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Lst>
  <p:sldSz cy="5143500" cx="9144000"/>
  <p:notesSz cx="6858000" cy="9144000"/>
  <p:embeddedFontLst>
    <p:embeddedFont>
      <p:font typeface="Raleway"/>
      <p:regular r:id="rId294"/>
      <p:bold r:id="rId295"/>
      <p:italic r:id="rId296"/>
      <p:boldItalic r:id="rId297"/>
    </p:embeddedFont>
    <p:embeddedFont>
      <p:font typeface="Roboto Mono"/>
      <p:regular r:id="rId298"/>
      <p:bold r:id="rId299"/>
      <p:italic r:id="rId300"/>
      <p:boldItalic r:id="rId3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0DA5D9-F027-4C52-BAA3-4FA075446F6D}">
  <a:tblStyle styleId="{A70DA5D9-F027-4C52-BAA3-4FA075446F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7B06D36-057C-46F6-BC2D-6F2B4ACDCE99}"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rgbClr val="FFFFFF"/>
      </a:tcTxStyle>
      <a:tcStyle>
        <a:fill>
          <a:solidFill>
            <a:srgbClr val="5B9BD5"/>
          </a:solidFill>
        </a:fill>
      </a:tcStyle>
    </a:lastCol>
    <a:firstCol>
      <a:tcTxStyle b="on" i="off">
        <a:font>
          <a:latin typeface="Calibri"/>
          <a:ea typeface="Calibri"/>
          <a:cs typeface="Calibri"/>
        </a:font>
        <a:srgbClr val="FFFFFF"/>
      </a:tcTxStyle>
      <a:tcStyle>
        <a:fill>
          <a:solidFill>
            <a:srgbClr val="5B9BD5"/>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5B9BD5"/>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5B9BD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font" Target="fonts/Raleway-boldItalic.fntdata"/><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font" Target="fonts/Raleway-italic.fntdata"/><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font" Target="fonts/Raleway-bold.fntdata"/><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Raleway-regular.fntdata"/><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font" Target="fonts/RobotoMono-bold.fntdata"/><Relationship Id="rId177" Type="http://schemas.openxmlformats.org/officeDocument/2006/relationships/slide" Target="slides/slide171.xml"/><Relationship Id="rId298" Type="http://schemas.openxmlformats.org/officeDocument/2006/relationships/font" Target="fonts/RobotoMon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1" Type="http://schemas.openxmlformats.org/officeDocument/2006/relationships/font" Target="fonts/RobotoMono-boldItalic.fntdata"/><Relationship Id="rId300" Type="http://schemas.openxmlformats.org/officeDocument/2006/relationships/font" Target="fonts/RobotoMono-italic.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650bf575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9650bf575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603a86d6e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603a86d6e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03a86d6e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03a86d6e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6059551f5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6059551f5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6059551f5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6059551f5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603a86d6e7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603a86d6e7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603a86d6e7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603a86d6e7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6059551f5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6059551f5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603a86d6e7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603a86d6e7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603a86d6e7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603a86d6e7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603a86d6e7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603a86d6e7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650bf575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650bf575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603a86d6e7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603a86d6e7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603a86d6e7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603a86d6e7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603a86d6e7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603a86d6e7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603a86d6e7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603a86d6e7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603a86d6e7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603a86d6e7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603a86d6e7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603a86d6e7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603a86d6e7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603a86d6e7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03a86d6e7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03a86d6e7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603a86d6e7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603a86d6e7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603a86d6e7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603a86d6e7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650bf575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650bf575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97f06f933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97f06f933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8eb4bc208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8eb4bc208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98784be2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98784be2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97f06f933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97f06f933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97f06f933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97f06f933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97f06f933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97f06f933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97f06f933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97f06f933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672a83d8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672a83d8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97f06f933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97f06f933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72c20c3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72c20c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2ed51db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2ed51db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97f06f933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97f06f933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98784be2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98784be2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97f06f933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97f06f933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97f06f933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97f06f933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674a24a8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674a24a8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97f06f933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97f06f933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97f06f933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97f06f933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6059551f53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6059551f53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b56669e0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b56669e0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b56669e03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b56669e03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650bf575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650bf575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059551f5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059551f5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6059551f53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6059551f5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6059551f5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6059551f53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6059551f5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6059551f5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6059551f53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6059551f53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6059551f5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6059551f5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6059551f53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6059551f53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98784be2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98784be2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98784be2b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98784be2b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98784be2b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98784be2b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059551f53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059551f53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98784be2b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98784be2b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686fef35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686fef35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98784be2b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98784be2b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98784be2b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98784be2b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68cf6891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68cf6891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98784be2b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98784be2b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98784be2b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98784be2b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98784be2b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98784be2b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98784be2b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98784be2b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98784be2b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98784be2b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059551f53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059551f53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98784be2b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98784be2b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68dfdc8e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68dfdc8e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68e045cf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68e045cf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68e045cf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68e045cf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268e045cfc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268e045cfc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68e045cfc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68e045cfc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68e045cfc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268e045cfc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68e045cfc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68e045cfc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68e045cfc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68e045cfc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98784be2b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98784be2b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2ed51dbe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2ed51dbe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98784be2b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98784be2b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98784be2b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298784be2b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98784be2b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98784be2b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98784be2b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98784be2b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69097981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69097981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98784be2b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298784be2b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98784be2b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98784be2b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98784be2b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298784be2b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de366dc9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de366dc9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98784be2b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98784be2b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650bf575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650bf575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98784be2b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98784be2b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98784be2b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98784be2b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98784be2b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98784be2b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98784be2bc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98784be2bc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298784be2b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298784be2b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ba1460e3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ba1460e3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ba1460e3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ba1460e3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608d3aa1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608d3aa1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2608d3aa16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2608d3aa16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608d3aa16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2608d3aa16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69863556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69863556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298784be2bc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298784be2bc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608d3aa16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2608d3aa16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b1f0360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bb1f0360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2bb1f0360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2bb1f0360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608d3aa16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2608d3aa16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bb1f0360e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bb1f0360e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2608d3aa16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2608d3aa16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608d3aa1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608d3aa1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608d3aa16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2608d3aa16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2bc720f08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2bc720f08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479510893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479510893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69863556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69863556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2bc6dccd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2bc6dccd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2bc6dccd67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2bc6dccd67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608d3aa16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2608d3aa16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6a345ce3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26a345ce3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2608d3aa1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2608d3aa1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608d3aa16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608d3aa16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608d3aa16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608d3aa16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2608d3aa16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608d3aa16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608d3aa16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608d3aa16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2608d3aa16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2608d3aa16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969863556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969863556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6a4c70d0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6a4c70d0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26a4c70d0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26a4c70d0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2608d3aa16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2608d3aa16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2608d3aa16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2608d3aa16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2608d3aa16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2608d3aa16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608d3aa16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2608d3aa16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2608d3aa16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2608d3aa16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2608d3aa16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2608d3aa16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26a978e43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26a978e43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2608d3aa16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2608d3aa168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69863556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69863556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2608d3aa16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2608d3aa16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2608d3aa16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2608d3aa16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608d3aa16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2608d3aa16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2608d3aa16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2608d3aa16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c1e402e4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2c1e402e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c20412ecf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2c20412ecf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26b8321fdc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6b8321fdc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6b8321fd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26b8321fd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2608d3aa168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2608d3aa168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2608d3aa168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2608d3aa168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969863556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969863556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608d3aa168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608d3aa168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2608d3aa16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2608d3aa16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2608d3aa16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2608d3aa16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608d3aa168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2608d3aa168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2608d3aa168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2608d3aa168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c5170d08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c5170d08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2608d3aa168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2608d3aa168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2608d3aa168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2608d3aa168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2608d3aa16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2608d3aa16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2c5170d088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2c5170d088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69863556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69863556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c5170d088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c5170d088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2608d3aa168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2608d3aa168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2608d3aa168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2608d3aa168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2c5170d088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2c5170d088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2608d3aa168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2608d3aa168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2608d3aa16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2608d3aa16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608d3aa168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2608d3aa168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608d3aa168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2608d3aa168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2608d3aa168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2608d3aa168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2608d3aa168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2608d3aa168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69863556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69863556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2608d3aa168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2608d3aa168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2608d3aa168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2608d3aa168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2608d3aa168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2608d3aa168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26147a648f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26147a648f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26147a648f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26147a648f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26147a648f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26147a648f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26147a648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26147a648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26147a648f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26147a648f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26147a648f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26147a648f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26147a648f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26147a648f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69863556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69863556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29aea8ccce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29aea8ccce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29aea8ccce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29aea8ccce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29aea8ccce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9aea8ccce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29aea8ccce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29aea8ccce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29aea8ccce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29aea8ccce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29aea8ccce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29aea8ccce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29aea8ccce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29aea8ccce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29aea8ccce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29aea8ccce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29aea8ccce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29aea8ccce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29aea8ccce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29aea8ccce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698635569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69863556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29aea8ccce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29aea8ccce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26cc8edbaa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26cc8edbaa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29aea8ccce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29aea8ccce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9aea8ccce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29aea8ccce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29d3ec2e44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29d3ec2e44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29d3ec2e4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29d3ec2e4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29d3ec2e44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29d3ec2e44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29d3ec2e44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29d3ec2e44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2c7d23f33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2c7d23f33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2c7d23f33a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2c7d23f33a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69863556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69863556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2c7d23f33a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c7d23f33a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2c8ad782a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2c8ad782a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2c8b8df76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2c8b8df76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2c8b8df76a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2c8b8df76a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2c8b8df76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2c8b8df76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261dc28c9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261dc28c9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a0201140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2a0201140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2c90f2b6f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2c90f2b6f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69863556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69863556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9650bf575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9650bf575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969863556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969863556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698635569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9698635569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698635569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698635569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9698635569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9698635569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698635569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698635569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698635569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9698635569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698635569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9698635569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698635569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698635569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69863556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69863556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698635569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698635569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650bf575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650bf575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698635569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698635569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69863556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69863556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e95a6c9c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e95a6c9c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698635569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9698635569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698635569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698635569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9698635569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9698635569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698635569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698635569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698635569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9698635569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e95a6c9c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5e95a6c9c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e95a6c9c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e95a6c9c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650bf575e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650bf575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5e95a6c9c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5e95a6c9c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5e95a6c9c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5e95a6c9c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5e95a6c9c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5e95a6c9c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5e95a6c9c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5e95a6c9c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e95a6c9c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5e95a6c9c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e95a6c9c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5e95a6c9c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e95a6c9c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5e95a6c9c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5e95a6c9c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5e95a6c9c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e95a6c9c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e95a6c9c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5e95a6c9c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5e95a6c9c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650bf575e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650bf575e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6f83e4a3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96f83e4a3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e95a6c9c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5e95a6c9c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96f83e4a3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96f83e4a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96f83e4a3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96f83e4a3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96f83e4a3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96f83e4a3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6f83e4a3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96f83e4a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96f83e4a3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96f83e4a3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96f83e4a3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96f83e4a3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96f83e4a3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96f83e4a3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96f83e4a3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96f83e4a3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650bf575e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650bf575e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96f83e4a3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96f83e4a3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96f83e4a3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96f83e4a3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96f83e4a3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96f83e4a3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96f83e4a3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96f83e4a3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96f83e4a3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96f83e4a3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96f83e4a3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96f83e4a3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96f83e4a3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96f83e4a3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96f83e4a3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96f83e4a3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96f83e4a3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96f83e4a3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96f83e4a3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96f83e4a3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1f972039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1f972039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6059551f5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6059551f5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96f83e4a3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96f83e4a3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96f83e4a3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96f83e4a3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96f83e4a3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96f83e4a3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96f83e4a3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96f83e4a3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96f83e4a3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96f83e4a3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96f83e4a3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96f83e4a3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96f83e4a35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96f83e4a3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96f83e4a3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96f83e4a3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96f83e4a3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96f83e4a3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650bf575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9650bf575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96f83e4a3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96f83e4a3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96f83e4a35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96f83e4a35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96f83e4a35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96f83e4a3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603a86d6e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603a86d6e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603a86d6e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603a86d6e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b1a6fe62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b1a6fe62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603a86d6e7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603a86d6e7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603a86d6e7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603a86d6e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b1d7f01a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b1d7f01a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b1d7f01af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b1d7f01af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24242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9.jpg"/><Relationship Id="rId4" Type="http://schemas.openxmlformats.org/officeDocument/2006/relationships/hyperlink" Target="https://www.json.org/"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2.png"/><Relationship Id="rId4" Type="http://schemas.openxmlformats.org/officeDocument/2006/relationships/hyperlink" Target="https://chromewebstore.google.com/detail/json-formatter/bcjindcccaagfpapjjmafapmmgkkhgoa?pli=1"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22.png"/><Relationship Id="rId4" Type="http://schemas.openxmlformats.org/officeDocument/2006/relationships/hyperlink" Target="https://youtu.be/zvKadd9Cflc"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zh.wikipedia.org/zh-tw/%E5%A2%9E%E5%88%AA%E6%9F%A5%E6%94%B9"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20.png"/><Relationship Id="rId4" Type="http://schemas.openxmlformats.org/officeDocument/2006/relationships/hyperlink" Target="https://github.com/axios/axios" TargetMode="External"/><Relationship Id="rId5" Type="http://schemas.openxmlformats.org/officeDocument/2006/relationships/hyperlink" Target="https://axios-http.com/zh/"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s://developer.mozilla.org/en-US/docs/Web/JavaScript/Reference/Global_Objects/Object/groupB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code.visualstudio.com/" TargetMode="Externa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s://developer.mozilla.org/zh-TW/docs/Web/HTTP" TargetMode="External"/><Relationship Id="rId4" Type="http://schemas.openxmlformats.org/officeDocument/2006/relationships/hyperlink" Target="https://developer.mozilla.org/zh-TW/docs/Web/HTTP/Status"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7.png"/><Relationship Id="rId4" Type="http://schemas.openxmlformats.org/officeDocument/2006/relationships/hyperlink" Target="https://developer.mozilla.org/zh-TW/docs/Web/HTTP/CORS"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hyperlink" Target="https://developer.mozilla.org/zh-TW/docs/Web/JavaScript/Reference/Global_Objects/Promise"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marketplace.visualstudio.com/items?itemName=naumovs.color-highlight" TargetMode="External"/><Relationship Id="rId4" Type="http://schemas.openxmlformats.org/officeDocument/2006/relationships/hyperlink" Target="https://marketplace.visualstudio.com/items?itemName=jack89ita.copy-filename" TargetMode="External"/><Relationship Id="rId9" Type="http://schemas.openxmlformats.org/officeDocument/2006/relationships/image" Target="../media/image13.png"/><Relationship Id="rId5" Type="http://schemas.openxmlformats.org/officeDocument/2006/relationships/hyperlink" Target="https://marketplace.visualstudio.com/items?itemName=tal7aouy.icons" TargetMode="External"/><Relationship Id="rId6" Type="http://schemas.openxmlformats.org/officeDocument/2006/relationships/hyperlink" Target="https://marketplace.visualstudio.com/items?itemName=vscode-icons-team.vscode-icons" TargetMode="External"/><Relationship Id="rId7" Type="http://schemas.openxmlformats.org/officeDocument/2006/relationships/hyperlink" Target="https://marketplace.visualstudio.com/items?itemName=ritwickdey.LiveServer" TargetMode="External"/><Relationship Id="rId8" Type="http://schemas.openxmlformats.org/officeDocument/2006/relationships/hyperlink" Target="https://marketplace.visualstudio.com/items?itemName=mgmcdermott.vscode-language-babe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hyperlink" Target="https://developer.mozilla.org/zh-TW/docs/Web/JavaScript/Reference/Statements/try...catch"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2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42.jpg"/><Relationship Id="rId4" Type="http://schemas.openxmlformats.org/officeDocument/2006/relationships/hyperlink" Target="https://regexper.com/"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23.jpg"/><Relationship Id="rId4" Type="http://schemas.openxmlformats.org/officeDocument/2006/relationships/hyperlink" Target="https://regex101.com/"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38.png"/><Relationship Id="rId4" Type="http://schemas.openxmlformats.org/officeDocument/2006/relationships/image" Target="../media/image27.png"/><Relationship Id="rId11" Type="http://schemas.openxmlformats.org/officeDocument/2006/relationships/image" Target="../media/image29.png"/><Relationship Id="rId10" Type="http://schemas.openxmlformats.org/officeDocument/2006/relationships/image" Target="../media/image30.png"/><Relationship Id="rId12" Type="http://schemas.openxmlformats.org/officeDocument/2006/relationships/image" Target="../media/image33.png"/><Relationship Id="rId9" Type="http://schemas.openxmlformats.org/officeDocument/2006/relationships/image" Target="../media/image41.png"/><Relationship Id="rId5" Type="http://schemas.openxmlformats.org/officeDocument/2006/relationships/image" Target="../media/image26.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3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0.png"/><Relationship Id="rId4" Type="http://schemas.openxmlformats.org/officeDocument/2006/relationships/image" Target="../media/image48.png"/></Relationships>
</file>

<file path=ppt/slides/_rels/slide163.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8.png"/><Relationship Id="rId13" Type="http://schemas.openxmlformats.org/officeDocument/2006/relationships/image" Target="../media/image41.png"/><Relationship Id="rId12"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26.png"/><Relationship Id="rId4" Type="http://schemas.openxmlformats.org/officeDocument/2006/relationships/image" Target="../media/image39.png"/><Relationship Id="rId9" Type="http://schemas.openxmlformats.org/officeDocument/2006/relationships/image" Target="../media/image33.png"/><Relationship Id="rId15" Type="http://schemas.openxmlformats.org/officeDocument/2006/relationships/image" Target="../media/image54.png"/><Relationship Id="rId14" Type="http://schemas.openxmlformats.org/officeDocument/2006/relationships/image" Target="../media/image57.png"/><Relationship Id="rId16"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36.png"/><Relationship Id="rId7" Type="http://schemas.openxmlformats.org/officeDocument/2006/relationships/image" Target="../media/image30.png"/><Relationship Id="rId8" Type="http://schemas.openxmlformats.org/officeDocument/2006/relationships/image" Target="../media/image29.png"/></Relationships>
</file>

<file path=ppt/slides/_rels/slide164.xml.rels><?xml version="1.0" encoding="UTF-8" standalone="yes"?><Relationships xmlns="http://schemas.openxmlformats.org/package/2006/relationships"><Relationship Id="rId10"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26.png"/><Relationship Id="rId4" Type="http://schemas.openxmlformats.org/officeDocument/2006/relationships/image" Target="../media/image39.png"/><Relationship Id="rId9"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36.png"/><Relationship Id="rId7" Type="http://schemas.openxmlformats.org/officeDocument/2006/relationships/image" Target="../media/image30.png"/><Relationship Id="rId8" Type="http://schemas.openxmlformats.org/officeDocument/2006/relationships/image" Target="../media/image29.png"/></Relationships>
</file>

<file path=ppt/slides/_rels/slide165.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26.png"/><Relationship Id="rId4" Type="http://schemas.openxmlformats.org/officeDocument/2006/relationships/image" Target="../media/image39.png"/><Relationship Id="rId9"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36.png"/><Relationship Id="rId7" Type="http://schemas.openxmlformats.org/officeDocument/2006/relationships/image" Target="../media/image30.png"/><Relationship Id="rId8" Type="http://schemas.openxmlformats.org/officeDocument/2006/relationships/image" Target="../media/image2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51.png"/><Relationship Id="rId4" Type="http://schemas.openxmlformats.org/officeDocument/2006/relationships/image" Target="../media/image49.png"/></Relationships>
</file>

<file path=ppt/slides/_rels/slide168.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0.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41.png"/><Relationship Id="rId5" Type="http://schemas.openxmlformats.org/officeDocument/2006/relationships/image" Target="../media/image26.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3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blog.miniasp.com/post/2021/11/24/PowerShell-prompt-with-Oh-My-Posh-and-Windows-Terminal"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47.png"/><Relationship Id="rId4" Type="http://schemas.openxmlformats.org/officeDocument/2006/relationships/hyperlink" Target="https://vitejs.dev/"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38.png"/><Relationship Id="rId4" Type="http://schemas.openxmlformats.org/officeDocument/2006/relationships/image" Target="../media/image57.png"/><Relationship Id="rId5" Type="http://schemas.openxmlformats.org/officeDocument/2006/relationships/image" Target="../media/image54.png"/><Relationship Id="rId6" Type="http://schemas.openxmlformats.org/officeDocument/2006/relationships/image" Target="../media/image4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hyperlink" Target="https://nodejs.org/api/path.html#pathresolvepaths" TargetMode="External"/><Relationship Id="rId4" Type="http://schemas.openxmlformats.org/officeDocument/2006/relationships/hyperlink" Target="https://nodejs.org/docs/latest/api/globals.html#__dirname"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hyperlink" Target="https://eslint.org/" TargetMode="External"/><Relationship Id="rId4" Type="http://schemas.openxmlformats.org/officeDocument/2006/relationships/image" Target="../media/image6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hyperlink" Target="https://eslint.org/docs/latest/use/configure/rules" TargetMode="External"/><Relationship Id="rId4" Type="http://schemas.openxmlformats.org/officeDocument/2006/relationships/hyperlink" Target="https://eslint.org/docs/latest/rules/" TargetMode="External"/><Relationship Id="rId5" Type="http://schemas.openxmlformats.org/officeDocument/2006/relationships/hyperlink" Target="https://eslint.org/docs/latest/use/configure/"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hyperlink" Target="https://github.com/microsoft/TypeScript/blob/main/.eslintrc.json"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hyperlink" Target="https://eslint.org/blog/2023/10/deprecating-formatting-rules/"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hyperlink" Target="https://github.com/airbnb/javascript"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58.png"/><Relationship Id="rId4" Type="http://schemas.openxmlformats.org/officeDocument/2006/relationships/hyperlink" Target="https://prettier.io/docs/en/option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hyperlink" Target="https://developer.mozilla.org/zh-TW/docs/Web/HTTP/Cookies" TargetMode="External"/><Relationship Id="rId4" Type="http://schemas.openxmlformats.org/officeDocument/2006/relationships/hyperlink" Target="https://developer.mozilla.org/zh-TW/docs/Web/API/Window/localStorage" TargetMode="External"/><Relationship Id="rId5" Type="http://schemas.openxmlformats.org/officeDocument/2006/relationships/hyperlink" Target="https://developer.mozilla.org/zh-TW/docs/Web/API/Window/sessionStorag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hyperlink" Target="https://github.com/js-cookie/js-cookie"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hyperlink" Target="https://developer.mozilla.org/zh-TW/docs/Web/API/Window/localStorage" TargetMode="External"/><Relationship Id="rId4" Type="http://schemas.openxmlformats.org/officeDocument/2006/relationships/image" Target="../media/image6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facebook.com/groups/2189823101261689" TargetMode="External"/><Relationship Id="rId4" Type="http://schemas.openxmlformats.org/officeDocument/2006/relationships/hyperlink" Target="https://www.youtube.com/MikeCheng" TargetMode="External"/><Relationship Id="rId5" Type="http://schemas.openxmlformats.org/officeDocument/2006/relationships/hyperlink" Target="https://github.com/MikeCheng1208" TargetMode="External"/><Relationship Id="rId6" Type="http://schemas.openxmlformats.org/officeDocument/2006/relationships/hyperlink" Target="https://www.facebook.com/profile.php?id=10000020286990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5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hyperlink" Target="https://developer.mozilla.org/en-US/docs/Web/API/Window/innerHeight" TargetMode="External"/><Relationship Id="rId4" Type="http://schemas.openxmlformats.org/officeDocument/2006/relationships/hyperlink" Target="https://developer.mozilla.org/zh-CN/docs/Web/API/Window/scrollY" TargetMode="External"/><Relationship Id="rId5" Type="http://schemas.openxmlformats.org/officeDocument/2006/relationships/hyperlink" Target="https://developer.mozilla.org/zh-TW/docs/Web/API/Element/scrollHeight"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hyperlink" Target="https://developer.mozilla.org/en-US/docs/Web/API/Element/getBoundingClientRect"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hyperlink" Target="https://developer.mozilla.org/zh-CN/docs/Web/API/Window/matchMedia"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hyperlink" Target="https://developer.mozilla.org/zh-CN/docs/Web/API/IntersectionObserver"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hyperlink" Target="https://developer.mozilla.org/zh-CN/docs/Web/JavaScript/Reference/Global_Objects/Math"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hyperlink" Target="https://github.com/camsong/blog/issues/9"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hyperlink" Target="https://github.com/MikeMcl/big.j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5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hyperlink" Target="https://jsxss.com/en/index.html"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hyperlink" Target="https://thecodingpro.com/?name=John&amp;age=20" TargetMode="Externa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hyperlink" Target="https://thecodingpro.com/?country=TW&amp;view=desc&amp;rate=77"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developer.mozilla.org/en-US/docs/Web/API/URLSearchParams/get"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hyperlink" Target="https://developer.mozilla.org/zh-CN/docs/Web/API/History_API" TargetMode="External"/><Relationship Id="rId4" Type="http://schemas.openxmlformats.org/officeDocument/2006/relationships/hyperlink" Target="https://developer.mozilla.org/zh-CN/docs/Web/API/History/pushState"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6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hyperlink" Target="https://developer.mozilla.org/en-US/docs/Web/API/Window/popstate_event" TargetMode="External"/><Relationship Id="rId4" Type="http://schemas.openxmlformats.org/officeDocument/2006/relationships/image" Target="../media/image5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56.png"/><Relationship Id="rId4" Type="http://schemas.openxmlformats.org/officeDocument/2006/relationships/hyperlink" Target="https://zh.wikipedia.org/zh-tw/TypeScript" TargetMode="External"/><Relationship Id="rId5" Type="http://schemas.openxmlformats.org/officeDocument/2006/relationships/hyperlink" Target="https://www.typescriptlang.org/"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hyperlink" Target="https://www.typescriptlang.org/play"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7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hyperlink" Target="https://www.typescriptlang.org/docs/handbook/release-notes/typescript-2-0.html#glob-support-in-tsconfigjson" TargetMode="Externa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63.png"/><Relationship Id="rId4" Type="http://schemas.openxmlformats.org/officeDocument/2006/relationships/image" Target="../media/image71.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65.png"/><Relationship Id="rId4" Type="http://schemas.openxmlformats.org/officeDocument/2006/relationships/hyperlink" Target="https://www.typescriptlang.org/tsconfig#lib"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hyperlink" Target="https://www.npmjs.com/~typ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hyperlink" Target="https://esbuild.github.io/content-types/" TargetMode="Externa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69.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hyperlink" Target="https://typescript-eslint.io/getting-started/"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hyperlink" Target="https://vite-plugin-checker.netlify.app/" TargetMode="External"/><Relationship Id="rId4" Type="http://schemas.openxmlformats.org/officeDocument/2006/relationships/hyperlink" Target="https://cn.vitejs.dev/guide/features#typescript" TargetMode="Externa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hyperlink" Target="https://vitejs.dev/guide/features.html#client-types" TargetMode="Externa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59.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 Id="rId3" Type="http://schemas.openxmlformats.org/officeDocument/2006/relationships/image" Target="../media/image61.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hyperlink" Target="https://www.facebook.com/groups/2189823101261689" TargetMode="External"/><Relationship Id="rId4" Type="http://schemas.openxmlformats.org/officeDocument/2006/relationships/hyperlink" Target="https://www.youtube.com/MikeCheng" TargetMode="External"/><Relationship Id="rId5" Type="http://schemas.openxmlformats.org/officeDocument/2006/relationships/hyperlink" Target="https://www.facebook.com/profile.php?id=100000202869909"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MikeOnlineCourse/JS_TS_F2E_Cour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eveloper.mozilla.org/zh-TW/docs/Web/API/Document_Object_Mode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8.png"/><Relationship Id="rId4" Type="http://schemas.openxmlformats.org/officeDocument/2006/relationships/hyperlink" Target="https://lodash.com/"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developer.mozilla.org/zh-CN/docs/Web/API/structuredClon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4.png"/><Relationship Id="rId4" Type="http://schemas.openxmlformats.org/officeDocument/2006/relationships/hyperlink" Target="https://web.dev/articles/structured-clone?hl=zh-t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7875" y="0"/>
            <a:ext cx="9179739"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3689115" y="1792887"/>
            <a:ext cx="1765775" cy="993325"/>
          </a:xfrm>
          <a:prstGeom prst="rect">
            <a:avLst/>
          </a:prstGeom>
          <a:noFill/>
          <a:ln>
            <a:noFill/>
          </a:ln>
        </p:spPr>
      </p:pic>
      <p:sp>
        <p:nvSpPr>
          <p:cNvPr id="130" name="Google Shape;130;p22"/>
          <p:cNvSpPr txBox="1"/>
          <p:nvPr/>
        </p:nvSpPr>
        <p:spPr>
          <a:xfrm>
            <a:off x="1717050" y="2950425"/>
            <a:ext cx="5709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MDN Web Docs是一個匯集眾多網路技術開發文件的免費網站。</a:t>
            </a:r>
            <a:endParaRPr>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1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12-1 字串前後去除空白 trim</a:t>
            </a:r>
            <a:endParaRPr b="1" sz="1300">
              <a:solidFill>
                <a:srgbClr val="F7DF1E"/>
              </a:solidFill>
              <a:highlight>
                <a:srgbClr val="242424"/>
              </a:highlight>
              <a:latin typeface="Calibri"/>
              <a:ea typeface="Calibri"/>
              <a:cs typeface="Calibri"/>
              <a:sym typeface="Calibri"/>
            </a:endParaRPr>
          </a:p>
        </p:txBody>
      </p:sp>
      <p:sp>
        <p:nvSpPr>
          <p:cNvPr id="789" name="Google Shape;789;p112"/>
          <p:cNvSpPr txBox="1"/>
          <p:nvPr/>
        </p:nvSpPr>
        <p:spPr>
          <a:xfrm>
            <a:off x="1932300" y="793113"/>
            <a:ext cx="42144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input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id</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"searchBar"</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type</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"text"</a:t>
            </a:r>
            <a:r>
              <a:rPr b="1" lang="zh-TW" sz="1200">
                <a:solidFill>
                  <a:srgbClr val="F8F8F2"/>
                </a:solidFill>
                <a:highlight>
                  <a:srgbClr val="242424"/>
                </a:highlight>
                <a:latin typeface="Courier New"/>
                <a:ea typeface="Courier New"/>
                <a:cs typeface="Courier New"/>
                <a:sym typeface="Courier New"/>
              </a:rPr>
              <a:t> /&gt;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button</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id</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"submit"</a:t>
            </a:r>
            <a:r>
              <a:rPr b="1" lang="zh-TW" sz="1200">
                <a:solidFill>
                  <a:srgbClr val="F8F8F2"/>
                </a:solidFill>
                <a:highlight>
                  <a:srgbClr val="242424"/>
                </a:highlight>
                <a:latin typeface="Courier New"/>
                <a:ea typeface="Courier New"/>
                <a:cs typeface="Courier New"/>
                <a:sym typeface="Courier New"/>
              </a:rPr>
              <a:t>&gt;送出&lt;/</a:t>
            </a:r>
            <a:r>
              <a:rPr b="1" lang="zh-TW" sz="1200">
                <a:solidFill>
                  <a:srgbClr val="F92672"/>
                </a:solidFill>
                <a:highlight>
                  <a:srgbClr val="242424"/>
                </a:highlight>
                <a:latin typeface="Courier New"/>
                <a:ea typeface="Courier New"/>
                <a:cs typeface="Courier New"/>
                <a:sym typeface="Courier New"/>
              </a:rPr>
              <a:t>button</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p:txBody>
      </p:sp>
      <p:sp>
        <p:nvSpPr>
          <p:cNvPr id="790" name="Google Shape;790;p112"/>
          <p:cNvSpPr txBox="1"/>
          <p:nvPr/>
        </p:nvSpPr>
        <p:spPr>
          <a:xfrm>
            <a:off x="1932300" y="1764388"/>
            <a:ext cx="52794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searchBar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document</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"#searchBar"</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submit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document</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"#submit"</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submit</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addEventListener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"click"</a:t>
            </a:r>
            <a:r>
              <a:rPr b="1" lang="zh-TW" sz="1200">
                <a:solidFill>
                  <a:srgbClr val="F8F8F2"/>
                </a:solidFill>
                <a:highlight>
                  <a:srgbClr val="242424"/>
                </a:highlight>
                <a:latin typeface="Courier New"/>
                <a:ea typeface="Courier New"/>
                <a:cs typeface="Courier New"/>
                <a:sym typeface="Courier New"/>
              </a:rPr>
              <a:t>, () </a:t>
            </a:r>
            <a:r>
              <a:rPr b="1" i="1" lang="zh-TW" sz="1200">
                <a:solidFill>
                  <a:srgbClr val="66D9EF"/>
                </a:solidFill>
                <a:highlight>
                  <a:srgbClr val="242424"/>
                </a:highlight>
                <a:latin typeface="Courier New"/>
                <a:ea typeface="Courier New"/>
                <a:cs typeface="Courier New"/>
                <a:sym typeface="Courier New"/>
              </a:rPr>
              <a:t>=&gt;</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str1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searchBar</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value;</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str2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searchBar</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value</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trim</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"str1:"</a:t>
            </a:r>
            <a:r>
              <a:rPr b="1" lang="zh-TW" sz="1200">
                <a:solidFill>
                  <a:srgbClr val="F8F8F2"/>
                </a:solidFill>
                <a:highlight>
                  <a:srgbClr val="242424"/>
                </a:highlight>
                <a:latin typeface="Courier New"/>
                <a:ea typeface="Courier New"/>
                <a:cs typeface="Courier New"/>
                <a:sym typeface="Courier New"/>
              </a:rPr>
              <a:t>, str1);</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"str2:"</a:t>
            </a:r>
            <a:r>
              <a:rPr b="1" lang="zh-TW" sz="1200">
                <a:solidFill>
                  <a:srgbClr val="F8F8F2"/>
                </a:solidFill>
                <a:highlight>
                  <a:srgbClr val="242424"/>
                </a:highlight>
                <a:latin typeface="Courier New"/>
                <a:ea typeface="Courier New"/>
                <a:cs typeface="Courier New"/>
                <a:sym typeface="Courier New"/>
              </a:rPr>
              <a:t>, str2);</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1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12-2 分割字串 slice</a:t>
            </a:r>
            <a:endParaRPr b="1" sz="1300">
              <a:solidFill>
                <a:srgbClr val="F7DF1E"/>
              </a:solidFill>
              <a:highlight>
                <a:srgbClr val="242424"/>
              </a:highlight>
              <a:latin typeface="Calibri"/>
              <a:ea typeface="Calibri"/>
              <a:cs typeface="Calibri"/>
              <a:sym typeface="Calibri"/>
            </a:endParaRPr>
          </a:p>
        </p:txBody>
      </p:sp>
      <p:sp>
        <p:nvSpPr>
          <p:cNvPr id="796" name="Google Shape;796;p113"/>
          <p:cNvSpPr txBox="1"/>
          <p:nvPr/>
        </p:nvSpPr>
        <p:spPr>
          <a:xfrm>
            <a:off x="2552850" y="1248000"/>
            <a:ext cx="4038300" cy="264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email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"1208966@gmail.com"</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取索引3 ~ 7之間的字串</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(email</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slice</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80F4"/>
                </a:solidFill>
                <a:highlight>
                  <a:srgbClr val="242424"/>
                </a:highlight>
                <a:latin typeface="Courier New"/>
                <a:ea typeface="Courier New"/>
                <a:cs typeface="Courier New"/>
                <a:sym typeface="Courier New"/>
              </a:rPr>
              <a:t>3</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7</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取索引7之後的所有字串</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(email</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slice</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80F4"/>
                </a:solidFill>
                <a:highlight>
                  <a:srgbClr val="242424"/>
                </a:highlight>
                <a:latin typeface="Courier New"/>
                <a:ea typeface="Courier New"/>
                <a:cs typeface="Courier New"/>
                <a:sym typeface="Courier New"/>
              </a:rPr>
              <a:t>7</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取索引 0 ~ "@" 的索引位置的字串</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indexOf 取得查找比對相對應的索引位置，如果沒有回傳 -1</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(email</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slice</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80F4"/>
                </a:solidFill>
                <a:highlight>
                  <a:srgbClr val="242424"/>
                </a:highlight>
                <a:latin typeface="Courier New"/>
                <a:ea typeface="Courier New"/>
                <a:cs typeface="Courier New"/>
                <a:sym typeface="Courier New"/>
              </a:rPr>
              <a:t>0</a:t>
            </a:r>
            <a:r>
              <a:rPr b="1" lang="zh-TW" sz="1000">
                <a:solidFill>
                  <a:srgbClr val="F8F8F2"/>
                </a:solidFill>
                <a:highlight>
                  <a:srgbClr val="242424"/>
                </a:highlight>
                <a:latin typeface="Courier New"/>
                <a:ea typeface="Courier New"/>
                <a:cs typeface="Courier New"/>
                <a:sym typeface="Courier New"/>
              </a:rPr>
              <a:t>, email</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indexOf</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4"/>
          <p:cNvSpPr/>
          <p:nvPr/>
        </p:nvSpPr>
        <p:spPr>
          <a:xfrm>
            <a:off x="2597881" y="808175"/>
            <a:ext cx="5639400" cy="67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4100">
                <a:solidFill>
                  <a:srgbClr val="FFEE99"/>
                </a:solidFill>
                <a:latin typeface="Consolas"/>
                <a:ea typeface="Consolas"/>
                <a:cs typeface="Consolas"/>
                <a:sym typeface="Consolas"/>
              </a:rPr>
              <a:t>"1208966@gmail.com"</a:t>
            </a:r>
            <a:endParaRPr b="0" sz="4100">
              <a:solidFill>
                <a:srgbClr val="F8F8F2"/>
              </a:solidFill>
              <a:latin typeface="Consolas"/>
              <a:ea typeface="Consolas"/>
              <a:cs typeface="Consolas"/>
              <a:sym typeface="Consolas"/>
            </a:endParaRPr>
          </a:p>
        </p:txBody>
      </p:sp>
      <p:sp>
        <p:nvSpPr>
          <p:cNvPr id="802" name="Google Shape;802;p114"/>
          <p:cNvSpPr/>
          <p:nvPr/>
        </p:nvSpPr>
        <p:spPr>
          <a:xfrm>
            <a:off x="2792593" y="1300909"/>
            <a:ext cx="3024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0</a:t>
            </a:r>
            <a:endParaRPr sz="2400">
              <a:solidFill>
                <a:srgbClr val="BFBFBF"/>
              </a:solidFill>
              <a:latin typeface="Calibri"/>
              <a:ea typeface="Calibri"/>
              <a:cs typeface="Calibri"/>
              <a:sym typeface="Calibri"/>
            </a:endParaRPr>
          </a:p>
        </p:txBody>
      </p:sp>
      <p:sp>
        <p:nvSpPr>
          <p:cNvPr id="803" name="Google Shape;803;p114"/>
          <p:cNvSpPr/>
          <p:nvPr/>
        </p:nvSpPr>
        <p:spPr>
          <a:xfrm>
            <a:off x="3095055" y="1294861"/>
            <a:ext cx="3024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1</a:t>
            </a:r>
            <a:endParaRPr sz="2400">
              <a:solidFill>
                <a:srgbClr val="BFBFBF"/>
              </a:solidFill>
              <a:latin typeface="Calibri"/>
              <a:ea typeface="Calibri"/>
              <a:cs typeface="Calibri"/>
              <a:sym typeface="Calibri"/>
            </a:endParaRPr>
          </a:p>
        </p:txBody>
      </p:sp>
      <p:sp>
        <p:nvSpPr>
          <p:cNvPr id="804" name="Google Shape;804;p114"/>
          <p:cNvSpPr/>
          <p:nvPr/>
        </p:nvSpPr>
        <p:spPr>
          <a:xfrm>
            <a:off x="3381268" y="1294861"/>
            <a:ext cx="3024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2</a:t>
            </a:r>
            <a:endParaRPr sz="2400">
              <a:solidFill>
                <a:srgbClr val="BFBFBF"/>
              </a:solidFill>
              <a:latin typeface="Calibri"/>
              <a:ea typeface="Calibri"/>
              <a:cs typeface="Calibri"/>
              <a:sym typeface="Calibri"/>
            </a:endParaRPr>
          </a:p>
        </p:txBody>
      </p:sp>
      <p:sp>
        <p:nvSpPr>
          <p:cNvPr id="805" name="Google Shape;805;p114"/>
          <p:cNvSpPr/>
          <p:nvPr/>
        </p:nvSpPr>
        <p:spPr>
          <a:xfrm>
            <a:off x="3645857" y="1294861"/>
            <a:ext cx="3024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3</a:t>
            </a:r>
            <a:endParaRPr sz="2400">
              <a:solidFill>
                <a:srgbClr val="BFBFBF"/>
              </a:solidFill>
              <a:latin typeface="Calibri"/>
              <a:ea typeface="Calibri"/>
              <a:cs typeface="Calibri"/>
              <a:sym typeface="Calibri"/>
            </a:endParaRPr>
          </a:p>
        </p:txBody>
      </p:sp>
      <p:sp>
        <p:nvSpPr>
          <p:cNvPr id="806" name="Google Shape;806;p114"/>
          <p:cNvSpPr/>
          <p:nvPr/>
        </p:nvSpPr>
        <p:spPr>
          <a:xfrm>
            <a:off x="3948319" y="1300909"/>
            <a:ext cx="3024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4</a:t>
            </a:r>
            <a:endParaRPr sz="2400">
              <a:solidFill>
                <a:srgbClr val="BFBFBF"/>
              </a:solidFill>
              <a:latin typeface="Calibri"/>
              <a:ea typeface="Calibri"/>
              <a:cs typeface="Calibri"/>
              <a:sym typeface="Calibri"/>
            </a:endParaRPr>
          </a:p>
        </p:txBody>
      </p:sp>
      <p:sp>
        <p:nvSpPr>
          <p:cNvPr id="807" name="Google Shape;807;p114"/>
          <p:cNvSpPr/>
          <p:nvPr/>
        </p:nvSpPr>
        <p:spPr>
          <a:xfrm>
            <a:off x="4250781" y="1300909"/>
            <a:ext cx="3024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5</a:t>
            </a:r>
            <a:endParaRPr sz="2400">
              <a:solidFill>
                <a:srgbClr val="BFBFBF"/>
              </a:solidFill>
              <a:latin typeface="Calibri"/>
              <a:ea typeface="Calibri"/>
              <a:cs typeface="Calibri"/>
              <a:sym typeface="Calibri"/>
            </a:endParaRPr>
          </a:p>
        </p:txBody>
      </p:sp>
      <p:sp>
        <p:nvSpPr>
          <p:cNvPr id="808" name="Google Shape;808;p114"/>
          <p:cNvSpPr/>
          <p:nvPr/>
        </p:nvSpPr>
        <p:spPr>
          <a:xfrm>
            <a:off x="4512619" y="1300909"/>
            <a:ext cx="3024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6</a:t>
            </a:r>
            <a:endParaRPr sz="2400">
              <a:solidFill>
                <a:srgbClr val="BFBFBF"/>
              </a:solidFill>
              <a:latin typeface="Calibri"/>
              <a:ea typeface="Calibri"/>
              <a:cs typeface="Calibri"/>
              <a:sym typeface="Calibri"/>
            </a:endParaRPr>
          </a:p>
        </p:txBody>
      </p:sp>
      <p:sp>
        <p:nvSpPr>
          <p:cNvPr id="809" name="Google Shape;809;p114"/>
          <p:cNvSpPr/>
          <p:nvPr/>
        </p:nvSpPr>
        <p:spPr>
          <a:xfrm>
            <a:off x="4785799" y="1300909"/>
            <a:ext cx="3024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7</a:t>
            </a:r>
            <a:endParaRPr sz="2400">
              <a:solidFill>
                <a:srgbClr val="BFBFBF"/>
              </a:solidFill>
              <a:latin typeface="Calibri"/>
              <a:ea typeface="Calibri"/>
              <a:cs typeface="Calibri"/>
              <a:sym typeface="Calibri"/>
            </a:endParaRPr>
          </a:p>
        </p:txBody>
      </p:sp>
      <p:sp>
        <p:nvSpPr>
          <p:cNvPr id="810" name="Google Shape;810;p114"/>
          <p:cNvSpPr/>
          <p:nvPr/>
        </p:nvSpPr>
        <p:spPr>
          <a:xfrm>
            <a:off x="5088261" y="1300909"/>
            <a:ext cx="3024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8</a:t>
            </a:r>
            <a:endParaRPr sz="2400">
              <a:solidFill>
                <a:srgbClr val="BFBFBF"/>
              </a:solidFill>
              <a:latin typeface="Calibri"/>
              <a:ea typeface="Calibri"/>
              <a:cs typeface="Calibri"/>
              <a:sym typeface="Calibri"/>
            </a:endParaRPr>
          </a:p>
        </p:txBody>
      </p:sp>
      <p:sp>
        <p:nvSpPr>
          <p:cNvPr id="811" name="Google Shape;811;p114"/>
          <p:cNvSpPr/>
          <p:nvPr/>
        </p:nvSpPr>
        <p:spPr>
          <a:xfrm>
            <a:off x="5372280" y="1300900"/>
            <a:ext cx="25809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BFBFBF"/>
                </a:solidFill>
                <a:latin typeface="Consolas"/>
                <a:ea typeface="Consolas"/>
                <a:cs typeface="Consolas"/>
                <a:sym typeface="Consolas"/>
              </a:rPr>
              <a:t>9……</a:t>
            </a:r>
            <a:endParaRPr sz="2400">
              <a:solidFill>
                <a:srgbClr val="BFBFBF"/>
              </a:solidFill>
              <a:latin typeface="Calibri"/>
              <a:ea typeface="Calibri"/>
              <a:cs typeface="Calibri"/>
              <a:sym typeface="Calibri"/>
            </a:endParaRPr>
          </a:p>
        </p:txBody>
      </p:sp>
      <p:sp>
        <p:nvSpPr>
          <p:cNvPr id="812" name="Google Shape;812;p114"/>
          <p:cNvSpPr/>
          <p:nvPr/>
        </p:nvSpPr>
        <p:spPr>
          <a:xfrm>
            <a:off x="702425" y="995375"/>
            <a:ext cx="2046600" cy="29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zh-TW" sz="1900">
                <a:solidFill>
                  <a:srgbClr val="66D9EF"/>
                </a:solidFill>
                <a:latin typeface="Consolas"/>
                <a:ea typeface="Consolas"/>
                <a:cs typeface="Consolas"/>
                <a:sym typeface="Consolas"/>
              </a:rPr>
              <a:t>const</a:t>
            </a:r>
            <a:r>
              <a:rPr lang="zh-TW" sz="1900">
                <a:solidFill>
                  <a:srgbClr val="F8F8F2"/>
                </a:solidFill>
                <a:latin typeface="Consolas"/>
                <a:ea typeface="Consolas"/>
                <a:cs typeface="Consolas"/>
                <a:sym typeface="Consolas"/>
              </a:rPr>
              <a:t> email </a:t>
            </a:r>
            <a:r>
              <a:rPr lang="zh-TW" sz="1900">
                <a:solidFill>
                  <a:srgbClr val="F92672"/>
                </a:solidFill>
                <a:latin typeface="Consolas"/>
                <a:ea typeface="Consolas"/>
                <a:cs typeface="Consolas"/>
                <a:sym typeface="Consolas"/>
              </a:rPr>
              <a:t>=</a:t>
            </a:r>
            <a:endParaRPr b="0" sz="1900">
              <a:solidFill>
                <a:srgbClr val="F8F8F2"/>
              </a:solidFill>
              <a:latin typeface="Consolas"/>
              <a:ea typeface="Consolas"/>
              <a:cs typeface="Consolas"/>
              <a:sym typeface="Consolas"/>
            </a:endParaRPr>
          </a:p>
        </p:txBody>
      </p:sp>
      <p:sp>
        <p:nvSpPr>
          <p:cNvPr id="813" name="Google Shape;813;p114"/>
          <p:cNvSpPr/>
          <p:nvPr/>
        </p:nvSpPr>
        <p:spPr>
          <a:xfrm>
            <a:off x="906714" y="2780177"/>
            <a:ext cx="2766600" cy="37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700">
                <a:solidFill>
                  <a:srgbClr val="F8F8F2"/>
                </a:solidFill>
                <a:latin typeface="Consolas"/>
                <a:ea typeface="Consolas"/>
                <a:cs typeface="Consolas"/>
                <a:sym typeface="Consolas"/>
              </a:rPr>
              <a:t>email.</a:t>
            </a:r>
            <a:r>
              <a:rPr lang="zh-TW" sz="1700">
                <a:solidFill>
                  <a:srgbClr val="A6E22E"/>
                </a:solidFill>
                <a:latin typeface="Consolas"/>
                <a:ea typeface="Consolas"/>
                <a:cs typeface="Consolas"/>
                <a:sym typeface="Consolas"/>
              </a:rPr>
              <a:t>slice</a:t>
            </a:r>
            <a:r>
              <a:rPr lang="zh-TW" sz="1700">
                <a:solidFill>
                  <a:srgbClr val="F8F8F2"/>
                </a:solidFill>
                <a:latin typeface="Consolas"/>
                <a:ea typeface="Consolas"/>
                <a:cs typeface="Consolas"/>
                <a:sym typeface="Consolas"/>
              </a:rPr>
              <a:t>(</a:t>
            </a:r>
            <a:r>
              <a:rPr lang="zh-TW" sz="1700">
                <a:solidFill>
                  <a:srgbClr val="FF80F4"/>
                </a:solidFill>
                <a:latin typeface="Consolas"/>
                <a:ea typeface="Consolas"/>
                <a:cs typeface="Consolas"/>
                <a:sym typeface="Consolas"/>
              </a:rPr>
              <a:t>3</a:t>
            </a:r>
            <a:r>
              <a:rPr lang="zh-TW" sz="1700">
                <a:solidFill>
                  <a:srgbClr val="F8F8F2"/>
                </a:solidFill>
                <a:latin typeface="Consolas"/>
                <a:ea typeface="Consolas"/>
                <a:cs typeface="Consolas"/>
                <a:sym typeface="Consolas"/>
              </a:rPr>
              <a:t>, </a:t>
            </a:r>
            <a:r>
              <a:rPr lang="zh-TW" sz="1700">
                <a:solidFill>
                  <a:srgbClr val="FF80F4"/>
                </a:solidFill>
                <a:latin typeface="Consolas"/>
                <a:ea typeface="Consolas"/>
                <a:cs typeface="Consolas"/>
                <a:sym typeface="Consolas"/>
              </a:rPr>
              <a:t>7</a:t>
            </a:r>
            <a:r>
              <a:rPr lang="zh-TW" sz="1700">
                <a:solidFill>
                  <a:srgbClr val="F8F8F2"/>
                </a:solidFill>
                <a:latin typeface="Consolas"/>
                <a:ea typeface="Consolas"/>
                <a:cs typeface="Consolas"/>
                <a:sym typeface="Consolas"/>
              </a:rPr>
              <a:t>);</a:t>
            </a:r>
            <a:endParaRPr b="0" sz="1700">
              <a:solidFill>
                <a:srgbClr val="F8F8F2"/>
              </a:solidFill>
              <a:latin typeface="Consolas"/>
              <a:ea typeface="Consolas"/>
              <a:cs typeface="Consolas"/>
              <a:sym typeface="Consolas"/>
            </a:endParaRPr>
          </a:p>
        </p:txBody>
      </p:sp>
      <p:cxnSp>
        <p:nvCxnSpPr>
          <p:cNvPr id="814" name="Google Shape;814;p114"/>
          <p:cNvCxnSpPr/>
          <p:nvPr/>
        </p:nvCxnSpPr>
        <p:spPr>
          <a:xfrm flipH="1" rot="10800000">
            <a:off x="2792593" y="1575677"/>
            <a:ext cx="937200" cy="1204500"/>
          </a:xfrm>
          <a:prstGeom prst="straightConnector1">
            <a:avLst/>
          </a:prstGeom>
          <a:noFill/>
          <a:ln cap="flat" cmpd="sng" w="76200">
            <a:solidFill>
              <a:srgbClr val="5B9BD5"/>
            </a:solidFill>
            <a:prstDash val="solid"/>
            <a:miter lim="800000"/>
            <a:headEnd len="sm" w="sm" type="none"/>
            <a:tailEnd len="med" w="med" type="triangle"/>
          </a:ln>
        </p:spPr>
      </p:cxnSp>
      <p:cxnSp>
        <p:nvCxnSpPr>
          <p:cNvPr id="815" name="Google Shape;815;p114"/>
          <p:cNvCxnSpPr/>
          <p:nvPr/>
        </p:nvCxnSpPr>
        <p:spPr>
          <a:xfrm flipH="1" rot="10800000">
            <a:off x="3246286" y="1659217"/>
            <a:ext cx="1586100" cy="1146900"/>
          </a:xfrm>
          <a:prstGeom prst="straightConnector1">
            <a:avLst/>
          </a:prstGeom>
          <a:noFill/>
          <a:ln cap="flat" cmpd="sng" w="76200">
            <a:solidFill>
              <a:srgbClr val="5B9BD5"/>
            </a:solidFill>
            <a:prstDash val="solid"/>
            <a:miter lim="800000"/>
            <a:headEnd len="sm" w="sm" type="none"/>
            <a:tailEnd len="med" w="med" type="triangle"/>
          </a:ln>
        </p:spPr>
      </p:cxnSp>
      <p:sp>
        <p:nvSpPr>
          <p:cNvPr id="816" name="Google Shape;816;p114"/>
          <p:cNvSpPr/>
          <p:nvPr/>
        </p:nvSpPr>
        <p:spPr>
          <a:xfrm>
            <a:off x="2456926" y="3491226"/>
            <a:ext cx="2680200" cy="42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100">
                <a:solidFill>
                  <a:srgbClr val="F8F8F2"/>
                </a:solidFill>
                <a:latin typeface="Consolas"/>
                <a:ea typeface="Consolas"/>
                <a:cs typeface="Consolas"/>
                <a:sym typeface="Consolas"/>
              </a:rPr>
              <a:t>email.</a:t>
            </a:r>
            <a:r>
              <a:rPr lang="zh-TW" sz="2100">
                <a:solidFill>
                  <a:srgbClr val="A6E22E"/>
                </a:solidFill>
                <a:latin typeface="Consolas"/>
                <a:ea typeface="Consolas"/>
                <a:cs typeface="Consolas"/>
                <a:sym typeface="Consolas"/>
              </a:rPr>
              <a:t>slice</a:t>
            </a:r>
            <a:r>
              <a:rPr lang="zh-TW" sz="2100">
                <a:solidFill>
                  <a:srgbClr val="F8F8F2"/>
                </a:solidFill>
                <a:latin typeface="Consolas"/>
                <a:ea typeface="Consolas"/>
                <a:cs typeface="Consolas"/>
                <a:sym typeface="Consolas"/>
              </a:rPr>
              <a:t>(</a:t>
            </a:r>
            <a:r>
              <a:rPr lang="zh-TW" sz="2100">
                <a:solidFill>
                  <a:srgbClr val="FF80F4"/>
                </a:solidFill>
                <a:latin typeface="Consolas"/>
                <a:ea typeface="Consolas"/>
                <a:cs typeface="Consolas"/>
                <a:sym typeface="Consolas"/>
              </a:rPr>
              <a:t>7</a:t>
            </a:r>
            <a:r>
              <a:rPr lang="zh-TW" sz="2100">
                <a:solidFill>
                  <a:srgbClr val="F8F8F2"/>
                </a:solidFill>
                <a:latin typeface="Consolas"/>
                <a:ea typeface="Consolas"/>
                <a:cs typeface="Consolas"/>
                <a:sym typeface="Consolas"/>
              </a:rPr>
              <a:t>);</a:t>
            </a:r>
            <a:endParaRPr b="0" sz="2100">
              <a:solidFill>
                <a:srgbClr val="F8F8F2"/>
              </a:solidFill>
              <a:latin typeface="Consolas"/>
              <a:ea typeface="Consolas"/>
              <a:cs typeface="Consolas"/>
              <a:sym typeface="Consolas"/>
            </a:endParaRPr>
          </a:p>
        </p:txBody>
      </p:sp>
      <p:cxnSp>
        <p:nvCxnSpPr>
          <p:cNvPr id="817" name="Google Shape;817;p114"/>
          <p:cNvCxnSpPr>
            <a:endCxn id="809" idx="2"/>
          </p:cNvCxnSpPr>
          <p:nvPr/>
        </p:nvCxnSpPr>
        <p:spPr>
          <a:xfrm flipH="1" rot="10800000">
            <a:off x="4617799" y="1675309"/>
            <a:ext cx="319200" cy="1738200"/>
          </a:xfrm>
          <a:prstGeom prst="straightConnector1">
            <a:avLst/>
          </a:prstGeom>
          <a:noFill/>
          <a:ln cap="flat" cmpd="sng" w="76200">
            <a:solidFill>
              <a:srgbClr val="92D050"/>
            </a:solidFill>
            <a:prstDash val="solid"/>
            <a:miter lim="800000"/>
            <a:headEnd len="sm" w="sm" type="none"/>
            <a:tailEnd len="med" w="med" type="triangle"/>
          </a:ln>
        </p:spPr>
      </p:cxnSp>
      <p:sp>
        <p:nvSpPr>
          <p:cNvPr id="818" name="Google Shape;818;p114"/>
          <p:cNvSpPr/>
          <p:nvPr/>
        </p:nvSpPr>
        <p:spPr>
          <a:xfrm>
            <a:off x="3797100" y="937125"/>
            <a:ext cx="1140000" cy="460800"/>
          </a:xfrm>
          <a:prstGeom prst="rect">
            <a:avLst/>
          </a:prstGeom>
          <a:noFill/>
          <a:ln cap="flat" cmpd="sng" w="381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114"/>
          <p:cNvSpPr/>
          <p:nvPr/>
        </p:nvSpPr>
        <p:spPr>
          <a:xfrm>
            <a:off x="4944633" y="944121"/>
            <a:ext cx="2904600" cy="460800"/>
          </a:xfrm>
          <a:prstGeom prst="rect">
            <a:avLst/>
          </a:prstGeom>
          <a:noFill/>
          <a:ln cap="flat" cmpd="sng" w="381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15"/>
          <p:cNvSpPr/>
          <p:nvPr/>
        </p:nvSpPr>
        <p:spPr>
          <a:xfrm>
            <a:off x="2401026" y="936500"/>
            <a:ext cx="60720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4400">
                <a:solidFill>
                  <a:srgbClr val="FFEE99"/>
                </a:solidFill>
                <a:latin typeface="Consolas"/>
                <a:ea typeface="Consolas"/>
                <a:cs typeface="Consolas"/>
                <a:sym typeface="Consolas"/>
              </a:rPr>
              <a:t>"1208966@gmail.com"</a:t>
            </a:r>
            <a:endParaRPr b="0" sz="4400">
              <a:solidFill>
                <a:srgbClr val="F8F8F2"/>
              </a:solidFill>
              <a:latin typeface="Consolas"/>
              <a:ea typeface="Consolas"/>
              <a:cs typeface="Consolas"/>
              <a:sym typeface="Consolas"/>
            </a:endParaRPr>
          </a:p>
        </p:txBody>
      </p:sp>
      <p:sp>
        <p:nvSpPr>
          <p:cNvPr id="825" name="Google Shape;825;p115"/>
          <p:cNvSpPr/>
          <p:nvPr/>
        </p:nvSpPr>
        <p:spPr>
          <a:xfrm>
            <a:off x="2553098" y="1544126"/>
            <a:ext cx="354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0</a:t>
            </a:r>
            <a:endParaRPr sz="2000">
              <a:solidFill>
                <a:srgbClr val="BFBFBF"/>
              </a:solidFill>
              <a:latin typeface="Calibri"/>
              <a:ea typeface="Calibri"/>
              <a:cs typeface="Calibri"/>
              <a:sym typeface="Calibri"/>
            </a:endParaRPr>
          </a:p>
        </p:txBody>
      </p:sp>
      <p:sp>
        <p:nvSpPr>
          <p:cNvPr id="826" name="Google Shape;826;p115"/>
          <p:cNvSpPr/>
          <p:nvPr/>
        </p:nvSpPr>
        <p:spPr>
          <a:xfrm>
            <a:off x="2907682" y="1536668"/>
            <a:ext cx="354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1</a:t>
            </a:r>
            <a:endParaRPr sz="2000">
              <a:solidFill>
                <a:srgbClr val="BFBFBF"/>
              </a:solidFill>
              <a:latin typeface="Calibri"/>
              <a:ea typeface="Calibri"/>
              <a:cs typeface="Calibri"/>
              <a:sym typeface="Calibri"/>
            </a:endParaRPr>
          </a:p>
        </p:txBody>
      </p:sp>
      <p:sp>
        <p:nvSpPr>
          <p:cNvPr id="827" name="Google Shape;827;p115"/>
          <p:cNvSpPr/>
          <p:nvPr/>
        </p:nvSpPr>
        <p:spPr>
          <a:xfrm>
            <a:off x="3243216" y="1536668"/>
            <a:ext cx="354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2</a:t>
            </a:r>
            <a:endParaRPr sz="2000">
              <a:solidFill>
                <a:srgbClr val="BFBFBF"/>
              </a:solidFill>
              <a:latin typeface="Calibri"/>
              <a:ea typeface="Calibri"/>
              <a:cs typeface="Calibri"/>
              <a:sym typeface="Calibri"/>
            </a:endParaRPr>
          </a:p>
        </p:txBody>
      </p:sp>
      <p:sp>
        <p:nvSpPr>
          <p:cNvPr id="828" name="Google Shape;828;p115"/>
          <p:cNvSpPr/>
          <p:nvPr/>
        </p:nvSpPr>
        <p:spPr>
          <a:xfrm>
            <a:off x="3553400" y="1536668"/>
            <a:ext cx="354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3</a:t>
            </a:r>
            <a:endParaRPr sz="2000">
              <a:solidFill>
                <a:srgbClr val="BFBFBF"/>
              </a:solidFill>
              <a:latin typeface="Calibri"/>
              <a:ea typeface="Calibri"/>
              <a:cs typeface="Calibri"/>
              <a:sym typeface="Calibri"/>
            </a:endParaRPr>
          </a:p>
        </p:txBody>
      </p:sp>
      <p:sp>
        <p:nvSpPr>
          <p:cNvPr id="829" name="Google Shape;829;p115"/>
          <p:cNvSpPr/>
          <p:nvPr/>
        </p:nvSpPr>
        <p:spPr>
          <a:xfrm>
            <a:off x="3840409" y="1536676"/>
            <a:ext cx="354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4</a:t>
            </a:r>
            <a:endParaRPr sz="2000">
              <a:solidFill>
                <a:srgbClr val="BFBFBF"/>
              </a:solidFill>
              <a:latin typeface="Calibri"/>
              <a:ea typeface="Calibri"/>
              <a:cs typeface="Calibri"/>
              <a:sym typeface="Calibri"/>
            </a:endParaRPr>
          </a:p>
        </p:txBody>
      </p:sp>
      <p:sp>
        <p:nvSpPr>
          <p:cNvPr id="830" name="Google Shape;830;p115"/>
          <p:cNvSpPr/>
          <p:nvPr/>
        </p:nvSpPr>
        <p:spPr>
          <a:xfrm>
            <a:off x="4187318" y="1536676"/>
            <a:ext cx="354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5</a:t>
            </a:r>
            <a:endParaRPr sz="2000">
              <a:solidFill>
                <a:srgbClr val="BFBFBF"/>
              </a:solidFill>
              <a:latin typeface="Calibri"/>
              <a:ea typeface="Calibri"/>
              <a:cs typeface="Calibri"/>
              <a:sym typeface="Calibri"/>
            </a:endParaRPr>
          </a:p>
        </p:txBody>
      </p:sp>
      <p:sp>
        <p:nvSpPr>
          <p:cNvPr id="831" name="Google Shape;831;p115"/>
          <p:cNvSpPr/>
          <p:nvPr/>
        </p:nvSpPr>
        <p:spPr>
          <a:xfrm>
            <a:off x="4485902" y="1544126"/>
            <a:ext cx="354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6</a:t>
            </a:r>
            <a:endParaRPr sz="2000">
              <a:solidFill>
                <a:srgbClr val="BFBFBF"/>
              </a:solidFill>
              <a:latin typeface="Calibri"/>
              <a:ea typeface="Calibri"/>
              <a:cs typeface="Calibri"/>
              <a:sym typeface="Calibri"/>
            </a:endParaRPr>
          </a:p>
        </p:txBody>
      </p:sp>
      <p:sp>
        <p:nvSpPr>
          <p:cNvPr id="832" name="Google Shape;832;p115"/>
          <p:cNvSpPr/>
          <p:nvPr/>
        </p:nvSpPr>
        <p:spPr>
          <a:xfrm>
            <a:off x="4773132" y="1544126"/>
            <a:ext cx="354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7</a:t>
            </a:r>
            <a:endParaRPr sz="2000">
              <a:solidFill>
                <a:srgbClr val="BFBFBF"/>
              </a:solidFill>
              <a:latin typeface="Calibri"/>
              <a:ea typeface="Calibri"/>
              <a:cs typeface="Calibri"/>
              <a:sym typeface="Calibri"/>
            </a:endParaRPr>
          </a:p>
        </p:txBody>
      </p:sp>
      <p:sp>
        <p:nvSpPr>
          <p:cNvPr id="833" name="Google Shape;833;p115"/>
          <p:cNvSpPr/>
          <p:nvPr/>
        </p:nvSpPr>
        <p:spPr>
          <a:xfrm>
            <a:off x="5085766" y="1544126"/>
            <a:ext cx="354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8</a:t>
            </a:r>
            <a:endParaRPr sz="2000">
              <a:solidFill>
                <a:srgbClr val="BFBFBF"/>
              </a:solidFill>
              <a:latin typeface="Calibri"/>
              <a:ea typeface="Calibri"/>
              <a:cs typeface="Calibri"/>
              <a:sym typeface="Calibri"/>
            </a:endParaRPr>
          </a:p>
        </p:txBody>
      </p:sp>
      <p:sp>
        <p:nvSpPr>
          <p:cNvPr id="834" name="Google Shape;834;p115"/>
          <p:cNvSpPr/>
          <p:nvPr/>
        </p:nvSpPr>
        <p:spPr>
          <a:xfrm>
            <a:off x="5418385" y="1544125"/>
            <a:ext cx="18690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BFBFBF"/>
                </a:solidFill>
                <a:latin typeface="Consolas"/>
                <a:ea typeface="Consolas"/>
                <a:cs typeface="Consolas"/>
                <a:sym typeface="Consolas"/>
              </a:rPr>
              <a:t>9……</a:t>
            </a:r>
            <a:endParaRPr sz="2000">
              <a:solidFill>
                <a:srgbClr val="BFBFBF"/>
              </a:solidFill>
              <a:latin typeface="Calibri"/>
              <a:ea typeface="Calibri"/>
              <a:cs typeface="Calibri"/>
              <a:sym typeface="Calibri"/>
            </a:endParaRPr>
          </a:p>
        </p:txBody>
      </p:sp>
      <p:sp>
        <p:nvSpPr>
          <p:cNvPr id="835" name="Google Shape;835;p115"/>
          <p:cNvSpPr/>
          <p:nvPr/>
        </p:nvSpPr>
        <p:spPr>
          <a:xfrm>
            <a:off x="670976" y="1196600"/>
            <a:ext cx="1920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zh-TW" sz="1800">
                <a:solidFill>
                  <a:srgbClr val="66D9EF"/>
                </a:solidFill>
                <a:latin typeface="Consolas"/>
                <a:ea typeface="Consolas"/>
                <a:cs typeface="Consolas"/>
                <a:sym typeface="Consolas"/>
              </a:rPr>
              <a:t>const</a:t>
            </a:r>
            <a:r>
              <a:rPr lang="zh-TW" sz="1800">
                <a:solidFill>
                  <a:srgbClr val="F8F8F2"/>
                </a:solidFill>
                <a:latin typeface="Consolas"/>
                <a:ea typeface="Consolas"/>
                <a:cs typeface="Consolas"/>
                <a:sym typeface="Consolas"/>
              </a:rPr>
              <a:t> email </a:t>
            </a:r>
            <a:r>
              <a:rPr lang="zh-TW" sz="1800">
                <a:solidFill>
                  <a:srgbClr val="F92672"/>
                </a:solidFill>
                <a:latin typeface="Consolas"/>
                <a:ea typeface="Consolas"/>
                <a:cs typeface="Consolas"/>
                <a:sym typeface="Consolas"/>
              </a:rPr>
              <a:t>=</a:t>
            </a:r>
            <a:r>
              <a:rPr lang="zh-TW" sz="1800">
                <a:solidFill>
                  <a:srgbClr val="F8F8F2"/>
                </a:solidFill>
                <a:latin typeface="Consolas"/>
                <a:ea typeface="Consolas"/>
                <a:cs typeface="Consolas"/>
                <a:sym typeface="Consolas"/>
              </a:rPr>
              <a:t> </a:t>
            </a:r>
            <a:endParaRPr b="0" sz="1800">
              <a:solidFill>
                <a:srgbClr val="F8F8F2"/>
              </a:solidFill>
              <a:latin typeface="Consolas"/>
              <a:ea typeface="Consolas"/>
              <a:cs typeface="Consolas"/>
              <a:sym typeface="Consolas"/>
            </a:endParaRPr>
          </a:p>
        </p:txBody>
      </p:sp>
      <p:sp>
        <p:nvSpPr>
          <p:cNvPr id="836" name="Google Shape;836;p115"/>
          <p:cNvSpPr/>
          <p:nvPr/>
        </p:nvSpPr>
        <p:spPr>
          <a:xfrm>
            <a:off x="733615" y="3745293"/>
            <a:ext cx="5792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400">
                <a:solidFill>
                  <a:srgbClr val="F8F8F2"/>
                </a:solidFill>
                <a:latin typeface="Consolas"/>
                <a:ea typeface="Consolas"/>
                <a:cs typeface="Consolas"/>
                <a:sym typeface="Consolas"/>
              </a:rPr>
              <a:t>email.</a:t>
            </a:r>
            <a:r>
              <a:rPr lang="zh-TW" sz="2400">
                <a:solidFill>
                  <a:srgbClr val="A6E22E"/>
                </a:solidFill>
                <a:latin typeface="Consolas"/>
                <a:ea typeface="Consolas"/>
                <a:cs typeface="Consolas"/>
                <a:sym typeface="Consolas"/>
              </a:rPr>
              <a:t>slice</a:t>
            </a:r>
            <a:r>
              <a:rPr lang="zh-TW" sz="2400">
                <a:solidFill>
                  <a:srgbClr val="F8F8F2"/>
                </a:solidFill>
                <a:latin typeface="Consolas"/>
                <a:ea typeface="Consolas"/>
                <a:cs typeface="Consolas"/>
                <a:sym typeface="Consolas"/>
              </a:rPr>
              <a:t>(</a:t>
            </a:r>
            <a:r>
              <a:rPr lang="zh-TW" sz="2400">
                <a:solidFill>
                  <a:srgbClr val="FF80F4"/>
                </a:solidFill>
                <a:latin typeface="Consolas"/>
                <a:ea typeface="Consolas"/>
                <a:cs typeface="Consolas"/>
                <a:sym typeface="Consolas"/>
              </a:rPr>
              <a:t>0</a:t>
            </a:r>
            <a:r>
              <a:rPr lang="zh-TW" sz="2400">
                <a:solidFill>
                  <a:srgbClr val="F8F8F2"/>
                </a:solidFill>
                <a:latin typeface="Consolas"/>
                <a:ea typeface="Consolas"/>
                <a:cs typeface="Consolas"/>
                <a:sym typeface="Consolas"/>
              </a:rPr>
              <a:t>, email.</a:t>
            </a:r>
            <a:r>
              <a:rPr lang="zh-TW" sz="2400">
                <a:solidFill>
                  <a:srgbClr val="A6E22E"/>
                </a:solidFill>
                <a:latin typeface="Consolas"/>
                <a:ea typeface="Consolas"/>
                <a:cs typeface="Consolas"/>
                <a:sym typeface="Consolas"/>
              </a:rPr>
              <a:t>indexOf</a:t>
            </a:r>
            <a:r>
              <a:rPr lang="zh-TW" sz="2400">
                <a:solidFill>
                  <a:srgbClr val="F8F8F2"/>
                </a:solidFill>
                <a:latin typeface="Consolas"/>
                <a:ea typeface="Consolas"/>
                <a:cs typeface="Consolas"/>
                <a:sym typeface="Consolas"/>
              </a:rPr>
              <a:t>(</a:t>
            </a:r>
            <a:r>
              <a:rPr lang="zh-TW" sz="2400">
                <a:solidFill>
                  <a:srgbClr val="FFEE99"/>
                </a:solidFill>
                <a:latin typeface="Consolas"/>
                <a:ea typeface="Consolas"/>
                <a:cs typeface="Consolas"/>
                <a:sym typeface="Consolas"/>
              </a:rPr>
              <a:t>"@"</a:t>
            </a:r>
            <a:r>
              <a:rPr lang="zh-TW" sz="2400">
                <a:solidFill>
                  <a:srgbClr val="F8F8F2"/>
                </a:solidFill>
                <a:latin typeface="Consolas"/>
                <a:ea typeface="Consolas"/>
                <a:cs typeface="Consolas"/>
                <a:sym typeface="Consolas"/>
              </a:rPr>
              <a:t>)</a:t>
            </a:r>
            <a:endParaRPr b="0" sz="2400">
              <a:solidFill>
                <a:srgbClr val="F8F8F2"/>
              </a:solidFill>
              <a:latin typeface="Consolas"/>
              <a:ea typeface="Consolas"/>
              <a:cs typeface="Consolas"/>
              <a:sym typeface="Consolas"/>
            </a:endParaRPr>
          </a:p>
        </p:txBody>
      </p:sp>
      <p:cxnSp>
        <p:nvCxnSpPr>
          <p:cNvPr id="837" name="Google Shape;837;p115"/>
          <p:cNvCxnSpPr>
            <a:endCxn id="825" idx="2"/>
          </p:cNvCxnSpPr>
          <p:nvPr/>
        </p:nvCxnSpPr>
        <p:spPr>
          <a:xfrm rot="10800000">
            <a:off x="2730398" y="2005826"/>
            <a:ext cx="173700" cy="1764300"/>
          </a:xfrm>
          <a:prstGeom prst="straightConnector1">
            <a:avLst/>
          </a:prstGeom>
          <a:noFill/>
          <a:ln cap="flat" cmpd="sng" w="76200">
            <a:solidFill>
              <a:srgbClr val="FF0000"/>
            </a:solidFill>
            <a:prstDash val="solid"/>
            <a:miter lim="800000"/>
            <a:headEnd len="sm" w="sm" type="none"/>
            <a:tailEnd len="med" w="med" type="triangle"/>
          </a:ln>
        </p:spPr>
      </p:cxnSp>
      <p:cxnSp>
        <p:nvCxnSpPr>
          <p:cNvPr id="838" name="Google Shape;838;p115"/>
          <p:cNvCxnSpPr>
            <a:endCxn id="832" idx="2"/>
          </p:cNvCxnSpPr>
          <p:nvPr/>
        </p:nvCxnSpPr>
        <p:spPr>
          <a:xfrm rot="10800000">
            <a:off x="4950432" y="2005826"/>
            <a:ext cx="939600" cy="1804200"/>
          </a:xfrm>
          <a:prstGeom prst="straightConnector1">
            <a:avLst/>
          </a:prstGeom>
          <a:noFill/>
          <a:ln cap="flat" cmpd="sng" w="76200">
            <a:solidFill>
              <a:srgbClr val="FF0000"/>
            </a:solidFill>
            <a:prstDash val="solid"/>
            <a:miter lim="800000"/>
            <a:headEnd len="sm" w="sm" type="none"/>
            <a:tailEnd len="med" w="med" type="triangle"/>
          </a:ln>
        </p:spPr>
      </p:cxnSp>
      <p:sp>
        <p:nvSpPr>
          <p:cNvPr id="839" name="Google Shape;839;p115"/>
          <p:cNvSpPr/>
          <p:nvPr/>
        </p:nvSpPr>
        <p:spPr>
          <a:xfrm>
            <a:off x="2786500" y="1019325"/>
            <a:ext cx="2163900" cy="6192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12-3 變換英文字母大小寫</a:t>
            </a:r>
            <a:endParaRPr b="1" sz="1300">
              <a:solidFill>
                <a:srgbClr val="F7DF1E"/>
              </a:solidFill>
              <a:highlight>
                <a:srgbClr val="242424"/>
              </a:highlight>
              <a:latin typeface="Calibri"/>
              <a:ea typeface="Calibri"/>
              <a:cs typeface="Calibri"/>
              <a:sym typeface="Calibri"/>
            </a:endParaRPr>
          </a:p>
        </p:txBody>
      </p:sp>
      <p:sp>
        <p:nvSpPr>
          <p:cNvPr id="845" name="Google Shape;845;p116"/>
          <p:cNvSpPr txBox="1"/>
          <p:nvPr/>
        </p:nvSpPr>
        <p:spPr>
          <a:xfrm>
            <a:off x="264350" y="2116650"/>
            <a:ext cx="34743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&lt;</a:t>
            </a:r>
            <a:r>
              <a:rPr b="1" lang="zh-TW" sz="1100">
                <a:solidFill>
                  <a:srgbClr val="F92672"/>
                </a:solidFill>
                <a:highlight>
                  <a:srgbClr val="242424"/>
                </a:highlight>
                <a:latin typeface="Courier New"/>
                <a:ea typeface="Courier New"/>
                <a:cs typeface="Courier New"/>
                <a:sym typeface="Courier New"/>
              </a:rPr>
              <a:t>input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id</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"searchBar"</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type</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"text"</a:t>
            </a:r>
            <a:r>
              <a:rPr b="1" lang="zh-TW" sz="1100">
                <a:solidFill>
                  <a:srgbClr val="F8F8F2"/>
                </a:solidFill>
                <a:highlight>
                  <a:srgbClr val="242424"/>
                </a:highlight>
                <a:latin typeface="Courier New"/>
                <a:ea typeface="Courier New"/>
                <a:cs typeface="Courier New"/>
                <a:sym typeface="Courier New"/>
              </a:rPr>
              <a:t> /&gt;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&lt;</a:t>
            </a:r>
            <a:r>
              <a:rPr b="1" lang="zh-TW" sz="1100">
                <a:solidFill>
                  <a:srgbClr val="F92672"/>
                </a:solidFill>
                <a:highlight>
                  <a:srgbClr val="242424"/>
                </a:highlight>
                <a:latin typeface="Courier New"/>
                <a:ea typeface="Courier New"/>
                <a:cs typeface="Courier New"/>
                <a:sym typeface="Courier New"/>
              </a:rPr>
              <a:t>button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id</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"submit"</a:t>
            </a:r>
            <a:r>
              <a:rPr b="1" lang="zh-TW" sz="1100">
                <a:solidFill>
                  <a:srgbClr val="F8F8F2"/>
                </a:solidFill>
                <a:highlight>
                  <a:srgbClr val="242424"/>
                </a:highlight>
                <a:latin typeface="Courier New"/>
                <a:ea typeface="Courier New"/>
                <a:cs typeface="Courier New"/>
                <a:sym typeface="Courier New"/>
              </a:rPr>
              <a:t>&gt;送出&lt;/</a:t>
            </a:r>
            <a:r>
              <a:rPr b="1" lang="zh-TW" sz="1100">
                <a:solidFill>
                  <a:srgbClr val="F92672"/>
                </a:solidFill>
                <a:highlight>
                  <a:srgbClr val="242424"/>
                </a:highlight>
                <a:latin typeface="Courier New"/>
                <a:ea typeface="Courier New"/>
                <a:cs typeface="Courier New"/>
                <a:sym typeface="Courier New"/>
              </a:rPr>
              <a:t>button</a:t>
            </a:r>
            <a:r>
              <a:rPr b="1" lang="zh-TW" sz="1100">
                <a:solidFill>
                  <a:srgbClr val="F8F8F2"/>
                </a:solidFill>
                <a:highlight>
                  <a:srgbClr val="242424"/>
                </a:highlight>
                <a:latin typeface="Courier New"/>
                <a:ea typeface="Courier New"/>
                <a:cs typeface="Courier New"/>
                <a:sym typeface="Courier New"/>
              </a:rPr>
              <a:t>&gt;</a:t>
            </a:r>
            <a:endParaRPr b="1" sz="1100">
              <a:solidFill>
                <a:srgbClr val="F8F8F2"/>
              </a:solidFill>
              <a:highlight>
                <a:srgbClr val="242424"/>
              </a:highlight>
              <a:latin typeface="Courier New"/>
              <a:ea typeface="Courier New"/>
              <a:cs typeface="Courier New"/>
              <a:sym typeface="Courier New"/>
            </a:endParaRPr>
          </a:p>
        </p:txBody>
      </p:sp>
      <p:sp>
        <p:nvSpPr>
          <p:cNvPr id="846" name="Google Shape;846;p116"/>
          <p:cNvSpPr txBox="1"/>
          <p:nvPr/>
        </p:nvSpPr>
        <p:spPr>
          <a:xfrm>
            <a:off x="4131425" y="786300"/>
            <a:ext cx="4660200" cy="357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searchBar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document</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querySelector</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"#searchBar"</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submit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document</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querySelector</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"#submit"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submit</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addEventListener</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"click"</a:t>
            </a:r>
            <a:r>
              <a:rPr b="1" lang="zh-TW" sz="1000">
                <a:solidFill>
                  <a:srgbClr val="F8F8F2"/>
                </a:solidFill>
                <a:highlight>
                  <a:srgbClr val="242424"/>
                </a:highlight>
                <a:latin typeface="Courier New"/>
                <a:ea typeface="Courier New"/>
                <a:cs typeface="Courier New"/>
                <a:sym typeface="Courier New"/>
              </a:rPr>
              <a:t>, ()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value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searchBar</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value</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trim</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tlc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value</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toLocaleLowerCase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if</a:t>
            </a:r>
            <a:r>
              <a:rPr b="1" lang="zh-TW" sz="1000">
                <a:solidFill>
                  <a:srgbClr val="F8F8F2"/>
                </a:solidFill>
                <a:highlight>
                  <a:srgbClr val="242424"/>
                </a:highlight>
                <a:latin typeface="Courier New"/>
                <a:ea typeface="Courier New"/>
                <a:cs typeface="Courier New"/>
                <a:sym typeface="Courier New"/>
              </a:rPr>
              <a:t> (tlc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A6E22E"/>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alert</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"欄位不可以空白"</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if</a:t>
            </a:r>
            <a:r>
              <a:rPr b="1" lang="zh-TW" sz="1000">
                <a:solidFill>
                  <a:srgbClr val="F8F8F2"/>
                </a:solidFill>
                <a:highlight>
                  <a:srgbClr val="242424"/>
                </a:highlight>
                <a:latin typeface="Courier New"/>
                <a:ea typeface="Courier New"/>
                <a:cs typeface="Courier New"/>
                <a:sym typeface="Courier New"/>
              </a:rPr>
              <a:t> (tlc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"mike"</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A6E22E"/>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alert</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"成功"</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(tlc);</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847" name="Google Shape;847;p116"/>
          <p:cNvSpPr txBox="1"/>
          <p:nvPr/>
        </p:nvSpPr>
        <p:spPr>
          <a:xfrm>
            <a:off x="191400" y="998638"/>
            <a:ext cx="35472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toLocaleLowerCase 大寫轉小寫</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toLocaleUpperCase 小寫轉大寫</a:t>
            </a:r>
            <a:endParaRPr b="1" i="1">
              <a:solidFill>
                <a:srgbClr val="8C8C8C"/>
              </a:solidFill>
              <a:highlight>
                <a:srgbClr val="242424"/>
              </a:highlight>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12-4 字串反轉</a:t>
            </a:r>
            <a:endParaRPr b="1" sz="1300">
              <a:solidFill>
                <a:srgbClr val="F7DF1E"/>
              </a:solidFill>
              <a:highlight>
                <a:srgbClr val="242424"/>
              </a:highlight>
              <a:latin typeface="Calibri"/>
              <a:ea typeface="Calibri"/>
              <a:cs typeface="Calibri"/>
              <a:sym typeface="Calibri"/>
            </a:endParaRPr>
          </a:p>
        </p:txBody>
      </p:sp>
      <p:sp>
        <p:nvSpPr>
          <p:cNvPr id="853" name="Google Shape;853;p117"/>
          <p:cNvSpPr txBox="1"/>
          <p:nvPr/>
        </p:nvSpPr>
        <p:spPr>
          <a:xfrm>
            <a:off x="2635950" y="1833000"/>
            <a:ext cx="43806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function</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reverse</a:t>
            </a:r>
            <a:r>
              <a:rPr b="1" lang="zh-TW" sz="1200">
                <a:solidFill>
                  <a:srgbClr val="F8F8F2"/>
                </a:solidFill>
                <a:highlight>
                  <a:srgbClr val="242424"/>
                </a:highlight>
                <a:latin typeface="Courier New"/>
                <a:ea typeface="Courier New"/>
                <a:cs typeface="Courier New"/>
                <a:sym typeface="Courier New"/>
              </a:rPr>
              <a:t>(txt)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return</a:t>
            </a:r>
            <a:r>
              <a:rPr b="1" lang="zh-TW" sz="1200">
                <a:solidFill>
                  <a:srgbClr val="F8F8F2"/>
                </a:solidFill>
                <a:highlight>
                  <a:srgbClr val="242424"/>
                </a:highlight>
                <a:latin typeface="Courier New"/>
                <a:ea typeface="Courier New"/>
                <a:cs typeface="Courier New"/>
                <a:sym typeface="Courier New"/>
              </a:rPr>
              <a:t> txt</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split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reverse</a:t>
            </a:r>
            <a:r>
              <a:rPr b="1" lang="zh-TW" sz="1200">
                <a:solidFill>
                  <a:srgbClr val="F8F8F2"/>
                </a:solidFill>
                <a:highlight>
                  <a:srgbClr val="242424"/>
                </a:highlight>
                <a:latin typeface="Courier New"/>
                <a:ea typeface="Courier New"/>
                <a:cs typeface="Courier New"/>
                <a:sym typeface="Courier New"/>
              </a:rPr>
              <a:t>()</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join</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text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reverse</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"HelloMike!"</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(text);</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18"/>
          <p:cNvSpPr/>
          <p:nvPr/>
        </p:nvSpPr>
        <p:spPr>
          <a:xfrm>
            <a:off x="3438023" y="428149"/>
            <a:ext cx="1704300" cy="29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FFEE99"/>
                </a:solidFill>
                <a:latin typeface="Consolas"/>
                <a:ea typeface="Consolas"/>
                <a:cs typeface="Consolas"/>
                <a:sym typeface="Consolas"/>
              </a:rPr>
              <a:t>"HelloMike!"</a:t>
            </a:r>
            <a:endParaRPr b="0" sz="1800">
              <a:solidFill>
                <a:srgbClr val="F8F8F2"/>
              </a:solidFill>
              <a:latin typeface="Consolas"/>
              <a:ea typeface="Consolas"/>
              <a:cs typeface="Consolas"/>
              <a:sym typeface="Consolas"/>
            </a:endParaRPr>
          </a:p>
        </p:txBody>
      </p:sp>
      <p:sp>
        <p:nvSpPr>
          <p:cNvPr id="859" name="Google Shape;859;p118"/>
          <p:cNvSpPr/>
          <p:nvPr/>
        </p:nvSpPr>
        <p:spPr>
          <a:xfrm>
            <a:off x="1147801" y="1792436"/>
            <a:ext cx="6924600" cy="29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800">
                <a:solidFill>
                  <a:srgbClr val="F8F8F2"/>
                </a:solidFill>
                <a:latin typeface="Consolas"/>
                <a:ea typeface="Consolas"/>
                <a:cs typeface="Consolas"/>
                <a:sym typeface="Consolas"/>
              </a:rPr>
              <a:t>[</a:t>
            </a:r>
            <a:r>
              <a:rPr lang="zh-TW" sz="1800">
                <a:solidFill>
                  <a:srgbClr val="FFEE99"/>
                </a:solidFill>
                <a:latin typeface="Consolas"/>
                <a:ea typeface="Consolas"/>
                <a:cs typeface="Consolas"/>
                <a:sym typeface="Consolas"/>
              </a:rPr>
              <a:t>"H"</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"e"</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"l"</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"l"</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"o"</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"M"</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"i"</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"k"</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"e"</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a:t>
            </a:r>
            <a:r>
              <a:rPr lang="zh-TW" sz="1800">
                <a:solidFill>
                  <a:srgbClr val="F8F8F2"/>
                </a:solidFill>
                <a:latin typeface="Consolas"/>
                <a:ea typeface="Consolas"/>
                <a:cs typeface="Consolas"/>
                <a:sym typeface="Consolas"/>
              </a:rPr>
              <a:t>]</a:t>
            </a:r>
            <a:endParaRPr b="0" sz="1800">
              <a:solidFill>
                <a:srgbClr val="F8F8F2"/>
              </a:solidFill>
              <a:latin typeface="Consolas"/>
              <a:ea typeface="Consolas"/>
              <a:cs typeface="Consolas"/>
              <a:sym typeface="Consolas"/>
            </a:endParaRPr>
          </a:p>
        </p:txBody>
      </p:sp>
      <p:cxnSp>
        <p:nvCxnSpPr>
          <p:cNvPr id="860" name="Google Shape;860;p118"/>
          <p:cNvCxnSpPr/>
          <p:nvPr/>
        </p:nvCxnSpPr>
        <p:spPr>
          <a:xfrm>
            <a:off x="4314430" y="924109"/>
            <a:ext cx="0" cy="671700"/>
          </a:xfrm>
          <a:prstGeom prst="straightConnector1">
            <a:avLst/>
          </a:prstGeom>
          <a:noFill/>
          <a:ln cap="flat" cmpd="sng" w="38100">
            <a:solidFill>
              <a:srgbClr val="5B9BD5"/>
            </a:solidFill>
            <a:prstDash val="solid"/>
            <a:miter lim="800000"/>
            <a:headEnd len="sm" w="sm" type="none"/>
            <a:tailEnd len="med" w="med" type="triangle"/>
          </a:ln>
        </p:spPr>
      </p:cxnSp>
      <p:sp>
        <p:nvSpPr>
          <p:cNvPr id="861" name="Google Shape;861;p118"/>
          <p:cNvSpPr/>
          <p:nvPr/>
        </p:nvSpPr>
        <p:spPr>
          <a:xfrm>
            <a:off x="1071600" y="3007023"/>
            <a:ext cx="6924600" cy="29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"e"</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"k"</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"i"</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"M"</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"o"</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"l"</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"l"</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"e"</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"H"</a:t>
            </a:r>
            <a:r>
              <a:rPr lang="zh-TW" sz="1800">
                <a:solidFill>
                  <a:srgbClr val="F8F8F2"/>
                </a:solidFill>
                <a:latin typeface="Consolas"/>
                <a:ea typeface="Consolas"/>
                <a:cs typeface="Consolas"/>
                <a:sym typeface="Consolas"/>
              </a:rPr>
              <a:t>]</a:t>
            </a:r>
            <a:endParaRPr b="0" sz="1800">
              <a:solidFill>
                <a:srgbClr val="F8F8F2"/>
              </a:solidFill>
              <a:latin typeface="Consolas"/>
              <a:ea typeface="Consolas"/>
              <a:cs typeface="Consolas"/>
              <a:sym typeface="Consolas"/>
            </a:endParaRPr>
          </a:p>
        </p:txBody>
      </p:sp>
      <p:cxnSp>
        <p:nvCxnSpPr>
          <p:cNvPr id="862" name="Google Shape;862;p118"/>
          <p:cNvCxnSpPr/>
          <p:nvPr/>
        </p:nvCxnSpPr>
        <p:spPr>
          <a:xfrm>
            <a:off x="4290182" y="2231885"/>
            <a:ext cx="0" cy="671700"/>
          </a:xfrm>
          <a:prstGeom prst="straightConnector1">
            <a:avLst/>
          </a:prstGeom>
          <a:noFill/>
          <a:ln cap="flat" cmpd="sng" w="38100">
            <a:solidFill>
              <a:srgbClr val="5B9BD5"/>
            </a:solidFill>
            <a:prstDash val="solid"/>
            <a:miter lim="800000"/>
            <a:headEnd len="sm" w="sm" type="none"/>
            <a:tailEnd len="med" w="med" type="triangle"/>
          </a:ln>
        </p:spPr>
      </p:cxnSp>
      <p:sp>
        <p:nvSpPr>
          <p:cNvPr id="863" name="Google Shape;863;p118"/>
          <p:cNvSpPr/>
          <p:nvPr/>
        </p:nvSpPr>
        <p:spPr>
          <a:xfrm>
            <a:off x="3438024" y="4315425"/>
            <a:ext cx="1704300" cy="29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FFEE99"/>
                </a:solidFill>
                <a:latin typeface="Consolas"/>
                <a:ea typeface="Consolas"/>
                <a:cs typeface="Consolas"/>
                <a:sym typeface="Consolas"/>
              </a:rPr>
              <a:t>"!ekiMolleH"</a:t>
            </a:r>
            <a:endParaRPr b="0" sz="1800">
              <a:solidFill>
                <a:srgbClr val="F8F8F2"/>
              </a:solidFill>
              <a:latin typeface="Consolas"/>
              <a:ea typeface="Consolas"/>
              <a:cs typeface="Consolas"/>
              <a:sym typeface="Consolas"/>
            </a:endParaRPr>
          </a:p>
        </p:txBody>
      </p:sp>
      <p:cxnSp>
        <p:nvCxnSpPr>
          <p:cNvPr id="864" name="Google Shape;864;p118"/>
          <p:cNvCxnSpPr/>
          <p:nvPr/>
        </p:nvCxnSpPr>
        <p:spPr>
          <a:xfrm>
            <a:off x="4290181" y="3475041"/>
            <a:ext cx="0" cy="671700"/>
          </a:xfrm>
          <a:prstGeom prst="straightConnector1">
            <a:avLst/>
          </a:prstGeom>
          <a:noFill/>
          <a:ln cap="flat" cmpd="sng" w="38100">
            <a:solidFill>
              <a:srgbClr val="5B9BD5"/>
            </a:solidFill>
            <a:prstDash val="solid"/>
            <a:miter lim="800000"/>
            <a:headEnd len="sm" w="sm" type="none"/>
            <a:tailEnd len="med" w="med" type="triangle"/>
          </a:ln>
        </p:spPr>
      </p:cxnSp>
      <p:sp>
        <p:nvSpPr>
          <p:cNvPr id="865" name="Google Shape;865;p118"/>
          <p:cNvSpPr/>
          <p:nvPr/>
        </p:nvSpPr>
        <p:spPr>
          <a:xfrm>
            <a:off x="4533400" y="1035443"/>
            <a:ext cx="1451100" cy="29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F8F8F2"/>
                </a:solidFill>
                <a:latin typeface="Consolas"/>
                <a:ea typeface="Consolas"/>
                <a:cs typeface="Consolas"/>
                <a:sym typeface="Consolas"/>
              </a:rPr>
              <a:t>.</a:t>
            </a:r>
            <a:r>
              <a:rPr lang="zh-TW" sz="1800">
                <a:solidFill>
                  <a:srgbClr val="A6E22E"/>
                </a:solidFill>
                <a:latin typeface="Consolas"/>
                <a:ea typeface="Consolas"/>
                <a:cs typeface="Consolas"/>
                <a:sym typeface="Consolas"/>
              </a:rPr>
              <a:t>split</a:t>
            </a:r>
            <a:r>
              <a:rPr lang="zh-TW" sz="1800">
                <a:solidFill>
                  <a:srgbClr val="F8F8F2"/>
                </a:solidFill>
                <a:latin typeface="Consolas"/>
                <a:ea typeface="Consolas"/>
                <a:cs typeface="Consolas"/>
                <a:sym typeface="Consolas"/>
              </a:rPr>
              <a:t>(</a:t>
            </a:r>
            <a:r>
              <a:rPr lang="zh-TW" sz="1800">
                <a:solidFill>
                  <a:srgbClr val="FFEE99"/>
                </a:solidFill>
                <a:latin typeface="Consolas"/>
                <a:ea typeface="Consolas"/>
                <a:cs typeface="Consolas"/>
                <a:sym typeface="Consolas"/>
              </a:rPr>
              <a:t>''</a:t>
            </a:r>
            <a:r>
              <a:rPr lang="zh-TW"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p:txBody>
      </p:sp>
      <p:sp>
        <p:nvSpPr>
          <p:cNvPr id="866" name="Google Shape;866;p118"/>
          <p:cNvSpPr/>
          <p:nvPr/>
        </p:nvSpPr>
        <p:spPr>
          <a:xfrm>
            <a:off x="4533400" y="2399729"/>
            <a:ext cx="1451100" cy="29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F8F8F2"/>
                </a:solidFill>
                <a:latin typeface="Consolas"/>
                <a:ea typeface="Consolas"/>
                <a:cs typeface="Consolas"/>
                <a:sym typeface="Consolas"/>
              </a:rPr>
              <a:t>.</a:t>
            </a:r>
            <a:r>
              <a:rPr lang="zh-TW" sz="1800">
                <a:solidFill>
                  <a:srgbClr val="A6E22E"/>
                </a:solidFill>
                <a:latin typeface="Consolas"/>
                <a:ea typeface="Consolas"/>
                <a:cs typeface="Consolas"/>
                <a:sym typeface="Consolas"/>
              </a:rPr>
              <a:t>reverse</a:t>
            </a:r>
            <a:r>
              <a:rPr lang="zh-TW" sz="1800">
                <a:solidFill>
                  <a:srgbClr val="F8F8F2"/>
                </a:solidFill>
                <a:latin typeface="Consolas"/>
                <a:ea typeface="Consolas"/>
                <a:cs typeface="Consolas"/>
                <a:sym typeface="Consolas"/>
              </a:rPr>
              <a:t>()</a:t>
            </a:r>
            <a:endParaRPr b="0" sz="1800">
              <a:solidFill>
                <a:srgbClr val="F8F8F2"/>
              </a:solidFill>
              <a:latin typeface="Consolas"/>
              <a:ea typeface="Consolas"/>
              <a:cs typeface="Consolas"/>
              <a:sym typeface="Consolas"/>
            </a:endParaRPr>
          </a:p>
        </p:txBody>
      </p:sp>
      <p:sp>
        <p:nvSpPr>
          <p:cNvPr id="867" name="Google Shape;867;p118"/>
          <p:cNvSpPr/>
          <p:nvPr/>
        </p:nvSpPr>
        <p:spPr>
          <a:xfrm>
            <a:off x="4533400" y="3614316"/>
            <a:ext cx="1324500" cy="29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F8F8F2"/>
                </a:solidFill>
                <a:latin typeface="Consolas"/>
                <a:ea typeface="Consolas"/>
                <a:cs typeface="Consolas"/>
                <a:sym typeface="Consolas"/>
              </a:rPr>
              <a:t>.</a:t>
            </a:r>
            <a:r>
              <a:rPr lang="zh-TW" sz="1800">
                <a:solidFill>
                  <a:srgbClr val="A6E22E"/>
                </a:solidFill>
                <a:latin typeface="Consolas"/>
                <a:ea typeface="Consolas"/>
                <a:cs typeface="Consolas"/>
                <a:sym typeface="Consolas"/>
              </a:rPr>
              <a:t>join</a:t>
            </a:r>
            <a:r>
              <a:rPr lang="zh-TW" sz="1800">
                <a:solidFill>
                  <a:srgbClr val="F8F8F2"/>
                </a:solidFill>
                <a:latin typeface="Consolas"/>
                <a:ea typeface="Consolas"/>
                <a:cs typeface="Consolas"/>
                <a:sym typeface="Consolas"/>
              </a:rPr>
              <a:t>(</a:t>
            </a:r>
            <a:r>
              <a:rPr lang="zh-TW" sz="1800">
                <a:solidFill>
                  <a:srgbClr val="FFEE99"/>
                </a:solidFill>
                <a:latin typeface="Consolas"/>
                <a:ea typeface="Consolas"/>
                <a:cs typeface="Consolas"/>
                <a:sym typeface="Consolas"/>
              </a:rPr>
              <a:t>''</a:t>
            </a:r>
            <a:r>
              <a:rPr lang="zh-TW" sz="1800">
                <a:solidFill>
                  <a:srgbClr val="F8F8F2"/>
                </a:solidFill>
                <a:latin typeface="Consolas"/>
                <a:ea typeface="Consolas"/>
                <a:cs typeface="Consolas"/>
                <a:sym typeface="Consolas"/>
              </a:rPr>
              <a:t>)</a:t>
            </a:r>
            <a:endParaRPr b="0" sz="1800">
              <a:solidFill>
                <a:srgbClr val="F8F8F2"/>
              </a:solidFill>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12-5 字串取代 replace</a:t>
            </a:r>
            <a:endParaRPr b="1" sz="1300">
              <a:solidFill>
                <a:srgbClr val="F7DF1E"/>
              </a:solidFill>
              <a:highlight>
                <a:srgbClr val="242424"/>
              </a:highlight>
              <a:latin typeface="Calibri"/>
              <a:ea typeface="Calibri"/>
              <a:cs typeface="Calibri"/>
              <a:sym typeface="Calibri"/>
            </a:endParaRPr>
          </a:p>
        </p:txBody>
      </p:sp>
      <p:sp>
        <p:nvSpPr>
          <p:cNvPr id="873" name="Google Shape;873;p119"/>
          <p:cNvSpPr txBox="1"/>
          <p:nvPr/>
        </p:nvSpPr>
        <p:spPr>
          <a:xfrm>
            <a:off x="2244750" y="1779000"/>
            <a:ext cx="4654500" cy="158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date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"2019-01-01"</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(date</a:t>
            </a:r>
            <a:r>
              <a:rPr b="1" lang="zh-TW" sz="1300">
                <a:solidFill>
                  <a:srgbClr val="F92672"/>
                </a:solidFill>
                <a:highlight>
                  <a:srgbClr val="242424"/>
                </a:highlight>
                <a:latin typeface="Courier New"/>
                <a:ea typeface="Courier New"/>
                <a:cs typeface="Courier New"/>
                <a:sym typeface="Courier New"/>
              </a:rPr>
              <a:t>.</a:t>
            </a:r>
            <a:r>
              <a:rPr b="1" lang="zh-TW" sz="1300">
                <a:solidFill>
                  <a:srgbClr val="A6E22E"/>
                </a:solidFill>
                <a:highlight>
                  <a:srgbClr val="242424"/>
                </a:highlight>
                <a:latin typeface="Courier New"/>
                <a:ea typeface="Courier New"/>
                <a:cs typeface="Courier New"/>
                <a:sym typeface="Courier New"/>
              </a:rPr>
              <a:t>replace</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(date</a:t>
            </a:r>
            <a:r>
              <a:rPr b="1" lang="zh-TW" sz="1300">
                <a:solidFill>
                  <a:srgbClr val="F92672"/>
                </a:solidFill>
                <a:highlight>
                  <a:srgbClr val="242424"/>
                </a:highlight>
                <a:latin typeface="Courier New"/>
                <a:ea typeface="Courier New"/>
                <a:cs typeface="Courier New"/>
                <a:sym typeface="Courier New"/>
              </a:rPr>
              <a:t>.</a:t>
            </a:r>
            <a:r>
              <a:rPr b="1" lang="zh-TW" sz="1300">
                <a:solidFill>
                  <a:srgbClr val="A6E22E"/>
                </a:solidFill>
                <a:highlight>
                  <a:srgbClr val="242424"/>
                </a:highlight>
                <a:latin typeface="Courier New"/>
                <a:ea typeface="Courier New"/>
                <a:cs typeface="Courier New"/>
                <a:sym typeface="Courier New"/>
              </a:rPr>
              <a:t>replaceAll</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2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12-6 取得字串位置 indexOf</a:t>
            </a:r>
            <a:endParaRPr b="1" sz="1300">
              <a:solidFill>
                <a:srgbClr val="F7DF1E"/>
              </a:solidFill>
              <a:highlight>
                <a:srgbClr val="242424"/>
              </a:highlight>
              <a:latin typeface="Calibri"/>
              <a:ea typeface="Calibri"/>
              <a:cs typeface="Calibri"/>
              <a:sym typeface="Calibri"/>
            </a:endParaRPr>
          </a:p>
        </p:txBody>
      </p:sp>
      <p:sp>
        <p:nvSpPr>
          <p:cNvPr id="879" name="Google Shape;879;p120"/>
          <p:cNvSpPr txBox="1"/>
          <p:nvPr/>
        </p:nvSpPr>
        <p:spPr>
          <a:xfrm>
            <a:off x="1565250" y="1725150"/>
            <a:ext cx="6013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const</a:t>
            </a:r>
            <a:r>
              <a:rPr b="1" lang="zh-TW">
                <a:solidFill>
                  <a:srgbClr val="F8F8F2"/>
                </a:solidFill>
                <a:highlight>
                  <a:srgbClr val="242424"/>
                </a:highlight>
                <a:latin typeface="Courier New"/>
                <a:ea typeface="Courier New"/>
                <a:cs typeface="Courier New"/>
                <a:sym typeface="Courier New"/>
              </a:rPr>
              <a:t> arr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"mike"</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"jacky"</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"andy"</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"ash"</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"scars"</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const</a:t>
            </a:r>
            <a:r>
              <a:rPr b="1" lang="zh-TW">
                <a:solidFill>
                  <a:srgbClr val="F8F8F2"/>
                </a:solidFill>
                <a:highlight>
                  <a:srgbClr val="242424"/>
                </a:highlight>
                <a:latin typeface="Courier New"/>
                <a:ea typeface="Courier New"/>
                <a:cs typeface="Courier New"/>
                <a:sym typeface="Courier New"/>
              </a:rPr>
              <a:t> str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"123@456789"</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console</a:t>
            </a:r>
            <a:r>
              <a:rPr b="1" lang="zh-TW">
                <a:solidFill>
                  <a:srgbClr val="F92672"/>
                </a:solidFill>
                <a:highlight>
                  <a:srgbClr val="242424"/>
                </a:highlight>
                <a:latin typeface="Courier New"/>
                <a:ea typeface="Courier New"/>
                <a:cs typeface="Courier New"/>
                <a:sym typeface="Courier New"/>
              </a:rPr>
              <a:t>.</a:t>
            </a:r>
            <a:r>
              <a:rPr b="1" lang="zh-TW">
                <a:solidFill>
                  <a:srgbClr val="66D9EF"/>
                </a:solidFill>
                <a:highlight>
                  <a:srgbClr val="242424"/>
                </a:highlight>
                <a:latin typeface="Courier New"/>
                <a:ea typeface="Courier New"/>
                <a:cs typeface="Courier New"/>
                <a:sym typeface="Courier New"/>
              </a:rPr>
              <a:t>log</a:t>
            </a:r>
            <a:r>
              <a:rPr b="1" lang="zh-TW">
                <a:solidFill>
                  <a:srgbClr val="F8F8F2"/>
                </a:solidFill>
                <a:highlight>
                  <a:srgbClr val="242424"/>
                </a:highlight>
                <a:latin typeface="Courier New"/>
                <a:ea typeface="Courier New"/>
                <a:cs typeface="Courier New"/>
                <a:sym typeface="Courier New"/>
              </a:rPr>
              <a:t>(arr</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indexOf</a:t>
            </a:r>
            <a:r>
              <a:rPr b="1" lang="zh-TW">
                <a:solidFill>
                  <a:srgbClr val="F8F8F2"/>
                </a:solidFill>
                <a:highlight>
                  <a:srgbClr val="242424"/>
                </a:highlight>
                <a:latin typeface="Courier New"/>
                <a:ea typeface="Courier New"/>
                <a:cs typeface="Courier New"/>
                <a:sym typeface="Courier New"/>
              </a:rPr>
              <a:t>(</a:t>
            </a:r>
            <a:r>
              <a:rPr b="1" lang="zh-TW">
                <a:solidFill>
                  <a:srgbClr val="FFEE99"/>
                </a:solidFill>
                <a:highlight>
                  <a:srgbClr val="242424"/>
                </a:highlight>
                <a:latin typeface="Courier New"/>
                <a:ea typeface="Courier New"/>
                <a:cs typeface="Courier New"/>
                <a:sym typeface="Courier New"/>
              </a:rPr>
              <a:t>"andy"</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console</a:t>
            </a:r>
            <a:r>
              <a:rPr b="1" lang="zh-TW">
                <a:solidFill>
                  <a:srgbClr val="F92672"/>
                </a:solidFill>
                <a:highlight>
                  <a:srgbClr val="242424"/>
                </a:highlight>
                <a:latin typeface="Courier New"/>
                <a:ea typeface="Courier New"/>
                <a:cs typeface="Courier New"/>
                <a:sym typeface="Courier New"/>
              </a:rPr>
              <a:t>.</a:t>
            </a:r>
            <a:r>
              <a:rPr b="1" lang="zh-TW">
                <a:solidFill>
                  <a:srgbClr val="66D9EF"/>
                </a:solidFill>
                <a:highlight>
                  <a:srgbClr val="242424"/>
                </a:highlight>
                <a:latin typeface="Courier New"/>
                <a:ea typeface="Courier New"/>
                <a:cs typeface="Courier New"/>
                <a:sym typeface="Courier New"/>
              </a:rPr>
              <a:t>log</a:t>
            </a:r>
            <a:r>
              <a:rPr b="1" lang="zh-TW">
                <a:solidFill>
                  <a:srgbClr val="F8F8F2"/>
                </a:solidFill>
                <a:highlight>
                  <a:srgbClr val="242424"/>
                </a:highlight>
                <a:latin typeface="Courier New"/>
                <a:ea typeface="Courier New"/>
                <a:cs typeface="Courier New"/>
                <a:sym typeface="Courier New"/>
              </a:rPr>
              <a:t>(str</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indexOf</a:t>
            </a:r>
            <a:r>
              <a:rPr b="1" lang="zh-TW">
                <a:solidFill>
                  <a:srgbClr val="F8F8F2"/>
                </a:solidFill>
                <a:highlight>
                  <a:srgbClr val="242424"/>
                </a:highlight>
                <a:latin typeface="Courier New"/>
                <a:ea typeface="Courier New"/>
                <a:cs typeface="Courier New"/>
                <a:sym typeface="Courier New"/>
              </a:rPr>
              <a:t>(</a:t>
            </a:r>
            <a:r>
              <a:rPr b="1" lang="zh-TW">
                <a:solidFill>
                  <a:srgbClr val="FFEE99"/>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12-7  數字千分位符號</a:t>
            </a:r>
            <a:endParaRPr b="1" sz="1300">
              <a:solidFill>
                <a:srgbClr val="F7DF1E"/>
              </a:solidFill>
              <a:highlight>
                <a:srgbClr val="242424"/>
              </a:highlight>
              <a:latin typeface="Calibri"/>
              <a:ea typeface="Calibri"/>
              <a:cs typeface="Calibri"/>
              <a:sym typeface="Calibri"/>
            </a:endParaRPr>
          </a:p>
        </p:txBody>
      </p:sp>
      <p:sp>
        <p:nvSpPr>
          <p:cNvPr id="885" name="Google Shape;885;p121"/>
          <p:cNvSpPr txBox="1"/>
          <p:nvPr/>
        </p:nvSpPr>
        <p:spPr>
          <a:xfrm>
            <a:off x="2847450" y="540000"/>
            <a:ext cx="3444000" cy="4063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function</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Num</a:t>
            </a:r>
            <a:r>
              <a:rPr b="1" lang="zh-TW" sz="900">
                <a:solidFill>
                  <a:srgbClr val="F8F8F2"/>
                </a:solidFill>
                <a:highlight>
                  <a:srgbClr val="242424"/>
                </a:highlight>
                <a:latin typeface="Courier New"/>
                <a:ea typeface="Courier New"/>
                <a:cs typeface="Courier New"/>
                <a:sym typeface="Courier New"/>
              </a:rPr>
              <a:t>(num) {</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n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num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numArr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n</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split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reverse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overArr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let</a:t>
            </a:r>
            <a:r>
              <a:rPr b="1" lang="zh-TW" sz="900">
                <a:solidFill>
                  <a:srgbClr val="F8F8F2"/>
                </a:solidFill>
                <a:highlight>
                  <a:srgbClr val="242424"/>
                </a:highlight>
                <a:latin typeface="Courier New"/>
                <a:ea typeface="Courier New"/>
                <a:cs typeface="Courier New"/>
                <a:sym typeface="Courier New"/>
              </a:rPr>
              <a:t> i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0</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numArr</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forEach</a:t>
            </a:r>
            <a:r>
              <a:rPr b="1" lang="zh-TW" sz="900">
                <a:solidFill>
                  <a:srgbClr val="F8F8F2"/>
                </a:solidFill>
                <a:highlight>
                  <a:srgbClr val="242424"/>
                </a:highlight>
                <a:latin typeface="Courier New"/>
                <a:ea typeface="Courier New"/>
                <a:cs typeface="Courier New"/>
                <a:sym typeface="Courier New"/>
              </a:rPr>
              <a:t>((item)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45720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i</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457200" lvl="0" marL="45720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if</a:t>
            </a:r>
            <a:r>
              <a:rPr b="1" lang="zh-TW" sz="900">
                <a:solidFill>
                  <a:srgbClr val="F8F8F2"/>
                </a:solidFill>
                <a:highlight>
                  <a:srgbClr val="242424"/>
                </a:highlight>
                <a:latin typeface="Courier New"/>
                <a:ea typeface="Courier New"/>
                <a:cs typeface="Courier New"/>
                <a:sym typeface="Courier New"/>
              </a:rPr>
              <a:t> (i </a:t>
            </a:r>
            <a:r>
              <a:rPr b="1" lang="zh-TW" sz="900">
                <a:solidFill>
                  <a:srgbClr val="F92672"/>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3</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i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overArr</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push</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45720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overArr</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push</a:t>
            </a:r>
            <a:r>
              <a:rPr b="1" lang="zh-TW" sz="900">
                <a:solidFill>
                  <a:srgbClr val="F8F8F2"/>
                </a:solidFill>
                <a:highlight>
                  <a:srgbClr val="242424"/>
                </a:highlight>
                <a:latin typeface="Courier New"/>
                <a:ea typeface="Courier New"/>
                <a:cs typeface="Courier New"/>
                <a:sym typeface="Courier New"/>
              </a:rPr>
              <a:t>(item);</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overArr</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reverse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overArr</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join</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n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Num</a:t>
            </a:r>
            <a:r>
              <a:rPr b="1" lang="zh-TW" sz="900">
                <a:solidFill>
                  <a:srgbClr val="F8F8F2"/>
                </a:solidFill>
                <a:highlight>
                  <a:srgbClr val="242424"/>
                </a:highlight>
                <a:latin typeface="Courier New"/>
                <a:ea typeface="Courier New"/>
                <a:cs typeface="Courier New"/>
                <a:sym typeface="Courier New"/>
              </a:rPr>
              <a:t>(</a:t>
            </a:r>
            <a:r>
              <a:rPr b="1" lang="zh-TW" sz="900">
                <a:solidFill>
                  <a:srgbClr val="FF80F4"/>
                </a:solidFill>
                <a:highlight>
                  <a:srgbClr val="242424"/>
                </a:highlight>
                <a:latin typeface="Courier New"/>
                <a:ea typeface="Courier New"/>
                <a:cs typeface="Courier New"/>
                <a:sym typeface="Courier New"/>
              </a:rPr>
              <a:t>5241522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(n);</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1214850" y="4199400"/>
            <a:ext cx="6714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一個可以</a:t>
            </a:r>
            <a:r>
              <a:rPr lang="zh-TW">
                <a:solidFill>
                  <a:schemeClr val="dk1"/>
                </a:solidFill>
              </a:rPr>
              <a:t>快速查詢CSS / HTML </a:t>
            </a:r>
            <a:r>
              <a:rPr lang="zh-TW">
                <a:solidFill>
                  <a:schemeClr val="dk1"/>
                </a:solidFill>
              </a:rPr>
              <a:t> / JavaScript </a:t>
            </a:r>
            <a:r>
              <a:rPr lang="zh-TW">
                <a:solidFill>
                  <a:schemeClr val="dk1"/>
                </a:solidFill>
              </a:rPr>
              <a:t>與各瀏覽器的支援</a:t>
            </a:r>
            <a:r>
              <a:rPr lang="zh-TW">
                <a:solidFill>
                  <a:schemeClr val="dk1"/>
                </a:solidFill>
              </a:rPr>
              <a:t>的一個網站</a:t>
            </a:r>
            <a:endParaRPr>
              <a:solidFill>
                <a:schemeClr val="dk1"/>
              </a:solidFill>
            </a:endParaRPr>
          </a:p>
        </p:txBody>
      </p:sp>
      <p:pic>
        <p:nvPicPr>
          <p:cNvPr id="136" name="Google Shape;136;p23"/>
          <p:cNvPicPr preferRelativeResize="0"/>
          <p:nvPr/>
        </p:nvPicPr>
        <p:blipFill>
          <a:blip r:embed="rId3">
            <a:alphaModFix/>
          </a:blip>
          <a:stretch>
            <a:fillRect/>
          </a:stretch>
        </p:blipFill>
        <p:spPr>
          <a:xfrm>
            <a:off x="1988100" y="741525"/>
            <a:ext cx="5167790" cy="326014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13-1 什麼是非同步?</a:t>
            </a:r>
            <a:endParaRPr b="1" sz="1300">
              <a:solidFill>
                <a:srgbClr val="F7DF1E"/>
              </a:solidFill>
              <a:highlight>
                <a:srgbClr val="242424"/>
              </a:highlight>
              <a:latin typeface="Calibri"/>
              <a:ea typeface="Calibri"/>
              <a:cs typeface="Calibri"/>
              <a:sym typeface="Calibri"/>
            </a:endParaRPr>
          </a:p>
        </p:txBody>
      </p:sp>
      <p:sp>
        <p:nvSpPr>
          <p:cNvPr id="891" name="Google Shape;891;p122"/>
          <p:cNvSpPr txBox="1"/>
          <p:nvPr/>
        </p:nvSpPr>
        <p:spPr>
          <a:xfrm>
            <a:off x="611800" y="878550"/>
            <a:ext cx="2938200" cy="33864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"1"</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"2"</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"3"</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"4"</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lang="zh-TW" sz="1300">
                <a:solidFill>
                  <a:srgbClr val="A6E22E"/>
                </a:solidFill>
                <a:highlight>
                  <a:srgbClr val="242424"/>
                </a:highlight>
                <a:latin typeface="Courier New"/>
                <a:ea typeface="Courier New"/>
                <a:cs typeface="Courier New"/>
                <a:sym typeface="Courier New"/>
              </a:rPr>
              <a:t>setTimeout</a:t>
            </a: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=&gt;</a:t>
            </a:r>
            <a:r>
              <a:rPr b="1" lang="zh-TW" sz="1300">
                <a:solidFill>
                  <a:srgbClr val="F8F8F2"/>
                </a:solidFill>
                <a:highlight>
                  <a:srgbClr val="242424"/>
                </a:highlight>
                <a:latin typeface="Courier New"/>
                <a:ea typeface="Courier New"/>
                <a:cs typeface="Courier New"/>
                <a:sym typeface="Courier New"/>
              </a:rPr>
              <a:t>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"5"</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 </a:t>
            </a:r>
            <a:r>
              <a:rPr b="1" lang="zh-TW" sz="1300">
                <a:solidFill>
                  <a:srgbClr val="FF80F4"/>
                </a:solidFill>
                <a:highlight>
                  <a:srgbClr val="242424"/>
                </a:highlight>
                <a:latin typeface="Courier New"/>
                <a:ea typeface="Courier New"/>
                <a:cs typeface="Courier New"/>
                <a:sym typeface="Courier New"/>
              </a:rPr>
              <a:t>2000</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"6"</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"7"</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"8"</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"9"</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p:txBody>
      </p:sp>
      <p:pic>
        <p:nvPicPr>
          <p:cNvPr id="892" name="Google Shape;892;p122"/>
          <p:cNvPicPr preferRelativeResize="0"/>
          <p:nvPr/>
        </p:nvPicPr>
        <p:blipFill>
          <a:blip r:embed="rId3">
            <a:alphaModFix/>
          </a:blip>
          <a:stretch>
            <a:fillRect/>
          </a:stretch>
        </p:blipFill>
        <p:spPr>
          <a:xfrm>
            <a:off x="4539425" y="1397275"/>
            <a:ext cx="4229751" cy="2166800"/>
          </a:xfrm>
          <a:prstGeom prst="rect">
            <a:avLst/>
          </a:prstGeom>
          <a:noFill/>
          <a:ln>
            <a:noFill/>
          </a:ln>
        </p:spPr>
      </p:pic>
      <p:sp>
        <p:nvSpPr>
          <p:cNvPr id="893" name="Google Shape;893;p122"/>
          <p:cNvSpPr txBox="1"/>
          <p:nvPr/>
        </p:nvSpPr>
        <p:spPr>
          <a:xfrm>
            <a:off x="5777950" y="3163875"/>
            <a:ext cx="18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rPr>
              <a:t>最後才被執行到的</a:t>
            </a:r>
            <a:endParaRPr>
              <a:solidFill>
                <a:srgbClr val="FF0000"/>
              </a:solidFill>
            </a:endParaRPr>
          </a:p>
        </p:txBody>
      </p:sp>
      <p:cxnSp>
        <p:nvCxnSpPr>
          <p:cNvPr id="894" name="Google Shape;894;p122"/>
          <p:cNvCxnSpPr>
            <a:stCxn id="893" idx="1"/>
          </p:cNvCxnSpPr>
          <p:nvPr/>
        </p:nvCxnSpPr>
        <p:spPr>
          <a:xfrm rot="10800000">
            <a:off x="5022550" y="3345975"/>
            <a:ext cx="755400" cy="18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13-2 傳統的送資料方式</a:t>
            </a:r>
            <a:endParaRPr b="1" sz="1300">
              <a:solidFill>
                <a:srgbClr val="F7DF1E"/>
              </a:solidFill>
              <a:highlight>
                <a:srgbClr val="242424"/>
              </a:highlight>
              <a:latin typeface="Calibri"/>
              <a:ea typeface="Calibri"/>
              <a:cs typeface="Calibri"/>
              <a:sym typeface="Calibri"/>
            </a:endParaRPr>
          </a:p>
        </p:txBody>
      </p:sp>
      <p:sp>
        <p:nvSpPr>
          <p:cNvPr id="900" name="Google Shape;900;p123"/>
          <p:cNvSpPr txBox="1"/>
          <p:nvPr/>
        </p:nvSpPr>
        <p:spPr>
          <a:xfrm>
            <a:off x="2262150" y="1208500"/>
            <a:ext cx="4335300" cy="13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&lt;</a:t>
            </a:r>
            <a:r>
              <a:rPr b="1" lang="zh-TW" sz="900">
                <a:solidFill>
                  <a:srgbClr val="F92672"/>
                </a:solidFill>
                <a:highlight>
                  <a:srgbClr val="242424"/>
                </a:highlight>
                <a:latin typeface="Courier New"/>
                <a:ea typeface="Courier New"/>
                <a:cs typeface="Courier New"/>
                <a:sym typeface="Courier New"/>
              </a:rPr>
              <a:t>form</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method</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&lt;</a:t>
            </a:r>
            <a:r>
              <a:rPr b="1" lang="zh-TW" sz="900">
                <a:solidFill>
                  <a:srgbClr val="F92672"/>
                </a:solidFill>
                <a:highlight>
                  <a:srgbClr val="242424"/>
                </a:highlight>
                <a:latin typeface="Courier New"/>
                <a:ea typeface="Courier New"/>
                <a:cs typeface="Courier New"/>
                <a:sym typeface="Courier New"/>
              </a:rPr>
              <a:t>h1</a:t>
            </a:r>
            <a:r>
              <a:rPr b="1" lang="zh-TW" sz="900">
                <a:solidFill>
                  <a:srgbClr val="F8F8F2"/>
                </a:solidFill>
                <a:highlight>
                  <a:srgbClr val="242424"/>
                </a:highlight>
                <a:latin typeface="Courier New"/>
                <a:ea typeface="Courier New"/>
                <a:cs typeface="Courier New"/>
                <a:sym typeface="Courier New"/>
              </a:rPr>
              <a:t>&gt;GET&lt;/</a:t>
            </a:r>
            <a:r>
              <a:rPr b="1" lang="zh-TW" sz="900">
                <a:solidFill>
                  <a:srgbClr val="F92672"/>
                </a:solidFill>
                <a:highlight>
                  <a:srgbClr val="242424"/>
                </a:highlight>
                <a:latin typeface="Courier New"/>
                <a:ea typeface="Courier New"/>
                <a:cs typeface="Courier New"/>
                <a:sym typeface="Courier New"/>
              </a:rPr>
              <a:t>h1</a:t>
            </a:r>
            <a:r>
              <a:rPr b="1" lang="zh-TW" sz="900">
                <a:solidFill>
                  <a:srgbClr val="F8F8F2"/>
                </a:solidFill>
                <a:highlight>
                  <a:srgbClr val="242424"/>
                </a:highlight>
                <a:latin typeface="Courier New"/>
                <a:ea typeface="Courier New"/>
                <a:cs typeface="Courier New"/>
                <a:sym typeface="Courier New"/>
              </a:rPr>
              <a:t>&gt;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&lt;</a:t>
            </a:r>
            <a:r>
              <a:rPr b="1" lang="zh-TW" sz="900">
                <a:solidFill>
                  <a:srgbClr val="F92672"/>
                </a:solidFill>
                <a:highlight>
                  <a:srgbClr val="242424"/>
                </a:highlight>
                <a:latin typeface="Courier New"/>
                <a:ea typeface="Courier New"/>
                <a:cs typeface="Courier New"/>
                <a:sym typeface="Courier New"/>
              </a:rPr>
              <a:t>input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"text"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name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"username"</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placeholder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"帳號"</a:t>
            </a:r>
            <a:r>
              <a:rPr b="1" lang="zh-TW" sz="900">
                <a:solidFill>
                  <a:srgbClr val="F8F8F2"/>
                </a:solidFill>
                <a:highlight>
                  <a:srgbClr val="242424"/>
                </a:highlight>
                <a:latin typeface="Courier New"/>
                <a:ea typeface="Courier New"/>
                <a:cs typeface="Courier New"/>
                <a:sym typeface="Courier New"/>
              </a:rPr>
              <a:t> /&gt;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&lt;</a:t>
            </a:r>
            <a:r>
              <a:rPr b="1" lang="zh-TW" sz="900">
                <a:solidFill>
                  <a:srgbClr val="F92672"/>
                </a:solidFill>
                <a:highlight>
                  <a:srgbClr val="242424"/>
                </a:highlight>
                <a:latin typeface="Courier New"/>
                <a:ea typeface="Courier New"/>
                <a:cs typeface="Courier New"/>
                <a:sym typeface="Courier New"/>
              </a:rPr>
              <a:t>input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"text"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name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"password"</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placeholder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"密碼"</a:t>
            </a:r>
            <a:r>
              <a:rPr b="1" lang="zh-TW" sz="900">
                <a:solidFill>
                  <a:srgbClr val="F8F8F2"/>
                </a:solidFill>
                <a:highlight>
                  <a:srgbClr val="242424"/>
                </a:highlight>
                <a:latin typeface="Courier New"/>
                <a:ea typeface="Courier New"/>
                <a:cs typeface="Courier New"/>
                <a:sym typeface="Courier New"/>
              </a:rPr>
              <a:t> /&gt;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&lt;</a:t>
            </a:r>
            <a:r>
              <a:rPr b="1" lang="zh-TW" sz="900">
                <a:solidFill>
                  <a:srgbClr val="F92672"/>
                </a:solidFill>
                <a:highlight>
                  <a:srgbClr val="242424"/>
                </a:highlight>
                <a:latin typeface="Courier New"/>
                <a:ea typeface="Courier New"/>
                <a:cs typeface="Courier New"/>
                <a:sym typeface="Courier New"/>
              </a:rPr>
              <a:t>button</a:t>
            </a:r>
            <a:r>
              <a:rPr b="1" lang="zh-TW" sz="900">
                <a:solidFill>
                  <a:srgbClr val="F8F8F2"/>
                </a:solidFill>
                <a:highlight>
                  <a:srgbClr val="242424"/>
                </a:highlight>
                <a:latin typeface="Courier New"/>
                <a:ea typeface="Courier New"/>
                <a:cs typeface="Courier New"/>
                <a:sym typeface="Courier New"/>
              </a:rPr>
              <a:t>&gt;登入&lt;/</a:t>
            </a:r>
            <a:r>
              <a:rPr b="1" lang="zh-TW" sz="900">
                <a:solidFill>
                  <a:srgbClr val="F92672"/>
                </a:solidFill>
                <a:highlight>
                  <a:srgbClr val="242424"/>
                </a:highlight>
                <a:latin typeface="Courier New"/>
                <a:ea typeface="Courier New"/>
                <a:cs typeface="Courier New"/>
                <a:sym typeface="Courier New"/>
              </a:rPr>
              <a:t>button</a:t>
            </a:r>
            <a:r>
              <a:rPr b="1" lang="zh-TW" sz="900">
                <a:solidFill>
                  <a:srgbClr val="F8F8F2"/>
                </a:solidFill>
                <a:highlight>
                  <a:srgbClr val="242424"/>
                </a:highlight>
                <a:latin typeface="Courier New"/>
                <a:ea typeface="Courier New"/>
                <a:cs typeface="Courier New"/>
                <a:sym typeface="Courier New"/>
              </a:rPr>
              <a:t>&gt;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&lt;/</a:t>
            </a:r>
            <a:r>
              <a:rPr b="1" lang="zh-TW" sz="900">
                <a:solidFill>
                  <a:srgbClr val="F92672"/>
                </a:solidFill>
                <a:highlight>
                  <a:srgbClr val="242424"/>
                </a:highlight>
                <a:latin typeface="Courier New"/>
                <a:ea typeface="Courier New"/>
                <a:cs typeface="Courier New"/>
                <a:sym typeface="Courier New"/>
              </a:rPr>
              <a:t>form</a:t>
            </a:r>
            <a:r>
              <a:rPr b="1" lang="zh-TW" sz="900">
                <a:solidFill>
                  <a:srgbClr val="F8F8F2"/>
                </a:solidFill>
                <a:highlight>
                  <a:srgbClr val="242424"/>
                </a:highlight>
                <a:latin typeface="Courier New"/>
                <a:ea typeface="Courier New"/>
                <a:cs typeface="Courier New"/>
                <a:sym typeface="Courier New"/>
              </a:rPr>
              <a:t>&gt;	</a:t>
            </a:r>
            <a:endParaRPr b="1" sz="900">
              <a:solidFill>
                <a:srgbClr val="F8F8F2"/>
              </a:solidFill>
              <a:highlight>
                <a:srgbClr val="242424"/>
              </a:highlight>
              <a:latin typeface="Courier New"/>
              <a:ea typeface="Courier New"/>
              <a:cs typeface="Courier New"/>
              <a:sym typeface="Courier New"/>
            </a:endParaRPr>
          </a:p>
        </p:txBody>
      </p:sp>
      <p:sp>
        <p:nvSpPr>
          <p:cNvPr id="901" name="Google Shape;901;p123"/>
          <p:cNvSpPr txBox="1"/>
          <p:nvPr/>
        </p:nvSpPr>
        <p:spPr>
          <a:xfrm>
            <a:off x="2262150" y="3126900"/>
            <a:ext cx="4380600" cy="13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&lt;</a:t>
            </a:r>
            <a:r>
              <a:rPr b="1" lang="zh-TW" sz="900">
                <a:solidFill>
                  <a:srgbClr val="F92672"/>
                </a:solidFill>
                <a:highlight>
                  <a:srgbClr val="242424"/>
                </a:highlight>
                <a:latin typeface="Courier New"/>
                <a:ea typeface="Courier New"/>
                <a:cs typeface="Courier New"/>
                <a:sym typeface="Courier New"/>
              </a:rPr>
              <a:t>form</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method</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"POST"</a:t>
            </a:r>
            <a:r>
              <a:rPr b="1" lang="zh-TW" sz="900">
                <a:solidFill>
                  <a:srgbClr val="F8F8F2"/>
                </a:solidFill>
                <a:highlight>
                  <a:srgbClr val="242424"/>
                </a:highlight>
                <a:latin typeface="Courier New"/>
                <a:ea typeface="Courier New"/>
                <a:cs typeface="Courier New"/>
                <a:sym typeface="Courier New"/>
              </a:rPr>
              <a:t>&gt;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&lt;</a:t>
            </a:r>
            <a:r>
              <a:rPr b="1" lang="zh-TW" sz="900">
                <a:solidFill>
                  <a:srgbClr val="F92672"/>
                </a:solidFill>
                <a:highlight>
                  <a:srgbClr val="242424"/>
                </a:highlight>
                <a:latin typeface="Courier New"/>
                <a:ea typeface="Courier New"/>
                <a:cs typeface="Courier New"/>
                <a:sym typeface="Courier New"/>
              </a:rPr>
              <a:t>h1</a:t>
            </a:r>
            <a:r>
              <a:rPr b="1" lang="zh-TW" sz="900">
                <a:solidFill>
                  <a:srgbClr val="F8F8F2"/>
                </a:solidFill>
                <a:highlight>
                  <a:srgbClr val="242424"/>
                </a:highlight>
                <a:latin typeface="Courier New"/>
                <a:ea typeface="Courier New"/>
                <a:cs typeface="Courier New"/>
                <a:sym typeface="Courier New"/>
              </a:rPr>
              <a:t>&gt;POST&lt;/</a:t>
            </a:r>
            <a:r>
              <a:rPr b="1" lang="zh-TW" sz="900">
                <a:solidFill>
                  <a:srgbClr val="F92672"/>
                </a:solidFill>
                <a:highlight>
                  <a:srgbClr val="242424"/>
                </a:highlight>
                <a:latin typeface="Courier New"/>
                <a:ea typeface="Courier New"/>
                <a:cs typeface="Courier New"/>
                <a:sym typeface="Courier New"/>
              </a:rPr>
              <a:t>h1</a:t>
            </a:r>
            <a:r>
              <a:rPr b="1" lang="zh-TW" sz="900">
                <a:solidFill>
                  <a:srgbClr val="F8F8F2"/>
                </a:solidFill>
                <a:highlight>
                  <a:srgbClr val="242424"/>
                </a:highlight>
                <a:latin typeface="Courier New"/>
                <a:ea typeface="Courier New"/>
                <a:cs typeface="Courier New"/>
                <a:sym typeface="Courier New"/>
              </a:rPr>
              <a:t>&gt;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&lt;</a:t>
            </a:r>
            <a:r>
              <a:rPr b="1" lang="zh-TW" sz="900">
                <a:solidFill>
                  <a:srgbClr val="F92672"/>
                </a:solidFill>
                <a:highlight>
                  <a:srgbClr val="242424"/>
                </a:highlight>
                <a:latin typeface="Courier New"/>
                <a:ea typeface="Courier New"/>
                <a:cs typeface="Courier New"/>
                <a:sym typeface="Courier New"/>
              </a:rPr>
              <a:t>input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"text"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name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"username"</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placeholder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"帳號"</a:t>
            </a:r>
            <a:r>
              <a:rPr b="1" lang="zh-TW" sz="900">
                <a:solidFill>
                  <a:srgbClr val="F8F8F2"/>
                </a:solidFill>
                <a:highlight>
                  <a:srgbClr val="242424"/>
                </a:highlight>
                <a:latin typeface="Courier New"/>
                <a:ea typeface="Courier New"/>
                <a:cs typeface="Courier New"/>
                <a:sym typeface="Courier New"/>
              </a:rPr>
              <a:t> /&gt;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&lt;</a:t>
            </a:r>
            <a:r>
              <a:rPr b="1" lang="zh-TW" sz="900">
                <a:solidFill>
                  <a:srgbClr val="F92672"/>
                </a:solidFill>
                <a:highlight>
                  <a:srgbClr val="242424"/>
                </a:highlight>
                <a:latin typeface="Courier New"/>
                <a:ea typeface="Courier New"/>
                <a:cs typeface="Courier New"/>
                <a:sym typeface="Courier New"/>
              </a:rPr>
              <a:t>input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"text"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name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"password"</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placeholder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"密碼"</a:t>
            </a:r>
            <a:r>
              <a:rPr b="1" lang="zh-TW" sz="900">
                <a:solidFill>
                  <a:srgbClr val="F8F8F2"/>
                </a:solidFill>
                <a:highlight>
                  <a:srgbClr val="242424"/>
                </a:highlight>
                <a:latin typeface="Courier New"/>
                <a:ea typeface="Courier New"/>
                <a:cs typeface="Courier New"/>
                <a:sym typeface="Courier New"/>
              </a:rPr>
              <a:t> /&gt;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&lt;</a:t>
            </a:r>
            <a:r>
              <a:rPr b="1" lang="zh-TW" sz="900">
                <a:solidFill>
                  <a:srgbClr val="F92672"/>
                </a:solidFill>
                <a:highlight>
                  <a:srgbClr val="242424"/>
                </a:highlight>
                <a:latin typeface="Courier New"/>
                <a:ea typeface="Courier New"/>
                <a:cs typeface="Courier New"/>
                <a:sym typeface="Courier New"/>
              </a:rPr>
              <a:t>button</a:t>
            </a:r>
            <a:r>
              <a:rPr b="1" lang="zh-TW" sz="900">
                <a:solidFill>
                  <a:srgbClr val="F8F8F2"/>
                </a:solidFill>
                <a:highlight>
                  <a:srgbClr val="242424"/>
                </a:highlight>
                <a:latin typeface="Courier New"/>
                <a:ea typeface="Courier New"/>
                <a:cs typeface="Courier New"/>
                <a:sym typeface="Courier New"/>
              </a:rPr>
              <a:t>&gt;登入&lt;/</a:t>
            </a:r>
            <a:r>
              <a:rPr b="1" lang="zh-TW" sz="900">
                <a:solidFill>
                  <a:srgbClr val="F92672"/>
                </a:solidFill>
                <a:highlight>
                  <a:srgbClr val="242424"/>
                </a:highlight>
                <a:latin typeface="Courier New"/>
                <a:ea typeface="Courier New"/>
                <a:cs typeface="Courier New"/>
                <a:sym typeface="Courier New"/>
              </a:rPr>
              <a:t>button</a:t>
            </a:r>
            <a:r>
              <a:rPr b="1" lang="zh-TW" sz="900">
                <a:solidFill>
                  <a:srgbClr val="F8F8F2"/>
                </a:solidFill>
                <a:highlight>
                  <a:srgbClr val="242424"/>
                </a:highlight>
                <a:latin typeface="Courier New"/>
                <a:ea typeface="Courier New"/>
                <a:cs typeface="Courier New"/>
                <a:sym typeface="Courier New"/>
              </a:rPr>
              <a:t>&gt;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&lt;/</a:t>
            </a:r>
            <a:r>
              <a:rPr b="1" lang="zh-TW" sz="900">
                <a:solidFill>
                  <a:srgbClr val="F92672"/>
                </a:solidFill>
                <a:highlight>
                  <a:srgbClr val="242424"/>
                </a:highlight>
                <a:latin typeface="Courier New"/>
                <a:ea typeface="Courier New"/>
                <a:cs typeface="Courier New"/>
                <a:sym typeface="Courier New"/>
              </a:rPr>
              <a:t>form</a:t>
            </a:r>
            <a:r>
              <a:rPr b="1" lang="zh-TW" sz="900">
                <a:solidFill>
                  <a:srgbClr val="F8F8F2"/>
                </a:solidFill>
                <a:highlight>
                  <a:srgbClr val="242424"/>
                </a:highlight>
                <a:latin typeface="Courier New"/>
                <a:ea typeface="Courier New"/>
                <a:cs typeface="Courier New"/>
                <a:sym typeface="Courier New"/>
              </a:rPr>
              <a:t>&gt;</a:t>
            </a:r>
            <a:endParaRPr b="1" sz="900">
              <a:solidFill>
                <a:srgbClr val="F8F8F2"/>
              </a:solidFill>
              <a:highlight>
                <a:srgbClr val="242424"/>
              </a:highlight>
              <a:latin typeface="Courier New"/>
              <a:ea typeface="Courier New"/>
              <a:cs typeface="Courier New"/>
              <a:sym typeface="Courier New"/>
            </a:endParaRPr>
          </a:p>
        </p:txBody>
      </p:sp>
      <p:sp>
        <p:nvSpPr>
          <p:cNvPr id="902" name="Google Shape;902;p123"/>
          <p:cNvSpPr txBox="1"/>
          <p:nvPr/>
        </p:nvSpPr>
        <p:spPr>
          <a:xfrm>
            <a:off x="2262150" y="884500"/>
            <a:ext cx="18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dk1"/>
                </a:solidFill>
              </a:rPr>
              <a:t>GET</a:t>
            </a:r>
            <a:endParaRPr b="1">
              <a:solidFill>
                <a:schemeClr val="dk1"/>
              </a:solidFill>
            </a:endParaRPr>
          </a:p>
        </p:txBody>
      </p:sp>
      <p:sp>
        <p:nvSpPr>
          <p:cNvPr id="903" name="Google Shape;903;p123"/>
          <p:cNvSpPr txBox="1"/>
          <p:nvPr/>
        </p:nvSpPr>
        <p:spPr>
          <a:xfrm>
            <a:off x="2323900" y="2802900"/>
            <a:ext cx="18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dk1"/>
                </a:solidFill>
              </a:rPr>
              <a:t>POST</a:t>
            </a:r>
            <a:endParaRPr b="1">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2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13-3 前後端分離</a:t>
            </a:r>
            <a:endParaRPr b="1" sz="1300">
              <a:solidFill>
                <a:srgbClr val="F7DF1E"/>
              </a:solidFill>
              <a:highlight>
                <a:srgbClr val="242424"/>
              </a:highlight>
              <a:latin typeface="Calibri"/>
              <a:ea typeface="Calibri"/>
              <a:cs typeface="Calibri"/>
              <a:sym typeface="Calibri"/>
            </a:endParaRPr>
          </a:p>
        </p:txBody>
      </p:sp>
      <p:sp>
        <p:nvSpPr>
          <p:cNvPr id="909" name="Google Shape;909;p124"/>
          <p:cNvSpPr txBox="1"/>
          <p:nvPr/>
        </p:nvSpPr>
        <p:spPr>
          <a:xfrm>
            <a:off x="2319400" y="1301450"/>
            <a:ext cx="1677300" cy="6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300">
                <a:solidFill>
                  <a:srgbClr val="F7DF1E"/>
                </a:solidFill>
              </a:rPr>
              <a:t>Model</a:t>
            </a:r>
            <a:endParaRPr b="1" sz="3300">
              <a:solidFill>
                <a:srgbClr val="F7DF1E"/>
              </a:solidFill>
            </a:endParaRPr>
          </a:p>
        </p:txBody>
      </p:sp>
      <p:sp>
        <p:nvSpPr>
          <p:cNvPr id="910" name="Google Shape;910;p124"/>
          <p:cNvSpPr txBox="1"/>
          <p:nvPr/>
        </p:nvSpPr>
        <p:spPr>
          <a:xfrm>
            <a:off x="5091640" y="1719200"/>
            <a:ext cx="1677300" cy="6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300">
                <a:solidFill>
                  <a:srgbClr val="F7DF1E"/>
                </a:solidFill>
              </a:rPr>
              <a:t>V</a:t>
            </a:r>
            <a:r>
              <a:rPr b="1" lang="zh-TW" sz="3300">
                <a:solidFill>
                  <a:srgbClr val="F7DF1E"/>
                </a:solidFill>
              </a:rPr>
              <a:t>iew</a:t>
            </a:r>
            <a:endParaRPr b="1" sz="3300">
              <a:solidFill>
                <a:srgbClr val="F7DF1E"/>
              </a:solidFill>
            </a:endParaRPr>
          </a:p>
        </p:txBody>
      </p:sp>
      <p:sp>
        <p:nvSpPr>
          <p:cNvPr id="911" name="Google Shape;911;p124"/>
          <p:cNvSpPr txBox="1"/>
          <p:nvPr/>
        </p:nvSpPr>
        <p:spPr>
          <a:xfrm>
            <a:off x="3360725" y="3476925"/>
            <a:ext cx="2308500" cy="6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300">
                <a:solidFill>
                  <a:srgbClr val="F7DF1E"/>
                </a:solidFill>
              </a:rPr>
              <a:t>C</a:t>
            </a:r>
            <a:r>
              <a:rPr b="1" lang="zh-TW" sz="3300">
                <a:solidFill>
                  <a:srgbClr val="F7DF1E"/>
                </a:solidFill>
              </a:rPr>
              <a:t>ontroller</a:t>
            </a:r>
            <a:endParaRPr b="1" sz="3300">
              <a:solidFill>
                <a:srgbClr val="F7DF1E"/>
              </a:solidFill>
            </a:endParaRPr>
          </a:p>
        </p:txBody>
      </p:sp>
      <p:cxnSp>
        <p:nvCxnSpPr>
          <p:cNvPr id="912" name="Google Shape;912;p124"/>
          <p:cNvCxnSpPr/>
          <p:nvPr/>
        </p:nvCxnSpPr>
        <p:spPr>
          <a:xfrm>
            <a:off x="4184950" y="2029375"/>
            <a:ext cx="793200" cy="204000"/>
          </a:xfrm>
          <a:prstGeom prst="straightConnector1">
            <a:avLst/>
          </a:prstGeom>
          <a:noFill/>
          <a:ln cap="flat" cmpd="sng" w="38100">
            <a:solidFill>
              <a:schemeClr val="dk1"/>
            </a:solidFill>
            <a:prstDash val="solid"/>
            <a:round/>
            <a:headEnd len="med" w="med" type="none"/>
            <a:tailEnd len="med" w="med" type="triangle"/>
          </a:ln>
        </p:spPr>
      </p:cxnSp>
      <p:cxnSp>
        <p:nvCxnSpPr>
          <p:cNvPr id="913" name="Google Shape;913;p124"/>
          <p:cNvCxnSpPr/>
          <p:nvPr/>
        </p:nvCxnSpPr>
        <p:spPr>
          <a:xfrm flipH="1">
            <a:off x="4955500" y="2837500"/>
            <a:ext cx="431700" cy="521100"/>
          </a:xfrm>
          <a:prstGeom prst="straightConnector1">
            <a:avLst/>
          </a:prstGeom>
          <a:noFill/>
          <a:ln cap="flat" cmpd="sng" w="38100">
            <a:solidFill>
              <a:schemeClr val="dk1"/>
            </a:solidFill>
            <a:prstDash val="solid"/>
            <a:round/>
            <a:headEnd len="med" w="med" type="none"/>
            <a:tailEnd len="med" w="med" type="triangle"/>
          </a:ln>
        </p:spPr>
      </p:cxnSp>
      <p:cxnSp>
        <p:nvCxnSpPr>
          <p:cNvPr id="914" name="Google Shape;914;p124"/>
          <p:cNvCxnSpPr/>
          <p:nvPr/>
        </p:nvCxnSpPr>
        <p:spPr>
          <a:xfrm rot="10800000">
            <a:off x="3384425" y="2505125"/>
            <a:ext cx="438000" cy="800700"/>
          </a:xfrm>
          <a:prstGeom prst="straightConnector1">
            <a:avLst/>
          </a:prstGeom>
          <a:noFill/>
          <a:ln cap="flat" cmpd="sng" w="38100">
            <a:solidFill>
              <a:schemeClr val="dk1"/>
            </a:solidFill>
            <a:prstDash val="solid"/>
            <a:round/>
            <a:headEnd len="med" w="med" type="none"/>
            <a:tailEnd len="med" w="med" type="triangle"/>
          </a:ln>
        </p:spPr>
      </p:cxnSp>
      <p:sp>
        <p:nvSpPr>
          <p:cNvPr id="915" name="Google Shape;915;p124"/>
          <p:cNvSpPr txBox="1"/>
          <p:nvPr/>
        </p:nvSpPr>
        <p:spPr>
          <a:xfrm>
            <a:off x="2856800" y="574325"/>
            <a:ext cx="301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000">
                <a:solidFill>
                  <a:srgbClr val="93C47D"/>
                </a:solidFill>
              </a:rPr>
              <a:t>傳統的MVC開發方式</a:t>
            </a:r>
            <a:endParaRPr b="1" sz="2000">
              <a:solidFill>
                <a:srgbClr val="93C47D"/>
              </a:solidFill>
            </a:endParaRPr>
          </a:p>
        </p:txBody>
      </p:sp>
      <p:sp>
        <p:nvSpPr>
          <p:cNvPr id="916" name="Google Shape;916;p124"/>
          <p:cNvSpPr txBox="1"/>
          <p:nvPr/>
        </p:nvSpPr>
        <p:spPr>
          <a:xfrm>
            <a:off x="1437700" y="1952175"/>
            <a:ext cx="17544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200">
                <a:solidFill>
                  <a:schemeClr val="dk1"/>
                </a:solidFill>
              </a:rPr>
              <a:t>用於封裝與應用程式的業務邏輯相關的資料以及對資料的處理方法。</a:t>
            </a:r>
            <a:endParaRPr sz="1200">
              <a:solidFill>
                <a:schemeClr val="dk1"/>
              </a:solidFill>
            </a:endParaRPr>
          </a:p>
        </p:txBody>
      </p:sp>
      <p:sp>
        <p:nvSpPr>
          <p:cNvPr id="917" name="Google Shape;917;p124"/>
          <p:cNvSpPr txBox="1"/>
          <p:nvPr/>
        </p:nvSpPr>
        <p:spPr>
          <a:xfrm>
            <a:off x="2662475" y="4145425"/>
            <a:ext cx="3705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200">
                <a:solidFill>
                  <a:schemeClr val="dk1"/>
                </a:solidFill>
              </a:rPr>
              <a:t>不同層面的組織作用，用於控制應用程式的流程。</a:t>
            </a:r>
            <a:endParaRPr sz="1200">
              <a:solidFill>
                <a:schemeClr val="dk1"/>
              </a:solidFill>
            </a:endParaRPr>
          </a:p>
        </p:txBody>
      </p:sp>
      <p:sp>
        <p:nvSpPr>
          <p:cNvPr id="918" name="Google Shape;918;p124"/>
          <p:cNvSpPr txBox="1"/>
          <p:nvPr/>
        </p:nvSpPr>
        <p:spPr>
          <a:xfrm>
            <a:off x="5431775" y="2411900"/>
            <a:ext cx="188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chemeClr val="dk1"/>
                </a:solidFill>
              </a:rPr>
              <a:t>實現資料有目的的顯示</a:t>
            </a:r>
            <a:endParaRPr sz="1200">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5"/>
          <p:cNvSpPr txBox="1"/>
          <p:nvPr/>
        </p:nvSpPr>
        <p:spPr>
          <a:xfrm>
            <a:off x="1488050" y="529163"/>
            <a:ext cx="1677300" cy="6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300">
                <a:solidFill>
                  <a:srgbClr val="F7DF1E"/>
                </a:solidFill>
              </a:rPr>
              <a:t>server</a:t>
            </a:r>
            <a:endParaRPr b="1" sz="3300">
              <a:solidFill>
                <a:srgbClr val="F7DF1E"/>
              </a:solidFill>
            </a:endParaRPr>
          </a:p>
        </p:txBody>
      </p:sp>
      <p:sp>
        <p:nvSpPr>
          <p:cNvPr id="924" name="Google Shape;924;p125"/>
          <p:cNvSpPr txBox="1"/>
          <p:nvPr/>
        </p:nvSpPr>
        <p:spPr>
          <a:xfrm>
            <a:off x="5975775" y="529163"/>
            <a:ext cx="1677300" cy="6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300">
                <a:solidFill>
                  <a:srgbClr val="F7DF1E"/>
                </a:solidFill>
              </a:rPr>
              <a:t>client</a:t>
            </a:r>
            <a:endParaRPr b="1" sz="3300">
              <a:solidFill>
                <a:srgbClr val="F7DF1E"/>
              </a:solidFill>
            </a:endParaRPr>
          </a:p>
        </p:txBody>
      </p:sp>
      <p:sp>
        <p:nvSpPr>
          <p:cNvPr id="925" name="Google Shape;925;p125"/>
          <p:cNvSpPr/>
          <p:nvPr/>
        </p:nvSpPr>
        <p:spPr>
          <a:xfrm>
            <a:off x="1351425" y="1411913"/>
            <a:ext cx="1956300" cy="2432100"/>
          </a:xfrm>
          <a:prstGeom prst="roundRect">
            <a:avLst>
              <a:gd fmla="val 16667" name="adj"/>
            </a:avLst>
          </a:prstGeom>
          <a:solidFill>
            <a:srgbClr val="242424"/>
          </a:solidFill>
          <a:ln cap="flat" cmpd="sng" w="38100">
            <a:solidFill>
              <a:srgbClr val="F7DF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rgbClr val="FFF2CC"/>
              </a:highlight>
            </a:endParaRPr>
          </a:p>
        </p:txBody>
      </p:sp>
      <p:sp>
        <p:nvSpPr>
          <p:cNvPr id="926" name="Google Shape;926;p125"/>
          <p:cNvSpPr/>
          <p:nvPr/>
        </p:nvSpPr>
        <p:spPr>
          <a:xfrm>
            <a:off x="5836275" y="1411913"/>
            <a:ext cx="1956300" cy="2432100"/>
          </a:xfrm>
          <a:prstGeom prst="roundRect">
            <a:avLst>
              <a:gd fmla="val 16667" name="adj"/>
            </a:avLst>
          </a:prstGeom>
          <a:solidFill>
            <a:srgbClr val="242424"/>
          </a:solidFill>
          <a:ln cap="flat" cmpd="sng" w="38100">
            <a:solidFill>
              <a:srgbClr val="F7DF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rgbClr val="FFF2CC"/>
              </a:highlight>
            </a:endParaRPr>
          </a:p>
        </p:txBody>
      </p:sp>
      <p:cxnSp>
        <p:nvCxnSpPr>
          <p:cNvPr id="927" name="Google Shape;927;p125"/>
          <p:cNvCxnSpPr/>
          <p:nvPr/>
        </p:nvCxnSpPr>
        <p:spPr>
          <a:xfrm rot="10800000">
            <a:off x="3723000" y="2008563"/>
            <a:ext cx="1707000" cy="0"/>
          </a:xfrm>
          <a:prstGeom prst="straightConnector1">
            <a:avLst/>
          </a:prstGeom>
          <a:noFill/>
          <a:ln cap="flat" cmpd="sng" w="38100">
            <a:solidFill>
              <a:srgbClr val="F7DF1E"/>
            </a:solidFill>
            <a:prstDash val="solid"/>
            <a:round/>
            <a:headEnd len="med" w="med" type="none"/>
            <a:tailEnd len="med" w="med" type="triangle"/>
          </a:ln>
        </p:spPr>
      </p:cxnSp>
      <p:cxnSp>
        <p:nvCxnSpPr>
          <p:cNvPr id="928" name="Google Shape;928;p125"/>
          <p:cNvCxnSpPr/>
          <p:nvPr/>
        </p:nvCxnSpPr>
        <p:spPr>
          <a:xfrm flipH="1" rot="10800000">
            <a:off x="3753250" y="3013238"/>
            <a:ext cx="1661700" cy="22500"/>
          </a:xfrm>
          <a:prstGeom prst="straightConnector1">
            <a:avLst/>
          </a:prstGeom>
          <a:noFill/>
          <a:ln cap="flat" cmpd="sng" w="38100">
            <a:solidFill>
              <a:srgbClr val="F7DF1E"/>
            </a:solidFill>
            <a:prstDash val="solid"/>
            <a:round/>
            <a:headEnd len="med" w="med" type="none"/>
            <a:tailEnd len="med" w="med" type="triangle"/>
          </a:ln>
        </p:spPr>
      </p:cxnSp>
      <p:sp>
        <p:nvSpPr>
          <p:cNvPr id="929" name="Google Shape;929;p125"/>
          <p:cNvSpPr txBox="1"/>
          <p:nvPr/>
        </p:nvSpPr>
        <p:spPr>
          <a:xfrm>
            <a:off x="4670475" y="1532738"/>
            <a:ext cx="8049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200">
                <a:solidFill>
                  <a:schemeClr val="dk1"/>
                </a:solidFill>
              </a:rPr>
              <a:t>ajax</a:t>
            </a:r>
            <a:endParaRPr b="1" sz="2200">
              <a:solidFill>
                <a:schemeClr val="dk1"/>
              </a:solidFill>
            </a:endParaRPr>
          </a:p>
        </p:txBody>
      </p:sp>
      <p:sp>
        <p:nvSpPr>
          <p:cNvPr id="930" name="Google Shape;930;p125"/>
          <p:cNvSpPr txBox="1"/>
          <p:nvPr/>
        </p:nvSpPr>
        <p:spPr>
          <a:xfrm>
            <a:off x="3753250" y="2541038"/>
            <a:ext cx="8049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200">
                <a:solidFill>
                  <a:schemeClr val="dk1"/>
                </a:solidFill>
              </a:rPr>
              <a:t>json</a:t>
            </a:r>
            <a:endParaRPr b="1" sz="2200">
              <a:solidFill>
                <a:schemeClr val="dk1"/>
              </a:solidFill>
            </a:endParaRPr>
          </a:p>
        </p:txBody>
      </p:sp>
      <p:sp>
        <p:nvSpPr>
          <p:cNvPr id="931" name="Google Shape;931;p125"/>
          <p:cNvSpPr txBox="1"/>
          <p:nvPr/>
        </p:nvSpPr>
        <p:spPr>
          <a:xfrm>
            <a:off x="3640000" y="4085738"/>
            <a:ext cx="1888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a:solidFill>
                  <a:schemeClr val="dk1"/>
                </a:solidFill>
              </a:rPr>
              <a:t>前後端分離</a:t>
            </a:r>
            <a:endParaRPr b="1">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6"/>
          <p:cNvSpPr txBox="1"/>
          <p:nvPr/>
        </p:nvSpPr>
        <p:spPr>
          <a:xfrm>
            <a:off x="1414342" y="2344350"/>
            <a:ext cx="6315300" cy="4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solidFill>
                  <a:srgbClr val="F7DF1E"/>
                </a:solidFill>
              </a:rPr>
              <a:t># </a:t>
            </a:r>
            <a:r>
              <a:rPr b="1" lang="zh-TW" sz="2400">
                <a:solidFill>
                  <a:srgbClr val="F7DF1E"/>
                </a:solidFill>
              </a:rPr>
              <a:t>為什麼我們需要前後端分離？</a:t>
            </a:r>
            <a:endParaRPr b="1" sz="2400">
              <a:solidFill>
                <a:srgbClr val="F7DF1E"/>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127"/>
          <p:cNvPicPr preferRelativeResize="0"/>
          <p:nvPr/>
        </p:nvPicPr>
        <p:blipFill>
          <a:blip r:embed="rId3">
            <a:alphaModFix/>
          </a:blip>
          <a:stretch>
            <a:fillRect/>
          </a:stretch>
        </p:blipFill>
        <p:spPr>
          <a:xfrm>
            <a:off x="1937400" y="152400"/>
            <a:ext cx="2305498" cy="4838700"/>
          </a:xfrm>
          <a:prstGeom prst="rect">
            <a:avLst/>
          </a:prstGeom>
          <a:noFill/>
          <a:ln>
            <a:noFill/>
          </a:ln>
        </p:spPr>
      </p:pic>
      <p:sp>
        <p:nvSpPr>
          <p:cNvPr id="942" name="Google Shape;942;p127"/>
          <p:cNvSpPr txBox="1"/>
          <p:nvPr/>
        </p:nvSpPr>
        <p:spPr>
          <a:xfrm>
            <a:off x="3589575" y="2091750"/>
            <a:ext cx="4869600" cy="9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solidFill>
                  <a:schemeClr val="dk1"/>
                </a:solidFill>
              </a:rPr>
              <a:t>專案的管理跟結構會變得更簡單</a:t>
            </a:r>
            <a:endParaRPr b="1" sz="24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p128"/>
          <p:cNvPicPr preferRelativeResize="0"/>
          <p:nvPr/>
        </p:nvPicPr>
        <p:blipFill>
          <a:blip r:embed="rId3">
            <a:alphaModFix/>
          </a:blip>
          <a:stretch>
            <a:fillRect/>
          </a:stretch>
        </p:blipFill>
        <p:spPr>
          <a:xfrm>
            <a:off x="1501950" y="615063"/>
            <a:ext cx="5566051" cy="3142975"/>
          </a:xfrm>
          <a:prstGeom prst="rect">
            <a:avLst/>
          </a:prstGeom>
          <a:noFill/>
          <a:ln>
            <a:noFill/>
          </a:ln>
        </p:spPr>
      </p:pic>
      <p:sp>
        <p:nvSpPr>
          <p:cNvPr id="948" name="Google Shape;948;p128"/>
          <p:cNvSpPr txBox="1"/>
          <p:nvPr/>
        </p:nvSpPr>
        <p:spPr>
          <a:xfrm>
            <a:off x="3172200" y="3149125"/>
            <a:ext cx="5415300" cy="9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solidFill>
                  <a:schemeClr val="dk1"/>
                </a:solidFill>
              </a:rPr>
              <a:t>前端的邏輯不需要再跟後端綁在一起</a:t>
            </a:r>
            <a:endParaRPr b="1" sz="2400">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29"/>
          <p:cNvSpPr txBox="1"/>
          <p:nvPr/>
        </p:nvSpPr>
        <p:spPr>
          <a:xfrm>
            <a:off x="1622713" y="1303325"/>
            <a:ext cx="2688600" cy="4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solidFill>
                  <a:srgbClr val="F7DF1E"/>
                </a:solidFill>
              </a:rPr>
              <a:t># Front-End</a:t>
            </a:r>
            <a:endParaRPr b="1" sz="2400">
              <a:solidFill>
                <a:srgbClr val="F7DF1E"/>
              </a:solidFill>
            </a:endParaRPr>
          </a:p>
        </p:txBody>
      </p:sp>
      <p:sp>
        <p:nvSpPr>
          <p:cNvPr id="954" name="Google Shape;954;p129"/>
          <p:cNvSpPr txBox="1"/>
          <p:nvPr/>
        </p:nvSpPr>
        <p:spPr>
          <a:xfrm>
            <a:off x="1622713" y="2824750"/>
            <a:ext cx="2688600" cy="4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solidFill>
                  <a:srgbClr val="F7DF1E"/>
                </a:solidFill>
              </a:rPr>
              <a:t># Back</a:t>
            </a:r>
            <a:r>
              <a:rPr b="1" lang="zh-TW" sz="2400">
                <a:solidFill>
                  <a:srgbClr val="F7DF1E"/>
                </a:solidFill>
              </a:rPr>
              <a:t>-End</a:t>
            </a:r>
            <a:endParaRPr b="1" sz="2400">
              <a:solidFill>
                <a:srgbClr val="F7DF1E"/>
              </a:solidFill>
            </a:endParaRPr>
          </a:p>
        </p:txBody>
      </p:sp>
      <p:sp>
        <p:nvSpPr>
          <p:cNvPr id="955" name="Google Shape;955;p129"/>
          <p:cNvSpPr txBox="1"/>
          <p:nvPr/>
        </p:nvSpPr>
        <p:spPr>
          <a:xfrm>
            <a:off x="1812888" y="1758125"/>
            <a:ext cx="5708400" cy="4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1"/>
                </a:solidFill>
              </a:rPr>
              <a:t>使用者體驗</a:t>
            </a:r>
            <a:r>
              <a:rPr lang="zh-TW" sz="1200">
                <a:solidFill>
                  <a:schemeClr val="dk1"/>
                </a:solidFill>
              </a:rPr>
              <a:t>、</a:t>
            </a:r>
            <a:r>
              <a:rPr lang="zh-TW" sz="1200">
                <a:solidFill>
                  <a:schemeClr val="dk1"/>
                </a:solidFill>
              </a:rPr>
              <a:t>動態交互、DOM渲染、資料串接</a:t>
            </a:r>
            <a:r>
              <a:rPr lang="zh-TW" sz="1200">
                <a:solidFill>
                  <a:schemeClr val="dk1"/>
                </a:solidFill>
              </a:rPr>
              <a:t>、跨平台處理等等</a:t>
            </a:r>
            <a:endParaRPr sz="1200">
              <a:solidFill>
                <a:schemeClr val="dk1"/>
              </a:solidFill>
            </a:endParaRPr>
          </a:p>
        </p:txBody>
      </p:sp>
      <p:sp>
        <p:nvSpPr>
          <p:cNvPr id="956" name="Google Shape;956;p129"/>
          <p:cNvSpPr txBox="1"/>
          <p:nvPr/>
        </p:nvSpPr>
        <p:spPr>
          <a:xfrm>
            <a:off x="1812888" y="3247800"/>
            <a:ext cx="5708400" cy="4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1"/>
                </a:solidFill>
              </a:rPr>
              <a:t>數據儲存、商業邏輯、RESTful API、安全性、身份驗證等等</a:t>
            </a:r>
            <a:endParaRPr sz="1200">
              <a:solidFill>
                <a:schemeClr val="dk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30"/>
          <p:cNvSpPr txBox="1"/>
          <p:nvPr/>
        </p:nvSpPr>
        <p:spPr>
          <a:xfrm>
            <a:off x="1952100" y="1691700"/>
            <a:ext cx="5239800" cy="1760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800">
                <a:solidFill>
                  <a:srgbClr val="F7DF1E"/>
                </a:solidFill>
              </a:rPr>
              <a:t>不用送出資料的時後整個頁面被卡住，使用者可以繼續操作頁面，讓網頁有更好的使用者體驗。</a:t>
            </a:r>
            <a:endParaRPr b="1" sz="1800">
              <a:solidFill>
                <a:srgbClr val="F7DF1E"/>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1"/>
          <p:cNvSpPr txBox="1"/>
          <p:nvPr/>
        </p:nvSpPr>
        <p:spPr>
          <a:xfrm>
            <a:off x="191400" y="158625"/>
            <a:ext cx="29280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13-4 JSON 介紹與應用</a:t>
            </a:r>
            <a:endParaRPr b="1" sz="1300">
              <a:solidFill>
                <a:srgbClr val="F7DF1E"/>
              </a:solidFill>
              <a:highlight>
                <a:srgbClr val="242424"/>
              </a:highlight>
              <a:latin typeface="Calibri"/>
              <a:ea typeface="Calibri"/>
              <a:cs typeface="Calibri"/>
              <a:sym typeface="Calibri"/>
            </a:endParaRPr>
          </a:p>
        </p:txBody>
      </p:sp>
      <p:sp>
        <p:nvSpPr>
          <p:cNvPr id="967" name="Google Shape;967;p131"/>
          <p:cNvSpPr txBox="1"/>
          <p:nvPr/>
        </p:nvSpPr>
        <p:spPr>
          <a:xfrm>
            <a:off x="1846204" y="858138"/>
            <a:ext cx="5451600" cy="63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zh-TW" sz="2200">
                <a:solidFill>
                  <a:srgbClr val="FFEE99"/>
                </a:solidFill>
              </a:rPr>
              <a:t>什麼是JSON ?</a:t>
            </a:r>
            <a:endParaRPr b="1" sz="2200">
              <a:solidFill>
                <a:srgbClr val="FFEE99"/>
              </a:solidFill>
            </a:endParaRPr>
          </a:p>
        </p:txBody>
      </p:sp>
      <p:sp>
        <p:nvSpPr>
          <p:cNvPr id="968" name="Google Shape;968;p131"/>
          <p:cNvSpPr/>
          <p:nvPr/>
        </p:nvSpPr>
        <p:spPr>
          <a:xfrm>
            <a:off x="1806749" y="1664863"/>
            <a:ext cx="5530500" cy="2620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zh-TW" sz="1000">
                <a:solidFill>
                  <a:schemeClr val="dk1"/>
                </a:solidFill>
              </a:rPr>
              <a:t>JavaScript Object Notation (JSON) 為將結構化資料呈現為 JavaScript 物件的標準格式，常用於網站上的資料呈現。</a:t>
            </a:r>
            <a:endParaRPr b="1" sz="1000">
              <a:solidFill>
                <a:schemeClr val="dk1"/>
              </a:solidFill>
            </a:endParaRPr>
          </a:p>
          <a:p>
            <a:pPr indent="0" lvl="0" marL="0" marR="0" rtl="0" algn="l">
              <a:lnSpc>
                <a:spcPct val="150000"/>
              </a:lnSpc>
              <a:spcBef>
                <a:spcPts val="0"/>
              </a:spcBef>
              <a:spcAft>
                <a:spcPts val="0"/>
              </a:spcAft>
              <a:buNone/>
            </a:pPr>
            <a:r>
              <a:t/>
            </a:r>
            <a:endParaRPr b="1" sz="1000">
              <a:solidFill>
                <a:schemeClr val="dk1"/>
              </a:solidFill>
            </a:endParaRPr>
          </a:p>
          <a:p>
            <a:pPr indent="0" lvl="0" marL="0" marR="0" rtl="0" algn="l">
              <a:lnSpc>
                <a:spcPct val="150000"/>
              </a:lnSpc>
              <a:spcBef>
                <a:spcPts val="0"/>
              </a:spcBef>
              <a:spcAft>
                <a:spcPts val="0"/>
              </a:spcAft>
              <a:buNone/>
            </a:pPr>
            <a:r>
              <a:rPr b="1" lang="zh-TW" sz="1000">
                <a:solidFill>
                  <a:schemeClr val="dk1"/>
                </a:solidFill>
                <a:highlight>
                  <a:srgbClr val="45818E"/>
                </a:highlight>
              </a:rPr>
              <a:t>JSON 是參照 JavaScript 物件語法的資料格式，是以 JavaScript 語法為基礎，但可獨立使用，且許多程式</a:t>
            </a:r>
            <a:r>
              <a:rPr b="1" lang="zh-TW" sz="1000">
                <a:solidFill>
                  <a:schemeClr val="dk1"/>
                </a:solidFill>
                <a:highlight>
                  <a:srgbClr val="45818E"/>
                </a:highlight>
              </a:rPr>
              <a:t>語言</a:t>
            </a:r>
            <a:r>
              <a:rPr b="1" lang="zh-TW" sz="1000">
                <a:solidFill>
                  <a:schemeClr val="dk1"/>
                </a:solidFill>
                <a:highlight>
                  <a:srgbClr val="45818E"/>
                </a:highlight>
              </a:rPr>
              <a:t>環境都可讀取。</a:t>
            </a:r>
            <a:endParaRPr b="1" sz="1000">
              <a:solidFill>
                <a:schemeClr val="dk1"/>
              </a:solidFill>
              <a:highlight>
                <a:srgbClr val="45818E"/>
              </a:highlight>
            </a:endParaRPr>
          </a:p>
          <a:p>
            <a:pPr indent="0" lvl="0" marL="0" marR="0" rtl="0" algn="l">
              <a:lnSpc>
                <a:spcPct val="150000"/>
              </a:lnSpc>
              <a:spcBef>
                <a:spcPts val="0"/>
              </a:spcBef>
              <a:spcAft>
                <a:spcPts val="0"/>
              </a:spcAft>
              <a:buNone/>
            </a:pPr>
            <a:r>
              <a:t/>
            </a:r>
            <a:endParaRPr b="1" sz="1000">
              <a:solidFill>
                <a:schemeClr val="dk1"/>
              </a:solidFill>
            </a:endParaRPr>
          </a:p>
          <a:p>
            <a:pPr indent="0" lvl="0" marL="0" marR="0" rtl="0" algn="l">
              <a:lnSpc>
                <a:spcPct val="150000"/>
              </a:lnSpc>
              <a:spcBef>
                <a:spcPts val="0"/>
              </a:spcBef>
              <a:spcAft>
                <a:spcPts val="0"/>
              </a:spcAft>
              <a:buNone/>
            </a:pPr>
            <a:r>
              <a:rPr b="1" lang="zh-TW" sz="1000">
                <a:solidFill>
                  <a:schemeClr val="dk1"/>
                </a:solidFill>
              </a:rPr>
              <a:t>JSON 可能是物件或字串。當你想從 JSON中讀取資料時，JSON可作為物件；當要跨網路傳送 JSON 時，就會是字串。這不是什麼大問題 JavaScript 提供全域 JSON 物件，其內的函式可進行切換。</a:t>
            </a:r>
            <a:endParaRPr b="1" sz="1000">
              <a:solidFill>
                <a:schemeClr val="dk1"/>
              </a:solidFill>
            </a:endParaRPr>
          </a:p>
          <a:p>
            <a:pPr indent="0" lvl="0" marL="0" marR="0" rtl="0" algn="l">
              <a:lnSpc>
                <a:spcPct val="150000"/>
              </a:lnSpc>
              <a:spcBef>
                <a:spcPts val="0"/>
              </a:spcBef>
              <a:spcAft>
                <a:spcPts val="0"/>
              </a:spcAft>
              <a:buNone/>
            </a:pPr>
            <a:r>
              <a:t/>
            </a:r>
            <a:endParaRPr b="1" sz="1000">
              <a:solidFill>
                <a:schemeClr val="dk1"/>
              </a:solidFill>
            </a:endParaRPr>
          </a:p>
          <a:p>
            <a:pPr indent="0" lvl="0" marL="0" marR="0" rtl="0" algn="l">
              <a:lnSpc>
                <a:spcPct val="150000"/>
              </a:lnSpc>
              <a:spcBef>
                <a:spcPts val="0"/>
              </a:spcBef>
              <a:spcAft>
                <a:spcPts val="0"/>
              </a:spcAft>
              <a:buNone/>
            </a:pPr>
            <a:r>
              <a:rPr b="1" lang="zh-TW" sz="1000">
                <a:solidFill>
                  <a:schemeClr val="dk1"/>
                </a:solidFill>
              </a:rPr>
              <a:t>JSON 物件可儲存於其自有的檔案中，基本上就是副檔名為 .json 的文字檔案。</a:t>
            </a:r>
            <a:endParaRPr b="1"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cxnSp>
        <p:nvCxnSpPr>
          <p:cNvPr id="141" name="Google Shape;141;p24"/>
          <p:cNvCxnSpPr/>
          <p:nvPr/>
        </p:nvCxnSpPr>
        <p:spPr>
          <a:xfrm>
            <a:off x="640158" y="2824561"/>
            <a:ext cx="8114700" cy="11700"/>
          </a:xfrm>
          <a:prstGeom prst="straightConnector1">
            <a:avLst/>
          </a:prstGeom>
          <a:noFill/>
          <a:ln cap="flat" cmpd="sng" w="19050">
            <a:solidFill>
              <a:srgbClr val="4472C4"/>
            </a:solidFill>
            <a:prstDash val="solid"/>
            <a:miter lim="800000"/>
            <a:headEnd len="sm" w="sm" type="none"/>
            <a:tailEnd len="med" w="med" type="triangle"/>
          </a:ln>
        </p:spPr>
      </p:cxnSp>
      <p:sp>
        <p:nvSpPr>
          <p:cNvPr id="142" name="Google Shape;142;p24"/>
          <p:cNvSpPr txBox="1"/>
          <p:nvPr/>
        </p:nvSpPr>
        <p:spPr>
          <a:xfrm>
            <a:off x="1326718" y="1126340"/>
            <a:ext cx="6161400" cy="763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None/>
            </a:pPr>
            <a:r>
              <a:rPr b="1" lang="zh-TW" sz="3200">
                <a:solidFill>
                  <a:srgbClr val="F7DF1E"/>
                </a:solidFill>
              </a:rPr>
              <a:t># ECMAScript</a:t>
            </a:r>
            <a:endParaRPr b="1" sz="3200">
              <a:solidFill>
                <a:srgbClr val="F7DF1E"/>
              </a:solidFill>
            </a:endParaRPr>
          </a:p>
        </p:txBody>
      </p:sp>
      <p:sp>
        <p:nvSpPr>
          <p:cNvPr id="143" name="Google Shape;143;p24"/>
          <p:cNvSpPr txBox="1"/>
          <p:nvPr/>
        </p:nvSpPr>
        <p:spPr>
          <a:xfrm>
            <a:off x="390580" y="2927830"/>
            <a:ext cx="525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a:t>
            </a:r>
            <a:endParaRPr b="1" sz="2100" u="sng">
              <a:solidFill>
                <a:srgbClr val="F7DF1E"/>
              </a:solidFill>
              <a:latin typeface="Arial"/>
              <a:ea typeface="Arial"/>
              <a:cs typeface="Arial"/>
              <a:sym typeface="Arial"/>
            </a:endParaRPr>
          </a:p>
        </p:txBody>
      </p:sp>
      <p:sp>
        <p:nvSpPr>
          <p:cNvPr id="144" name="Google Shape;144;p24"/>
          <p:cNvSpPr txBox="1"/>
          <p:nvPr/>
        </p:nvSpPr>
        <p:spPr>
          <a:xfrm>
            <a:off x="983777" y="2927830"/>
            <a:ext cx="768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ES1</a:t>
            </a:r>
            <a:endParaRPr b="1" sz="2100" u="sng">
              <a:solidFill>
                <a:srgbClr val="F7DF1E"/>
              </a:solidFill>
              <a:latin typeface="Arial"/>
              <a:ea typeface="Arial"/>
              <a:cs typeface="Arial"/>
              <a:sym typeface="Arial"/>
            </a:endParaRPr>
          </a:p>
        </p:txBody>
      </p:sp>
      <p:sp>
        <p:nvSpPr>
          <p:cNvPr id="145" name="Google Shape;145;p24"/>
          <p:cNvSpPr txBox="1"/>
          <p:nvPr/>
        </p:nvSpPr>
        <p:spPr>
          <a:xfrm>
            <a:off x="1751854" y="2927830"/>
            <a:ext cx="768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ES2</a:t>
            </a:r>
            <a:endParaRPr b="1" sz="2100" u="sng">
              <a:solidFill>
                <a:srgbClr val="F7DF1E"/>
              </a:solidFill>
              <a:latin typeface="Arial"/>
              <a:ea typeface="Arial"/>
              <a:cs typeface="Arial"/>
              <a:sym typeface="Arial"/>
            </a:endParaRPr>
          </a:p>
        </p:txBody>
      </p:sp>
      <p:sp>
        <p:nvSpPr>
          <p:cNvPr id="146" name="Google Shape;146;p24"/>
          <p:cNvSpPr txBox="1"/>
          <p:nvPr/>
        </p:nvSpPr>
        <p:spPr>
          <a:xfrm>
            <a:off x="2519933" y="2927830"/>
            <a:ext cx="768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ES3</a:t>
            </a:r>
            <a:endParaRPr b="1" sz="2100" u="sng">
              <a:solidFill>
                <a:srgbClr val="F7DF1E"/>
              </a:solidFill>
              <a:latin typeface="Arial"/>
              <a:ea typeface="Arial"/>
              <a:cs typeface="Arial"/>
              <a:sym typeface="Arial"/>
            </a:endParaRPr>
          </a:p>
        </p:txBody>
      </p:sp>
      <p:sp>
        <p:nvSpPr>
          <p:cNvPr id="147" name="Google Shape;147;p24"/>
          <p:cNvSpPr txBox="1"/>
          <p:nvPr/>
        </p:nvSpPr>
        <p:spPr>
          <a:xfrm>
            <a:off x="3288011" y="2927830"/>
            <a:ext cx="768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ES4</a:t>
            </a:r>
            <a:endParaRPr b="1" sz="2100" u="sng">
              <a:solidFill>
                <a:srgbClr val="F7DF1E"/>
              </a:solidFill>
              <a:latin typeface="Arial"/>
              <a:ea typeface="Arial"/>
              <a:cs typeface="Arial"/>
              <a:sym typeface="Arial"/>
            </a:endParaRPr>
          </a:p>
        </p:txBody>
      </p:sp>
      <p:sp>
        <p:nvSpPr>
          <p:cNvPr id="148" name="Google Shape;148;p24"/>
          <p:cNvSpPr txBox="1"/>
          <p:nvPr/>
        </p:nvSpPr>
        <p:spPr>
          <a:xfrm>
            <a:off x="4056089" y="2927830"/>
            <a:ext cx="768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ES5</a:t>
            </a:r>
            <a:endParaRPr b="1" sz="2100" u="sng">
              <a:solidFill>
                <a:srgbClr val="F7DF1E"/>
              </a:solidFill>
              <a:latin typeface="Arial"/>
              <a:ea typeface="Arial"/>
              <a:cs typeface="Arial"/>
              <a:sym typeface="Arial"/>
            </a:endParaRPr>
          </a:p>
        </p:txBody>
      </p:sp>
      <p:sp>
        <p:nvSpPr>
          <p:cNvPr id="149" name="Google Shape;149;p24"/>
          <p:cNvSpPr txBox="1"/>
          <p:nvPr/>
        </p:nvSpPr>
        <p:spPr>
          <a:xfrm>
            <a:off x="4824167" y="2927829"/>
            <a:ext cx="8889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ES5.1</a:t>
            </a:r>
            <a:endParaRPr b="1" sz="2100" u="sng">
              <a:solidFill>
                <a:srgbClr val="F7DF1E"/>
              </a:solidFill>
              <a:latin typeface="Arial"/>
              <a:ea typeface="Arial"/>
              <a:cs typeface="Arial"/>
              <a:sym typeface="Arial"/>
            </a:endParaRPr>
          </a:p>
        </p:txBody>
      </p:sp>
      <p:sp>
        <p:nvSpPr>
          <p:cNvPr id="150" name="Google Shape;150;p24"/>
          <p:cNvSpPr txBox="1"/>
          <p:nvPr/>
        </p:nvSpPr>
        <p:spPr>
          <a:xfrm>
            <a:off x="5713025" y="2927828"/>
            <a:ext cx="768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ES6</a:t>
            </a:r>
            <a:endParaRPr b="1" sz="2100" u="sng">
              <a:solidFill>
                <a:srgbClr val="F7DF1E"/>
              </a:solidFill>
              <a:latin typeface="Arial"/>
              <a:ea typeface="Arial"/>
              <a:cs typeface="Arial"/>
              <a:sym typeface="Arial"/>
            </a:endParaRPr>
          </a:p>
        </p:txBody>
      </p:sp>
      <p:sp>
        <p:nvSpPr>
          <p:cNvPr id="151" name="Google Shape;151;p24"/>
          <p:cNvSpPr txBox="1"/>
          <p:nvPr/>
        </p:nvSpPr>
        <p:spPr>
          <a:xfrm>
            <a:off x="6481102" y="2927828"/>
            <a:ext cx="768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ES7</a:t>
            </a:r>
            <a:endParaRPr b="1" sz="2100" u="sng">
              <a:solidFill>
                <a:srgbClr val="F7DF1E"/>
              </a:solidFill>
              <a:latin typeface="Arial"/>
              <a:ea typeface="Arial"/>
              <a:cs typeface="Arial"/>
              <a:sym typeface="Arial"/>
            </a:endParaRPr>
          </a:p>
        </p:txBody>
      </p:sp>
      <p:sp>
        <p:nvSpPr>
          <p:cNvPr id="152" name="Google Shape;152;p24"/>
          <p:cNvSpPr txBox="1"/>
          <p:nvPr/>
        </p:nvSpPr>
        <p:spPr>
          <a:xfrm>
            <a:off x="7249180" y="2927827"/>
            <a:ext cx="768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ES8</a:t>
            </a:r>
            <a:endParaRPr b="1" sz="2100" u="sng">
              <a:solidFill>
                <a:srgbClr val="F7DF1E"/>
              </a:solidFill>
              <a:latin typeface="Arial"/>
              <a:ea typeface="Arial"/>
              <a:cs typeface="Arial"/>
              <a:sym typeface="Arial"/>
            </a:endParaRPr>
          </a:p>
        </p:txBody>
      </p:sp>
      <p:sp>
        <p:nvSpPr>
          <p:cNvPr id="153" name="Google Shape;153;p24"/>
          <p:cNvSpPr txBox="1"/>
          <p:nvPr/>
        </p:nvSpPr>
        <p:spPr>
          <a:xfrm>
            <a:off x="390580" y="2284892"/>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1996</a:t>
            </a:r>
            <a:endParaRPr b="1" sz="1400">
              <a:solidFill>
                <a:schemeClr val="dk1"/>
              </a:solidFill>
              <a:latin typeface="Arial"/>
              <a:ea typeface="Arial"/>
              <a:cs typeface="Arial"/>
              <a:sym typeface="Arial"/>
            </a:endParaRPr>
          </a:p>
        </p:txBody>
      </p:sp>
      <p:sp>
        <p:nvSpPr>
          <p:cNvPr id="154" name="Google Shape;154;p24"/>
          <p:cNvSpPr txBox="1"/>
          <p:nvPr/>
        </p:nvSpPr>
        <p:spPr>
          <a:xfrm>
            <a:off x="1087655" y="2284892"/>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1997</a:t>
            </a:r>
            <a:endParaRPr b="1" sz="1400">
              <a:solidFill>
                <a:schemeClr val="dk1"/>
              </a:solidFill>
              <a:latin typeface="Arial"/>
              <a:ea typeface="Arial"/>
              <a:cs typeface="Arial"/>
              <a:sym typeface="Arial"/>
            </a:endParaRPr>
          </a:p>
        </p:txBody>
      </p:sp>
      <p:sp>
        <p:nvSpPr>
          <p:cNvPr id="155" name="Google Shape;155;p24"/>
          <p:cNvSpPr txBox="1"/>
          <p:nvPr/>
        </p:nvSpPr>
        <p:spPr>
          <a:xfrm>
            <a:off x="1840265" y="2284892"/>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1998</a:t>
            </a:r>
            <a:endParaRPr b="1" sz="1400">
              <a:solidFill>
                <a:schemeClr val="dk1"/>
              </a:solidFill>
              <a:latin typeface="Arial"/>
              <a:ea typeface="Arial"/>
              <a:cs typeface="Arial"/>
              <a:sym typeface="Arial"/>
            </a:endParaRPr>
          </a:p>
        </p:txBody>
      </p:sp>
      <p:sp>
        <p:nvSpPr>
          <p:cNvPr id="156" name="Google Shape;156;p24"/>
          <p:cNvSpPr txBox="1"/>
          <p:nvPr/>
        </p:nvSpPr>
        <p:spPr>
          <a:xfrm>
            <a:off x="2594056" y="2284891"/>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1999</a:t>
            </a:r>
            <a:endParaRPr b="1" sz="1400">
              <a:solidFill>
                <a:schemeClr val="dk1"/>
              </a:solidFill>
              <a:latin typeface="Arial"/>
              <a:ea typeface="Arial"/>
              <a:cs typeface="Arial"/>
              <a:sym typeface="Arial"/>
            </a:endParaRPr>
          </a:p>
        </p:txBody>
      </p:sp>
      <p:sp>
        <p:nvSpPr>
          <p:cNvPr id="157" name="Google Shape;157;p24"/>
          <p:cNvSpPr txBox="1"/>
          <p:nvPr/>
        </p:nvSpPr>
        <p:spPr>
          <a:xfrm>
            <a:off x="3372717" y="2284891"/>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2008</a:t>
            </a:r>
            <a:endParaRPr b="1" sz="1400">
              <a:solidFill>
                <a:schemeClr val="dk1"/>
              </a:solidFill>
              <a:latin typeface="Arial"/>
              <a:ea typeface="Arial"/>
              <a:cs typeface="Arial"/>
              <a:sym typeface="Arial"/>
            </a:endParaRPr>
          </a:p>
        </p:txBody>
      </p:sp>
      <p:sp>
        <p:nvSpPr>
          <p:cNvPr id="158" name="Google Shape;158;p24"/>
          <p:cNvSpPr txBox="1"/>
          <p:nvPr/>
        </p:nvSpPr>
        <p:spPr>
          <a:xfrm>
            <a:off x="4144499" y="2284890"/>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2009</a:t>
            </a:r>
            <a:endParaRPr b="1" sz="1400">
              <a:solidFill>
                <a:schemeClr val="dk1"/>
              </a:solidFill>
              <a:latin typeface="Arial"/>
              <a:ea typeface="Arial"/>
              <a:cs typeface="Arial"/>
              <a:sym typeface="Arial"/>
            </a:endParaRPr>
          </a:p>
        </p:txBody>
      </p:sp>
      <p:sp>
        <p:nvSpPr>
          <p:cNvPr id="159" name="Google Shape;159;p24"/>
          <p:cNvSpPr txBox="1"/>
          <p:nvPr/>
        </p:nvSpPr>
        <p:spPr>
          <a:xfrm>
            <a:off x="4952000" y="2284889"/>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2011</a:t>
            </a:r>
            <a:endParaRPr b="1" sz="1400">
              <a:solidFill>
                <a:schemeClr val="dk1"/>
              </a:solidFill>
              <a:latin typeface="Arial"/>
              <a:ea typeface="Arial"/>
              <a:cs typeface="Arial"/>
              <a:sym typeface="Arial"/>
            </a:endParaRPr>
          </a:p>
        </p:txBody>
      </p:sp>
      <p:sp>
        <p:nvSpPr>
          <p:cNvPr id="160" name="Google Shape;160;p24"/>
          <p:cNvSpPr txBox="1"/>
          <p:nvPr/>
        </p:nvSpPr>
        <p:spPr>
          <a:xfrm>
            <a:off x="5801435" y="2284889"/>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2015</a:t>
            </a:r>
            <a:endParaRPr b="1" sz="1400">
              <a:solidFill>
                <a:schemeClr val="dk1"/>
              </a:solidFill>
              <a:latin typeface="Arial"/>
              <a:ea typeface="Arial"/>
              <a:cs typeface="Arial"/>
              <a:sym typeface="Arial"/>
            </a:endParaRPr>
          </a:p>
        </p:txBody>
      </p:sp>
      <p:sp>
        <p:nvSpPr>
          <p:cNvPr id="161" name="Google Shape;161;p24"/>
          <p:cNvSpPr txBox="1"/>
          <p:nvPr/>
        </p:nvSpPr>
        <p:spPr>
          <a:xfrm>
            <a:off x="6566822" y="2283225"/>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2016</a:t>
            </a:r>
            <a:endParaRPr b="1" sz="1400">
              <a:solidFill>
                <a:schemeClr val="dk1"/>
              </a:solidFill>
              <a:latin typeface="Arial"/>
              <a:ea typeface="Arial"/>
              <a:cs typeface="Arial"/>
              <a:sym typeface="Arial"/>
            </a:endParaRPr>
          </a:p>
        </p:txBody>
      </p:sp>
      <p:sp>
        <p:nvSpPr>
          <p:cNvPr id="162" name="Google Shape;162;p24"/>
          <p:cNvSpPr txBox="1"/>
          <p:nvPr/>
        </p:nvSpPr>
        <p:spPr>
          <a:xfrm>
            <a:off x="7345663" y="2283224"/>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2017</a:t>
            </a:r>
            <a:endParaRPr b="1" sz="1400">
              <a:solidFill>
                <a:schemeClr val="dk1"/>
              </a:solidFill>
              <a:latin typeface="Arial"/>
              <a:ea typeface="Arial"/>
              <a:cs typeface="Arial"/>
              <a:sym typeface="Arial"/>
            </a:endParaRPr>
          </a:p>
        </p:txBody>
      </p:sp>
      <p:sp>
        <p:nvSpPr>
          <p:cNvPr id="163" name="Google Shape;163;p24"/>
          <p:cNvSpPr txBox="1"/>
          <p:nvPr/>
        </p:nvSpPr>
        <p:spPr>
          <a:xfrm>
            <a:off x="7986926" y="2927827"/>
            <a:ext cx="768000" cy="558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2100"/>
              <a:buFont typeface="Arial"/>
              <a:buNone/>
            </a:pPr>
            <a:r>
              <a:rPr b="1" lang="zh-TW" sz="2100" u="sng">
                <a:solidFill>
                  <a:srgbClr val="F7DF1E"/>
                </a:solidFill>
                <a:latin typeface="Arial"/>
                <a:ea typeface="Arial"/>
                <a:cs typeface="Arial"/>
                <a:sym typeface="Arial"/>
              </a:rPr>
              <a:t>ES9</a:t>
            </a:r>
            <a:endParaRPr b="1" sz="2100" u="sng">
              <a:solidFill>
                <a:srgbClr val="F7DF1E"/>
              </a:solidFill>
              <a:latin typeface="Arial"/>
              <a:ea typeface="Arial"/>
              <a:cs typeface="Arial"/>
              <a:sym typeface="Arial"/>
            </a:endParaRPr>
          </a:p>
        </p:txBody>
      </p:sp>
      <p:sp>
        <p:nvSpPr>
          <p:cNvPr id="164" name="Google Shape;164;p24"/>
          <p:cNvSpPr txBox="1"/>
          <p:nvPr/>
        </p:nvSpPr>
        <p:spPr>
          <a:xfrm>
            <a:off x="8061978" y="2283224"/>
            <a:ext cx="5913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2018</a:t>
            </a:r>
            <a:endParaRPr b="1" sz="1400">
              <a:solidFill>
                <a:schemeClr val="dk1"/>
              </a:solidFill>
              <a:latin typeface="Arial"/>
              <a:ea typeface="Arial"/>
              <a:cs typeface="Arial"/>
              <a:sym typeface="Arial"/>
            </a:endParaRPr>
          </a:p>
        </p:txBody>
      </p:sp>
      <p:sp>
        <p:nvSpPr>
          <p:cNvPr id="165" name="Google Shape;165;p24"/>
          <p:cNvSpPr/>
          <p:nvPr/>
        </p:nvSpPr>
        <p:spPr>
          <a:xfrm>
            <a:off x="600075" y="2778919"/>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66" name="Google Shape;166;p24"/>
          <p:cNvSpPr/>
          <p:nvPr/>
        </p:nvSpPr>
        <p:spPr>
          <a:xfrm>
            <a:off x="1328525" y="2778919"/>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67" name="Google Shape;167;p24"/>
          <p:cNvSpPr/>
          <p:nvPr/>
        </p:nvSpPr>
        <p:spPr>
          <a:xfrm>
            <a:off x="2085975" y="2778919"/>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68" name="Google Shape;168;p24"/>
          <p:cNvSpPr/>
          <p:nvPr/>
        </p:nvSpPr>
        <p:spPr>
          <a:xfrm>
            <a:off x="2835856" y="2778919"/>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69" name="Google Shape;169;p24"/>
          <p:cNvSpPr/>
          <p:nvPr/>
        </p:nvSpPr>
        <p:spPr>
          <a:xfrm>
            <a:off x="3629025" y="2778919"/>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70" name="Google Shape;170;p24"/>
          <p:cNvSpPr/>
          <p:nvPr/>
        </p:nvSpPr>
        <p:spPr>
          <a:xfrm>
            <a:off x="4393193" y="2778919"/>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71" name="Google Shape;171;p24"/>
          <p:cNvSpPr/>
          <p:nvPr/>
        </p:nvSpPr>
        <p:spPr>
          <a:xfrm>
            <a:off x="5207794" y="2786063"/>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72" name="Google Shape;172;p24"/>
          <p:cNvSpPr/>
          <p:nvPr/>
        </p:nvSpPr>
        <p:spPr>
          <a:xfrm>
            <a:off x="6050543" y="2786063"/>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73" name="Google Shape;173;p24"/>
          <p:cNvSpPr/>
          <p:nvPr/>
        </p:nvSpPr>
        <p:spPr>
          <a:xfrm>
            <a:off x="6822068" y="2786063"/>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74" name="Google Shape;174;p24"/>
          <p:cNvSpPr/>
          <p:nvPr/>
        </p:nvSpPr>
        <p:spPr>
          <a:xfrm>
            <a:off x="7608094" y="2786063"/>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75" name="Google Shape;175;p24"/>
          <p:cNvSpPr/>
          <p:nvPr/>
        </p:nvSpPr>
        <p:spPr>
          <a:xfrm>
            <a:off x="8329400" y="2793206"/>
            <a:ext cx="78600" cy="78600"/>
          </a:xfrm>
          <a:prstGeom prst="ellipse">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76" name="Google Shape;176;p24"/>
          <p:cNvSpPr txBox="1"/>
          <p:nvPr/>
        </p:nvSpPr>
        <p:spPr>
          <a:xfrm>
            <a:off x="3262641" y="4063675"/>
            <a:ext cx="2355000" cy="372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323230"/>
              </a:buClr>
              <a:buSzPts val="1800"/>
              <a:buFont typeface="Arial"/>
              <a:buNone/>
            </a:pPr>
            <a:r>
              <a:rPr b="1" lang="zh-TW" sz="1800">
                <a:solidFill>
                  <a:schemeClr val="dk1"/>
                </a:solidFill>
                <a:latin typeface="Arial"/>
                <a:ea typeface="Arial"/>
                <a:cs typeface="Arial"/>
                <a:sym typeface="Arial"/>
              </a:rPr>
              <a:t>通用 (</a:t>
            </a:r>
            <a:r>
              <a:rPr b="1" lang="zh-TW" sz="1800">
                <a:solidFill>
                  <a:schemeClr val="dk1"/>
                </a:solidFill>
              </a:rPr>
              <a:t>分界點</a:t>
            </a:r>
            <a:r>
              <a:rPr b="1" lang="zh-TW" sz="1800">
                <a:solidFill>
                  <a:schemeClr val="dk1"/>
                </a:solidFill>
                <a:latin typeface="Arial"/>
                <a:ea typeface="Arial"/>
                <a:cs typeface="Arial"/>
                <a:sym typeface="Arial"/>
              </a:rPr>
              <a:t>)</a:t>
            </a:r>
            <a:endParaRPr sz="1100">
              <a:solidFill>
                <a:schemeClr val="dk1"/>
              </a:solidFill>
            </a:endParaRPr>
          </a:p>
        </p:txBody>
      </p:sp>
      <p:sp>
        <p:nvSpPr>
          <p:cNvPr id="177" name="Google Shape;177;p24"/>
          <p:cNvSpPr/>
          <p:nvPr/>
        </p:nvSpPr>
        <p:spPr>
          <a:xfrm>
            <a:off x="4296752" y="3506472"/>
            <a:ext cx="271500" cy="435900"/>
          </a:xfrm>
          <a:prstGeom prst="upArrow">
            <a:avLst>
              <a:gd fmla="val 50000" name="adj1"/>
              <a:gd fmla="val 50000" name="adj2"/>
            </a:avLst>
          </a:prstGeom>
          <a:gradFill>
            <a:gsLst>
              <a:gs pos="0">
                <a:srgbClr val="70A5DA"/>
              </a:gs>
              <a:gs pos="50000">
                <a:srgbClr val="539BDB"/>
              </a:gs>
              <a:gs pos="100000">
                <a:srgbClr val="4288C8"/>
              </a:gs>
            </a:gsLst>
            <a:lin ang="5400012" scaled="0"/>
          </a:gradFill>
          <a:ln cap="flat" cmpd="sng" w="9525">
            <a:solidFill>
              <a:srgbClr val="5B9BD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132"/>
          <p:cNvPicPr preferRelativeResize="0"/>
          <p:nvPr/>
        </p:nvPicPr>
        <p:blipFill rotWithShape="1">
          <a:blip r:embed="rId3">
            <a:alphaModFix/>
          </a:blip>
          <a:srcRect b="0" l="0" r="0" t="0"/>
          <a:stretch/>
        </p:blipFill>
        <p:spPr>
          <a:xfrm>
            <a:off x="5088712" y="783686"/>
            <a:ext cx="3286825" cy="3279150"/>
          </a:xfrm>
          <a:prstGeom prst="rect">
            <a:avLst/>
          </a:prstGeom>
          <a:noFill/>
          <a:ln>
            <a:noFill/>
          </a:ln>
        </p:spPr>
      </p:pic>
      <p:sp>
        <p:nvSpPr>
          <p:cNvPr id="974" name="Google Shape;974;p132"/>
          <p:cNvSpPr txBox="1"/>
          <p:nvPr/>
        </p:nvSpPr>
        <p:spPr>
          <a:xfrm>
            <a:off x="626900" y="1351975"/>
            <a:ext cx="4101300" cy="41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23230"/>
              </a:buClr>
              <a:buSzPts val="1800"/>
              <a:buFont typeface="Arial"/>
              <a:buNone/>
            </a:pPr>
            <a:r>
              <a:rPr b="1" lang="zh-TW" sz="1500" u="sng">
                <a:solidFill>
                  <a:schemeClr val="dk1"/>
                </a:solidFill>
                <a:latin typeface="Arial"/>
                <a:ea typeface="Arial"/>
                <a:cs typeface="Arial"/>
                <a:sym typeface="Arial"/>
              </a:rPr>
              <a:t>JSON 應用在前端與後端的交互溝通!!!</a:t>
            </a:r>
            <a:endParaRPr b="1" sz="1500" u="sng">
              <a:solidFill>
                <a:schemeClr val="dk1"/>
              </a:solidFill>
              <a:latin typeface="Arial"/>
              <a:ea typeface="Arial"/>
              <a:cs typeface="Arial"/>
              <a:sym typeface="Arial"/>
            </a:endParaRPr>
          </a:p>
        </p:txBody>
      </p:sp>
      <p:sp>
        <p:nvSpPr>
          <p:cNvPr id="975" name="Google Shape;975;p132"/>
          <p:cNvSpPr/>
          <p:nvPr/>
        </p:nvSpPr>
        <p:spPr>
          <a:xfrm>
            <a:off x="1606550" y="1762375"/>
            <a:ext cx="214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500" u="sng">
                <a:solidFill>
                  <a:schemeClr val="dk1"/>
                </a:solidFill>
                <a:latin typeface="Calibri"/>
                <a:ea typeface="Calibri"/>
                <a:cs typeface="Calibri"/>
                <a:sym typeface="Calibri"/>
                <a:hlinkClick r:id="rId4">
                  <a:extLst>
                    <a:ext uri="{A12FA001-AC4F-418D-AE19-62706E023703}">
                      <ahyp:hlinkClr val="tx"/>
                    </a:ext>
                  </a:extLst>
                </a:hlinkClick>
              </a:rPr>
              <a:t>https://www.json.org/</a:t>
            </a:r>
            <a:endParaRPr b="1" sz="15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500">
              <a:solidFill>
                <a:schemeClr val="dk1"/>
              </a:solidFill>
              <a:latin typeface="Calibri"/>
              <a:ea typeface="Calibri"/>
              <a:cs typeface="Calibri"/>
              <a:sym typeface="Calibri"/>
            </a:endParaRPr>
          </a:p>
        </p:txBody>
      </p:sp>
      <p:sp>
        <p:nvSpPr>
          <p:cNvPr id="976" name="Google Shape;976;p132"/>
          <p:cNvSpPr txBox="1"/>
          <p:nvPr/>
        </p:nvSpPr>
        <p:spPr>
          <a:xfrm>
            <a:off x="744050" y="3285475"/>
            <a:ext cx="3867000" cy="338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https://vue-lessons-api.vercel.app/city/list</a:t>
            </a:r>
            <a:endParaRPr/>
          </a:p>
        </p:txBody>
      </p:sp>
      <p:sp>
        <p:nvSpPr>
          <p:cNvPr id="977" name="Google Shape;977;p132"/>
          <p:cNvSpPr txBox="1"/>
          <p:nvPr/>
        </p:nvSpPr>
        <p:spPr>
          <a:xfrm>
            <a:off x="626900" y="2905300"/>
            <a:ext cx="4101300" cy="41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23230"/>
              </a:buClr>
              <a:buSzPts val="1800"/>
              <a:buFont typeface="Arial"/>
              <a:buNone/>
            </a:pPr>
            <a:r>
              <a:rPr b="1" lang="zh-TW" sz="1500">
                <a:solidFill>
                  <a:srgbClr val="F7DF1E"/>
                </a:solidFill>
              </a:rPr>
              <a:t>各鄉鎮市列表 API ( GET )</a:t>
            </a:r>
            <a:endParaRPr b="1" sz="1500">
              <a:solidFill>
                <a:srgbClr val="F7DF1E"/>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33"/>
          <p:cNvPicPr preferRelativeResize="0"/>
          <p:nvPr/>
        </p:nvPicPr>
        <p:blipFill>
          <a:blip r:embed="rId3">
            <a:alphaModFix/>
          </a:blip>
          <a:stretch>
            <a:fillRect/>
          </a:stretch>
        </p:blipFill>
        <p:spPr>
          <a:xfrm>
            <a:off x="1121550" y="632900"/>
            <a:ext cx="6900901" cy="3291126"/>
          </a:xfrm>
          <a:prstGeom prst="rect">
            <a:avLst/>
          </a:prstGeom>
          <a:noFill/>
          <a:ln>
            <a:noFill/>
          </a:ln>
        </p:spPr>
      </p:pic>
      <p:sp>
        <p:nvSpPr>
          <p:cNvPr id="983" name="Google Shape;983;p133"/>
          <p:cNvSpPr txBox="1"/>
          <p:nvPr/>
        </p:nvSpPr>
        <p:spPr>
          <a:xfrm>
            <a:off x="319650" y="4141300"/>
            <a:ext cx="850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u="sng">
                <a:solidFill>
                  <a:schemeClr val="hlink"/>
                </a:solidFill>
                <a:hlinkClick r:id="rId4"/>
              </a:rPr>
              <a:t>https://chromewebstore.google.com/detail/json-formatter/bcjindcccaagfpapjjmafapmmgkkhgoa?pli=1</a:t>
            </a:r>
            <a:endParaRPr sz="12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134"/>
          <p:cNvPicPr preferRelativeResize="0"/>
          <p:nvPr/>
        </p:nvPicPr>
        <p:blipFill rotWithShape="1">
          <a:blip r:embed="rId3">
            <a:alphaModFix/>
          </a:blip>
          <a:srcRect b="0" l="0" r="0" t="0"/>
          <a:stretch/>
        </p:blipFill>
        <p:spPr>
          <a:xfrm>
            <a:off x="1890473" y="627273"/>
            <a:ext cx="5363050" cy="2839848"/>
          </a:xfrm>
          <a:prstGeom prst="rect">
            <a:avLst/>
          </a:prstGeom>
          <a:noFill/>
          <a:ln>
            <a:noFill/>
          </a:ln>
        </p:spPr>
      </p:pic>
      <p:sp>
        <p:nvSpPr>
          <p:cNvPr id="989" name="Google Shape;989;p134"/>
          <p:cNvSpPr txBox="1"/>
          <p:nvPr/>
        </p:nvSpPr>
        <p:spPr>
          <a:xfrm>
            <a:off x="2986667" y="3755887"/>
            <a:ext cx="3058800" cy="541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zh-TW" sz="2300">
                <a:solidFill>
                  <a:srgbClr val="F7DF1E"/>
                </a:solidFill>
              </a:rPr>
              <a:t># 什麼是api ?</a:t>
            </a:r>
            <a:endParaRPr b="1" sz="2300">
              <a:solidFill>
                <a:srgbClr val="F7DF1E"/>
              </a:solidFill>
            </a:endParaRPr>
          </a:p>
        </p:txBody>
      </p:sp>
      <p:sp>
        <p:nvSpPr>
          <p:cNvPr id="990" name="Google Shape;990;p134"/>
          <p:cNvSpPr/>
          <p:nvPr/>
        </p:nvSpPr>
        <p:spPr>
          <a:xfrm>
            <a:off x="2742925" y="4223425"/>
            <a:ext cx="3546300" cy="292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300" u="sng">
                <a:solidFill>
                  <a:schemeClr val="dk1"/>
                </a:solidFill>
                <a:latin typeface="Calibri"/>
                <a:ea typeface="Calibri"/>
                <a:cs typeface="Calibri"/>
                <a:sym typeface="Calibri"/>
                <a:hlinkClick r:id="rId4">
                  <a:extLst>
                    <a:ext uri="{A12FA001-AC4F-418D-AE19-62706E023703}">
                      <ahyp:hlinkClr val="tx"/>
                    </a:ext>
                  </a:extLst>
                </a:hlinkClick>
              </a:rPr>
              <a:t>https://youtu.be/zvKadd9Cflc</a:t>
            </a:r>
            <a:endParaRPr sz="1300">
              <a:solidFill>
                <a:schemeClr val="dk1"/>
              </a:solidFill>
              <a:latin typeface="Calibri"/>
              <a:ea typeface="Calibri"/>
              <a:cs typeface="Calibri"/>
              <a:sym typeface="Calibri"/>
            </a:endParaRPr>
          </a:p>
        </p:txBody>
      </p:sp>
      <p:sp>
        <p:nvSpPr>
          <p:cNvPr id="991" name="Google Shape;991;p134"/>
          <p:cNvSpPr/>
          <p:nvPr/>
        </p:nvSpPr>
        <p:spPr>
          <a:xfrm>
            <a:off x="2286035" y="730680"/>
            <a:ext cx="4688400" cy="29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800">
                <a:solidFill>
                  <a:srgbClr val="FFFFFF"/>
                </a:solidFill>
                <a:latin typeface="Microsoft JhengHei"/>
                <a:ea typeface="Microsoft JhengHei"/>
                <a:cs typeface="Microsoft JhengHei"/>
                <a:sym typeface="Microsoft JhengHei"/>
              </a:rPr>
              <a:t>應用程式介面  application programming interface</a:t>
            </a:r>
            <a:endParaRPr b="1"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3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13-5 什麼是 CRUD ?</a:t>
            </a:r>
            <a:endParaRPr b="1" sz="1300">
              <a:solidFill>
                <a:srgbClr val="F7DF1E"/>
              </a:solidFill>
              <a:highlight>
                <a:srgbClr val="242424"/>
              </a:highlight>
              <a:latin typeface="Calibri"/>
              <a:ea typeface="Calibri"/>
              <a:cs typeface="Calibri"/>
              <a:sym typeface="Calibri"/>
            </a:endParaRPr>
          </a:p>
        </p:txBody>
      </p:sp>
      <p:sp>
        <p:nvSpPr>
          <p:cNvPr id="997" name="Google Shape;997;p135"/>
          <p:cNvSpPr txBox="1"/>
          <p:nvPr/>
        </p:nvSpPr>
        <p:spPr>
          <a:xfrm>
            <a:off x="1733400" y="1771200"/>
            <a:ext cx="5677200" cy="1031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2200">
                <a:solidFill>
                  <a:schemeClr val="dk1"/>
                </a:solidFill>
              </a:rPr>
              <a:t>CRUD 是網站開發中的一個基本概念，它代表了四種基本的</a:t>
            </a:r>
            <a:r>
              <a:rPr b="1" lang="zh-TW" sz="2200">
                <a:solidFill>
                  <a:schemeClr val="dk1"/>
                </a:solidFill>
              </a:rPr>
              <a:t>資料</a:t>
            </a:r>
            <a:r>
              <a:rPr b="1" lang="zh-TW" sz="2200">
                <a:solidFill>
                  <a:schemeClr val="dk1"/>
                </a:solidFill>
              </a:rPr>
              <a:t>操作。</a:t>
            </a:r>
            <a:endParaRPr b="1" sz="2200">
              <a:solidFill>
                <a:schemeClr val="dk1"/>
              </a:solidFill>
            </a:endParaRPr>
          </a:p>
        </p:txBody>
      </p:sp>
      <p:sp>
        <p:nvSpPr>
          <p:cNvPr id="998" name="Google Shape;998;p135"/>
          <p:cNvSpPr txBox="1"/>
          <p:nvPr/>
        </p:nvSpPr>
        <p:spPr>
          <a:xfrm>
            <a:off x="1427550" y="2972100"/>
            <a:ext cx="62889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zh-TW">
                <a:solidFill>
                  <a:srgbClr val="F7DF1E"/>
                </a:solidFill>
              </a:rPr>
              <a:t>新增</a:t>
            </a:r>
            <a:r>
              <a:rPr lang="zh-TW">
                <a:solidFill>
                  <a:srgbClr val="F7DF1E"/>
                </a:solidFill>
              </a:rPr>
              <a:t>（ Create ）、讀取（ Read ）、更新（ Update ）、刪除（ Delete ）</a:t>
            </a:r>
            <a:endParaRPr>
              <a:solidFill>
                <a:srgbClr val="F7DF1E"/>
              </a:solidFill>
            </a:endParaRPr>
          </a:p>
        </p:txBody>
      </p:sp>
      <p:sp>
        <p:nvSpPr>
          <p:cNvPr id="999" name="Google Shape;999;p135"/>
          <p:cNvSpPr txBox="1"/>
          <p:nvPr/>
        </p:nvSpPr>
        <p:spPr>
          <a:xfrm>
            <a:off x="995250" y="3893950"/>
            <a:ext cx="7153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3"/>
              </a:rPr>
              <a:t>https://zh.wikipedia.org/zh-tw/%E5%A2%9E%E5%88%AA%E6%9F%A5%E6%94%B9</a:t>
            </a:r>
            <a:endParaRPr sz="10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13-6 原生 fetch</a:t>
            </a:r>
            <a:endParaRPr b="1" sz="1300">
              <a:solidFill>
                <a:srgbClr val="F7DF1E"/>
              </a:solidFill>
              <a:highlight>
                <a:srgbClr val="242424"/>
              </a:highlight>
              <a:latin typeface="Calibri"/>
              <a:ea typeface="Calibri"/>
              <a:cs typeface="Calibri"/>
              <a:sym typeface="Calibri"/>
            </a:endParaRPr>
          </a:p>
        </p:txBody>
      </p:sp>
      <p:sp>
        <p:nvSpPr>
          <p:cNvPr id="1005" name="Google Shape;1005;p136"/>
          <p:cNvSpPr txBox="1"/>
          <p:nvPr/>
        </p:nvSpPr>
        <p:spPr>
          <a:xfrm>
            <a:off x="-30150" y="1004525"/>
            <a:ext cx="4823700" cy="287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fetch</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"https://vue-lessons-api.vercel.app/city/list"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method</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"GET"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then</a:t>
            </a:r>
            <a:r>
              <a:rPr b="1" lang="zh-TW" sz="1000">
                <a:solidFill>
                  <a:srgbClr val="F8F8F2"/>
                </a:solidFill>
                <a:highlight>
                  <a:srgbClr val="242424"/>
                </a:highlight>
                <a:latin typeface="Courier New"/>
                <a:ea typeface="Courier New"/>
                <a:cs typeface="Courier New"/>
                <a:sym typeface="Courier New"/>
              </a:rPr>
              <a:t>((response)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response</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json</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then</a:t>
            </a:r>
            <a:r>
              <a:rPr b="1" lang="zh-TW" sz="1000">
                <a:solidFill>
                  <a:srgbClr val="F8F8F2"/>
                </a:solidFill>
                <a:highlight>
                  <a:srgbClr val="242424"/>
                </a:highlight>
                <a:latin typeface="Courier New"/>
                <a:ea typeface="Courier New"/>
                <a:cs typeface="Courier New"/>
                <a:sym typeface="Courier New"/>
              </a:rPr>
              <a:t>((response)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(response);</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catch</a:t>
            </a:r>
            <a:r>
              <a:rPr b="1" lang="zh-TW" sz="1000">
                <a:solidFill>
                  <a:srgbClr val="F8F8F2"/>
                </a:solidFill>
                <a:highlight>
                  <a:srgbClr val="242424"/>
                </a:highlight>
                <a:latin typeface="Courier New"/>
                <a:ea typeface="Courier New"/>
                <a:cs typeface="Courier New"/>
                <a:sym typeface="Courier New"/>
              </a:rPr>
              <a:t>((error)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`error:`</a:t>
            </a:r>
            <a:r>
              <a:rPr b="1" lang="zh-TW" sz="1000">
                <a:solidFill>
                  <a:srgbClr val="F8F8F2"/>
                </a:solidFill>
                <a:highlight>
                  <a:srgbClr val="242424"/>
                </a:highlight>
                <a:latin typeface="Courier New"/>
                <a:ea typeface="Courier New"/>
                <a:cs typeface="Courier New"/>
                <a:sym typeface="Courier New"/>
              </a:rPr>
              <a:t>, error);</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p:txBody>
      </p:sp>
      <p:sp>
        <p:nvSpPr>
          <p:cNvPr id="1006" name="Google Shape;1006;p136"/>
          <p:cNvSpPr txBox="1"/>
          <p:nvPr/>
        </p:nvSpPr>
        <p:spPr>
          <a:xfrm>
            <a:off x="4838875" y="264350"/>
            <a:ext cx="4238400" cy="449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fetch</a:t>
            </a:r>
            <a:r>
              <a:rPr b="1" lang="zh-TW" sz="1000">
                <a:solidFill>
                  <a:srgbClr val="F8F8F2"/>
                </a:solidFill>
                <a:highlight>
                  <a:srgbClr val="242424"/>
                </a:highlight>
                <a:latin typeface="Courier New"/>
                <a:ea typeface="Courier New"/>
                <a:cs typeface="Courier New"/>
                <a:sym typeface="Courier New"/>
              </a:rPr>
              <a:t>(url,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method</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"POST"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"PUT"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"PATCH"</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"DELETE"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headers</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"Content-Type"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"application/json"</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body</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JSON</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stringify</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email</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password</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then</a:t>
            </a:r>
            <a:r>
              <a:rPr b="1" lang="zh-TW" sz="1000">
                <a:solidFill>
                  <a:srgbClr val="F8F8F2"/>
                </a:solidFill>
                <a:highlight>
                  <a:srgbClr val="242424"/>
                </a:highlight>
                <a:latin typeface="Courier New"/>
                <a:ea typeface="Courier New"/>
                <a:cs typeface="Courier New"/>
                <a:sym typeface="Courier New"/>
              </a:rPr>
              <a:t>((response)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response</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json</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then</a:t>
            </a:r>
            <a:r>
              <a:rPr b="1" lang="zh-TW" sz="1000">
                <a:solidFill>
                  <a:srgbClr val="F8F8F2"/>
                </a:solidFill>
                <a:highlight>
                  <a:srgbClr val="242424"/>
                </a:highlight>
                <a:latin typeface="Courier New"/>
                <a:ea typeface="Courier New"/>
                <a:cs typeface="Courier New"/>
                <a:sym typeface="Courier New"/>
              </a:rPr>
              <a:t>((response)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(response);</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catch</a:t>
            </a:r>
            <a:r>
              <a:rPr b="1" lang="zh-TW" sz="1000">
                <a:solidFill>
                  <a:srgbClr val="F8F8F2"/>
                </a:solidFill>
                <a:highlight>
                  <a:srgbClr val="242424"/>
                </a:highlight>
                <a:latin typeface="Courier New"/>
                <a:ea typeface="Courier New"/>
                <a:cs typeface="Courier New"/>
                <a:sym typeface="Courier New"/>
              </a:rPr>
              <a:t>((error)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`error:`</a:t>
            </a:r>
            <a:r>
              <a:rPr b="1" lang="zh-TW" sz="1000">
                <a:solidFill>
                  <a:srgbClr val="F8F8F2"/>
                </a:solidFill>
                <a:highlight>
                  <a:srgbClr val="242424"/>
                </a:highlight>
                <a:latin typeface="Courier New"/>
                <a:ea typeface="Courier New"/>
                <a:cs typeface="Courier New"/>
                <a:sym typeface="Courier New"/>
              </a:rPr>
              <a:t>, error);</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3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13-7 非同步工具 axios</a:t>
            </a:r>
            <a:endParaRPr b="1" sz="1300">
              <a:solidFill>
                <a:srgbClr val="F7DF1E"/>
              </a:solidFill>
              <a:highlight>
                <a:srgbClr val="242424"/>
              </a:highlight>
              <a:latin typeface="Calibri"/>
              <a:ea typeface="Calibri"/>
              <a:cs typeface="Calibri"/>
              <a:sym typeface="Calibri"/>
            </a:endParaRPr>
          </a:p>
        </p:txBody>
      </p:sp>
      <p:pic>
        <p:nvPicPr>
          <p:cNvPr id="1012" name="Google Shape;1012;p137"/>
          <p:cNvPicPr preferRelativeResize="0"/>
          <p:nvPr/>
        </p:nvPicPr>
        <p:blipFill>
          <a:blip r:embed="rId3">
            <a:alphaModFix/>
          </a:blip>
          <a:stretch>
            <a:fillRect/>
          </a:stretch>
        </p:blipFill>
        <p:spPr>
          <a:xfrm>
            <a:off x="3433763" y="847125"/>
            <a:ext cx="2276475" cy="762000"/>
          </a:xfrm>
          <a:prstGeom prst="rect">
            <a:avLst/>
          </a:prstGeom>
          <a:noFill/>
          <a:ln>
            <a:noFill/>
          </a:ln>
        </p:spPr>
      </p:pic>
      <p:sp>
        <p:nvSpPr>
          <p:cNvPr id="1013" name="Google Shape;1013;p137"/>
          <p:cNvSpPr txBox="1"/>
          <p:nvPr/>
        </p:nvSpPr>
        <p:spPr>
          <a:xfrm>
            <a:off x="1837800" y="2418663"/>
            <a:ext cx="5468400" cy="187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axios</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get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"https://vue-lessons-api.vercel.app/city/list"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then</a:t>
            </a:r>
            <a:r>
              <a:rPr b="1" lang="zh-TW" sz="1100">
                <a:solidFill>
                  <a:srgbClr val="F8F8F2"/>
                </a:solidFill>
                <a:highlight>
                  <a:srgbClr val="242424"/>
                </a:highlight>
                <a:latin typeface="Courier New"/>
                <a:ea typeface="Courier New"/>
                <a:cs typeface="Courier New"/>
                <a:sym typeface="Courier New"/>
              </a:rPr>
              <a:t>((response)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(response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data);</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catch</a:t>
            </a:r>
            <a:r>
              <a:rPr b="1" lang="zh-TW" sz="1100">
                <a:solidFill>
                  <a:srgbClr val="F8F8F2"/>
                </a:solidFill>
                <a:highlight>
                  <a:srgbClr val="242424"/>
                </a:highlight>
                <a:latin typeface="Courier New"/>
                <a:ea typeface="Courier New"/>
                <a:cs typeface="Courier New"/>
                <a:sym typeface="Courier New"/>
              </a:rPr>
              <a:t>((error)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(error);</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p:txBody>
      </p:sp>
      <p:sp>
        <p:nvSpPr>
          <p:cNvPr id="1014" name="Google Shape;1014;p137"/>
          <p:cNvSpPr txBox="1"/>
          <p:nvPr/>
        </p:nvSpPr>
        <p:spPr>
          <a:xfrm>
            <a:off x="3072000" y="1609138"/>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100" u="sng">
                <a:solidFill>
                  <a:schemeClr val="hlink"/>
                </a:solidFill>
                <a:hlinkClick r:id="rId4"/>
              </a:rPr>
              <a:t>https://github.com/axios/axios</a:t>
            </a:r>
            <a:endParaRPr sz="1100"/>
          </a:p>
        </p:txBody>
      </p:sp>
      <p:sp>
        <p:nvSpPr>
          <p:cNvPr id="1015" name="Google Shape;1015;p137"/>
          <p:cNvSpPr txBox="1"/>
          <p:nvPr/>
        </p:nvSpPr>
        <p:spPr>
          <a:xfrm>
            <a:off x="3072000" y="183690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100" u="sng">
                <a:solidFill>
                  <a:schemeClr val="hlink"/>
                </a:solidFill>
                <a:hlinkClick r:id="rId5"/>
              </a:rPr>
              <a:t>https://axios-http.com/zh/</a:t>
            </a:r>
            <a:endParaRPr sz="11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38"/>
          <p:cNvSpPr txBox="1"/>
          <p:nvPr/>
        </p:nvSpPr>
        <p:spPr>
          <a:xfrm>
            <a:off x="4675200" y="188825"/>
            <a:ext cx="4124100" cy="4671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axios</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post</a:t>
            </a:r>
            <a:r>
              <a:rPr b="1" lang="zh-TW" sz="1100">
                <a:solidFill>
                  <a:srgbClr val="F8F8F2"/>
                </a:solidFill>
                <a:highlight>
                  <a:srgbClr val="242424"/>
                </a:highlight>
                <a:latin typeface="Courier New"/>
                <a:ea typeface="Courier New"/>
                <a:cs typeface="Courier New"/>
                <a:sym typeface="Courier New"/>
              </a:rPr>
              <a:t>( url,</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email</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password</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headers</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"content-type"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"application/json"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Authorization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"AUTH_TOKEN"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then</a:t>
            </a:r>
            <a:r>
              <a:rPr b="1" lang="zh-TW" sz="1100">
                <a:solidFill>
                  <a:srgbClr val="F8F8F2"/>
                </a:solidFill>
                <a:highlight>
                  <a:srgbClr val="242424"/>
                </a:highlight>
                <a:latin typeface="Courier New"/>
                <a:ea typeface="Courier New"/>
                <a:cs typeface="Courier New"/>
                <a:sym typeface="Courier New"/>
              </a:rPr>
              <a:t>((response)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(response);</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catch</a:t>
            </a:r>
            <a:r>
              <a:rPr b="1" lang="zh-TW" sz="1100">
                <a:solidFill>
                  <a:srgbClr val="F8F8F2"/>
                </a:solidFill>
                <a:highlight>
                  <a:srgbClr val="242424"/>
                </a:highlight>
                <a:latin typeface="Courier New"/>
                <a:ea typeface="Courier New"/>
                <a:cs typeface="Courier New"/>
                <a:sym typeface="Courier New"/>
              </a:rPr>
              <a:t>((error)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(error);</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i="1" sz="1100">
              <a:solidFill>
                <a:srgbClr val="8C8C8C"/>
              </a:solidFill>
              <a:highlight>
                <a:srgbClr val="242424"/>
              </a:highlight>
              <a:latin typeface="Courier New"/>
              <a:ea typeface="Courier New"/>
              <a:cs typeface="Courier New"/>
              <a:sym typeface="Courier New"/>
            </a:endParaRPr>
          </a:p>
        </p:txBody>
      </p:sp>
      <p:sp>
        <p:nvSpPr>
          <p:cNvPr id="1021" name="Google Shape;1021;p138"/>
          <p:cNvSpPr txBox="1"/>
          <p:nvPr/>
        </p:nvSpPr>
        <p:spPr>
          <a:xfrm>
            <a:off x="272150" y="1886850"/>
            <a:ext cx="42144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axios.post(url[, data[, config]])</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axios.delete(url[, config])</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axios.patch(url[, data[, config]])</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axios.put(url[, data[, config]])</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39"/>
          <p:cNvSpPr txBox="1"/>
          <p:nvPr/>
        </p:nvSpPr>
        <p:spPr>
          <a:xfrm>
            <a:off x="306750" y="201875"/>
            <a:ext cx="4124100" cy="4671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axios</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post</a:t>
            </a:r>
            <a:r>
              <a:rPr b="1" lang="zh-TW" sz="1100">
                <a:solidFill>
                  <a:srgbClr val="F8F8F2"/>
                </a:solidFill>
                <a:highlight>
                  <a:srgbClr val="242424"/>
                </a:highlight>
                <a:latin typeface="Courier New"/>
                <a:ea typeface="Courier New"/>
                <a:cs typeface="Courier New"/>
                <a:sym typeface="Courier New"/>
              </a:rPr>
              <a:t>(url,</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email</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password</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headers</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"content-type"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"application/json"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Authorization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"AUTH_TOKEN"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then</a:t>
            </a:r>
            <a:r>
              <a:rPr b="1" lang="zh-TW" sz="1100">
                <a:solidFill>
                  <a:srgbClr val="F8F8F2"/>
                </a:solidFill>
                <a:highlight>
                  <a:srgbClr val="242424"/>
                </a:highlight>
                <a:latin typeface="Courier New"/>
                <a:ea typeface="Courier New"/>
                <a:cs typeface="Courier New"/>
                <a:sym typeface="Courier New"/>
              </a:rPr>
              <a:t>((response)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(response);</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catch</a:t>
            </a:r>
            <a:r>
              <a:rPr b="1" lang="zh-TW" sz="1100">
                <a:solidFill>
                  <a:srgbClr val="F8F8F2"/>
                </a:solidFill>
                <a:highlight>
                  <a:srgbClr val="242424"/>
                </a:highlight>
                <a:latin typeface="Courier New"/>
                <a:ea typeface="Courier New"/>
                <a:cs typeface="Courier New"/>
                <a:sym typeface="Courier New"/>
              </a:rPr>
              <a:t>((error)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(error);</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i="1" sz="1100">
              <a:solidFill>
                <a:srgbClr val="8C8C8C"/>
              </a:solidFill>
              <a:highlight>
                <a:srgbClr val="242424"/>
              </a:highlight>
              <a:latin typeface="Courier New"/>
              <a:ea typeface="Courier New"/>
              <a:cs typeface="Courier New"/>
              <a:sym typeface="Courier New"/>
            </a:endParaRPr>
          </a:p>
        </p:txBody>
      </p:sp>
      <p:sp>
        <p:nvSpPr>
          <p:cNvPr id="1027" name="Google Shape;1027;p139"/>
          <p:cNvSpPr txBox="1"/>
          <p:nvPr/>
        </p:nvSpPr>
        <p:spPr>
          <a:xfrm>
            <a:off x="4466975" y="221675"/>
            <a:ext cx="4164900" cy="4632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lang="zh-TW" sz="1200">
                <a:solidFill>
                  <a:srgbClr val="A6E22E"/>
                </a:solidFill>
                <a:highlight>
                  <a:srgbClr val="242424"/>
                </a:highlight>
                <a:latin typeface="Consolas"/>
                <a:ea typeface="Consolas"/>
                <a:cs typeface="Consolas"/>
                <a:sym typeface="Consolas"/>
              </a:rPr>
              <a:t>axios</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method: </a:t>
            </a:r>
            <a:r>
              <a:rPr b="1" lang="zh-TW" sz="1200">
                <a:solidFill>
                  <a:srgbClr val="FFEE99"/>
                </a:solidFill>
                <a:highlight>
                  <a:srgbClr val="242424"/>
                </a:highlight>
                <a:latin typeface="Consolas"/>
                <a:ea typeface="Consolas"/>
                <a:cs typeface="Consolas"/>
                <a:sym typeface="Consolas"/>
              </a:rPr>
              <a:t>"post"</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url: </a:t>
            </a:r>
            <a:r>
              <a:rPr b="1" lang="zh-TW" sz="1200">
                <a:solidFill>
                  <a:srgbClr val="FFEE99"/>
                </a:solidFill>
                <a:highlight>
                  <a:srgbClr val="242424"/>
                </a:highlight>
                <a:latin typeface="Consolas"/>
                <a:ea typeface="Consolas"/>
                <a:cs typeface="Consolas"/>
                <a:sym typeface="Consolas"/>
              </a:rPr>
              <a:t>"api/</a:t>
            </a:r>
            <a:r>
              <a:rPr b="1" lang="zh-TW" sz="1200">
                <a:solidFill>
                  <a:srgbClr val="FFEE99"/>
                </a:solidFill>
                <a:highlight>
                  <a:srgbClr val="242424"/>
                </a:highlight>
                <a:latin typeface="Consolas"/>
                <a:ea typeface="Consolas"/>
                <a:cs typeface="Consolas"/>
                <a:sym typeface="Consolas"/>
              </a:rPr>
              <a:t>url"</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data: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email: </a:t>
            </a:r>
            <a:r>
              <a:rPr b="1" lang="zh-TW" sz="1200">
                <a:solidFill>
                  <a:srgbClr val="FFEE99"/>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password: </a:t>
            </a:r>
            <a:r>
              <a:rPr b="1" lang="zh-TW" sz="1200">
                <a:solidFill>
                  <a:srgbClr val="FFEE99"/>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headers: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lang="zh-TW" sz="1200">
                <a:solidFill>
                  <a:srgbClr val="FFEE99"/>
                </a:solidFill>
                <a:highlight>
                  <a:srgbClr val="242424"/>
                </a:highlight>
                <a:latin typeface="Consolas"/>
                <a:ea typeface="Consolas"/>
                <a:cs typeface="Consolas"/>
                <a:sym typeface="Consolas"/>
              </a:rPr>
              <a:t>"content-type"</a:t>
            </a:r>
            <a:r>
              <a:rPr b="1" lang="zh-TW" sz="1200">
                <a:solidFill>
                  <a:srgbClr val="F8F8F2"/>
                </a:solidFill>
                <a:highlight>
                  <a:srgbClr val="242424"/>
                </a:highlight>
                <a:latin typeface="Consolas"/>
                <a:ea typeface="Consolas"/>
                <a:cs typeface="Consolas"/>
                <a:sym typeface="Consolas"/>
              </a:rPr>
              <a:t>: </a:t>
            </a:r>
            <a:r>
              <a:rPr b="1" lang="zh-TW" sz="1200">
                <a:solidFill>
                  <a:srgbClr val="FFEE99"/>
                </a:solidFill>
                <a:highlight>
                  <a:srgbClr val="242424"/>
                </a:highlight>
                <a:latin typeface="Consolas"/>
                <a:ea typeface="Consolas"/>
                <a:cs typeface="Consolas"/>
                <a:sym typeface="Consolas"/>
              </a:rPr>
              <a:t>"application/json"</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Authorization: </a:t>
            </a:r>
            <a:r>
              <a:rPr b="1" lang="zh-TW" sz="1200">
                <a:solidFill>
                  <a:srgbClr val="FFEE99"/>
                </a:solidFill>
                <a:highlight>
                  <a:srgbClr val="242424"/>
                </a:highlight>
                <a:latin typeface="Consolas"/>
                <a:ea typeface="Consolas"/>
                <a:cs typeface="Consolas"/>
                <a:sym typeface="Consolas"/>
              </a:rPr>
              <a:t>"AUTH_TOKEN"</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endParaRPr b="1" sz="1200">
              <a:solidFill>
                <a:srgbClr val="F8F8F2"/>
              </a:solidFill>
              <a:highlight>
                <a:srgbClr val="242424"/>
              </a:highlight>
              <a:latin typeface="Consolas"/>
              <a:ea typeface="Consolas"/>
              <a:cs typeface="Consolas"/>
              <a:sym typeface="Consolas"/>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then</a:t>
            </a:r>
            <a:r>
              <a:rPr b="1" lang="zh-TW" sz="1100">
                <a:solidFill>
                  <a:srgbClr val="F8F8F2"/>
                </a:solidFill>
                <a:highlight>
                  <a:srgbClr val="242424"/>
                </a:highlight>
                <a:latin typeface="Courier New"/>
                <a:ea typeface="Courier New"/>
                <a:cs typeface="Courier New"/>
                <a:sym typeface="Courier New"/>
              </a:rPr>
              <a:t>((response)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(response);</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catch</a:t>
            </a:r>
            <a:r>
              <a:rPr b="1" lang="zh-TW" sz="1100">
                <a:solidFill>
                  <a:srgbClr val="F8F8F2"/>
                </a:solidFill>
                <a:highlight>
                  <a:srgbClr val="242424"/>
                </a:highlight>
                <a:latin typeface="Courier New"/>
                <a:ea typeface="Courier New"/>
                <a:cs typeface="Courier New"/>
                <a:sym typeface="Courier New"/>
              </a:rPr>
              <a:t>((error)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(error);</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4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13-8 非同步資料動態渲染列表實作</a:t>
            </a:r>
            <a:endParaRPr b="1" sz="1300">
              <a:solidFill>
                <a:srgbClr val="F7DF1E"/>
              </a:solidFill>
              <a:highlight>
                <a:srgbClr val="242424"/>
              </a:highlight>
              <a:latin typeface="Calibri"/>
              <a:ea typeface="Calibri"/>
              <a:cs typeface="Calibri"/>
              <a:sym typeface="Calibri"/>
            </a:endParaRPr>
          </a:p>
        </p:txBody>
      </p:sp>
      <p:pic>
        <p:nvPicPr>
          <p:cNvPr id="1033" name="Google Shape;1033;p140"/>
          <p:cNvPicPr preferRelativeResize="0"/>
          <p:nvPr/>
        </p:nvPicPr>
        <p:blipFill>
          <a:blip r:embed="rId3">
            <a:alphaModFix/>
          </a:blip>
          <a:stretch>
            <a:fillRect/>
          </a:stretch>
        </p:blipFill>
        <p:spPr>
          <a:xfrm>
            <a:off x="1448524" y="662225"/>
            <a:ext cx="6246948" cy="3516950"/>
          </a:xfrm>
          <a:prstGeom prst="rect">
            <a:avLst/>
          </a:prstGeom>
          <a:noFill/>
          <a:ln>
            <a:noFill/>
          </a:ln>
        </p:spPr>
      </p:pic>
      <p:sp>
        <p:nvSpPr>
          <p:cNvPr id="1034" name="Google Shape;1034;p140"/>
          <p:cNvSpPr txBox="1"/>
          <p:nvPr/>
        </p:nvSpPr>
        <p:spPr>
          <a:xfrm>
            <a:off x="2638500" y="4380650"/>
            <a:ext cx="3867000" cy="338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https://vue-lessons-api.vercel.app/city/list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41"/>
          <p:cNvSpPr txBox="1"/>
          <p:nvPr/>
        </p:nvSpPr>
        <p:spPr>
          <a:xfrm>
            <a:off x="450550" y="1007400"/>
            <a:ext cx="3429000" cy="1310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zh-TW" sz="800">
                <a:solidFill>
                  <a:srgbClr val="66D9EF"/>
                </a:solidFill>
                <a:highlight>
                  <a:srgbClr val="242424"/>
                </a:highlight>
                <a:latin typeface="Consolas"/>
                <a:ea typeface="Consolas"/>
                <a:cs typeface="Consolas"/>
                <a:sym typeface="Consolas"/>
              </a:rPr>
              <a:t>const</a:t>
            </a:r>
            <a:r>
              <a:rPr lang="zh-TW" sz="800">
                <a:solidFill>
                  <a:srgbClr val="F8F8F2"/>
                </a:solidFill>
                <a:highlight>
                  <a:srgbClr val="242424"/>
                </a:highlight>
                <a:latin typeface="Consolas"/>
                <a:ea typeface="Consolas"/>
                <a:cs typeface="Consolas"/>
                <a:sym typeface="Consolas"/>
              </a:rPr>
              <a:t> inventory </a:t>
            </a:r>
            <a:r>
              <a:rPr lang="zh-TW" sz="800">
                <a:solidFill>
                  <a:srgbClr val="F92672"/>
                </a:solidFill>
                <a:highlight>
                  <a:srgbClr val="242424"/>
                </a:highlight>
                <a:latin typeface="Consolas"/>
                <a:ea typeface="Consolas"/>
                <a:cs typeface="Consolas"/>
                <a:sym typeface="Consolas"/>
              </a:rPr>
              <a:t>=</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"asparagus"</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"vegetables"</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5</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"bananas"</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"fruit"</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0</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"goat"</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"meat"</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23</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"cherries"</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"fruit"</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5</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"fish"</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"meat"</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22</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p:txBody>
      </p:sp>
      <p:sp>
        <p:nvSpPr>
          <p:cNvPr id="1040" name="Google Shape;1040;p141"/>
          <p:cNvSpPr txBox="1"/>
          <p:nvPr/>
        </p:nvSpPr>
        <p:spPr>
          <a:xfrm>
            <a:off x="5448650" y="440725"/>
            <a:ext cx="3540300" cy="231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vegetables: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'asparagus'</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'vegetables'</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5</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fruit: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"bananas"</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"fruit"</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0</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"cherries"</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"fruit"</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5</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meat: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"goat"</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"meat"</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23</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 name: </a:t>
            </a:r>
            <a:r>
              <a:rPr lang="zh-TW" sz="800">
                <a:solidFill>
                  <a:srgbClr val="FFEE99"/>
                </a:solidFill>
                <a:highlight>
                  <a:srgbClr val="242424"/>
                </a:highlight>
                <a:latin typeface="Consolas"/>
                <a:ea typeface="Consolas"/>
                <a:cs typeface="Consolas"/>
                <a:sym typeface="Consolas"/>
              </a:rPr>
              <a:t>"fish"</a:t>
            </a:r>
            <a:r>
              <a:rPr lang="zh-TW" sz="800">
                <a:solidFill>
                  <a:srgbClr val="F8F8F2"/>
                </a:solidFill>
                <a:highlight>
                  <a:srgbClr val="242424"/>
                </a:highlight>
                <a:latin typeface="Consolas"/>
                <a:ea typeface="Consolas"/>
                <a:cs typeface="Consolas"/>
                <a:sym typeface="Consolas"/>
              </a:rPr>
              <a:t>, type: </a:t>
            </a:r>
            <a:r>
              <a:rPr lang="zh-TW" sz="800">
                <a:solidFill>
                  <a:srgbClr val="FFEE99"/>
                </a:solidFill>
                <a:highlight>
                  <a:srgbClr val="242424"/>
                </a:highlight>
                <a:latin typeface="Consolas"/>
                <a:ea typeface="Consolas"/>
                <a:cs typeface="Consolas"/>
                <a:sym typeface="Consolas"/>
              </a:rPr>
              <a:t>"meat"</a:t>
            </a:r>
            <a:r>
              <a:rPr lang="zh-TW" sz="800">
                <a:solidFill>
                  <a:srgbClr val="F8F8F2"/>
                </a:solidFill>
                <a:highlight>
                  <a:srgbClr val="242424"/>
                </a:highlight>
                <a:latin typeface="Consolas"/>
                <a:ea typeface="Consolas"/>
                <a:cs typeface="Consolas"/>
                <a:sym typeface="Consolas"/>
              </a:rPr>
              <a:t>, quantity: </a:t>
            </a:r>
            <a:r>
              <a:rPr lang="zh-TW" sz="800">
                <a:solidFill>
                  <a:srgbClr val="FF80F4"/>
                </a:solidFill>
                <a:highlight>
                  <a:srgbClr val="242424"/>
                </a:highlight>
                <a:latin typeface="Consolas"/>
                <a:ea typeface="Consolas"/>
                <a:cs typeface="Consolas"/>
                <a:sym typeface="Consolas"/>
              </a:rPr>
              <a:t>22</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p:txBody>
      </p:sp>
      <p:sp>
        <p:nvSpPr>
          <p:cNvPr id="1041" name="Google Shape;1041;p141"/>
          <p:cNvSpPr/>
          <p:nvPr/>
        </p:nvSpPr>
        <p:spPr>
          <a:xfrm>
            <a:off x="4073150" y="1482000"/>
            <a:ext cx="925200" cy="41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2" name="Google Shape;1042;p141"/>
          <p:cNvSpPr txBox="1"/>
          <p:nvPr/>
        </p:nvSpPr>
        <p:spPr>
          <a:xfrm>
            <a:off x="372950" y="3356300"/>
            <a:ext cx="5322600" cy="36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200">
                <a:solidFill>
                  <a:srgbClr val="66D9EF"/>
                </a:solidFill>
                <a:highlight>
                  <a:srgbClr val="242424"/>
                </a:highlight>
                <a:latin typeface="Consolas"/>
                <a:ea typeface="Consolas"/>
                <a:cs typeface="Consolas"/>
                <a:sym typeface="Consolas"/>
              </a:rPr>
              <a:t>const</a:t>
            </a:r>
            <a:r>
              <a:rPr b="1" lang="zh-TW" sz="1200">
                <a:solidFill>
                  <a:srgbClr val="F8F8F2"/>
                </a:solidFill>
                <a:highlight>
                  <a:srgbClr val="242424"/>
                </a:highlight>
                <a:latin typeface="Consolas"/>
                <a:ea typeface="Consolas"/>
                <a:cs typeface="Consolas"/>
                <a:sym typeface="Consolas"/>
              </a:rPr>
              <a:t> result </a:t>
            </a:r>
            <a:r>
              <a:rPr b="1" lang="zh-TW" sz="1200">
                <a:solidFill>
                  <a:srgbClr val="F92672"/>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 Object.</a:t>
            </a:r>
            <a:r>
              <a:rPr b="1" lang="zh-TW" sz="1200">
                <a:solidFill>
                  <a:srgbClr val="A6E22E"/>
                </a:solidFill>
                <a:highlight>
                  <a:srgbClr val="242424"/>
                </a:highlight>
                <a:latin typeface="Consolas"/>
                <a:ea typeface="Consolas"/>
                <a:cs typeface="Consolas"/>
                <a:sym typeface="Consolas"/>
              </a:rPr>
              <a:t>groupBy</a:t>
            </a:r>
            <a:r>
              <a:rPr b="1" lang="zh-TW" sz="1200">
                <a:solidFill>
                  <a:srgbClr val="F8F8F2"/>
                </a:solidFill>
                <a:highlight>
                  <a:srgbClr val="242424"/>
                </a:highlight>
                <a:latin typeface="Consolas"/>
                <a:ea typeface="Consolas"/>
                <a:cs typeface="Consolas"/>
                <a:sym typeface="Consolas"/>
              </a:rPr>
              <a:t>(inventory, ({ </a:t>
            </a:r>
            <a:r>
              <a:rPr b="1" i="1" lang="zh-TW" sz="1200">
                <a:solidFill>
                  <a:srgbClr val="FD971F"/>
                </a:solidFill>
                <a:highlight>
                  <a:srgbClr val="242424"/>
                </a:highlight>
                <a:latin typeface="Consolas"/>
                <a:ea typeface="Consolas"/>
                <a:cs typeface="Consolas"/>
                <a:sym typeface="Consolas"/>
              </a:rPr>
              <a:t>type</a:t>
            </a:r>
            <a:r>
              <a:rPr b="1" lang="zh-TW" sz="1200">
                <a:solidFill>
                  <a:srgbClr val="F8F8F2"/>
                </a:solidFill>
                <a:highlight>
                  <a:srgbClr val="242424"/>
                </a:highlight>
                <a:latin typeface="Consolas"/>
                <a:ea typeface="Consolas"/>
                <a:cs typeface="Consolas"/>
                <a:sym typeface="Consolas"/>
              </a:rPr>
              <a:t> }) </a:t>
            </a:r>
            <a:r>
              <a:rPr b="1" i="1" lang="zh-TW" sz="1200">
                <a:solidFill>
                  <a:srgbClr val="66D9EF"/>
                </a:solidFill>
                <a:highlight>
                  <a:srgbClr val="242424"/>
                </a:highlight>
                <a:latin typeface="Consolas"/>
                <a:ea typeface="Consolas"/>
                <a:cs typeface="Consolas"/>
                <a:sym typeface="Consolas"/>
              </a:rPr>
              <a:t>=&gt;</a:t>
            </a:r>
            <a:r>
              <a:rPr b="1" lang="zh-TW" sz="1200">
                <a:solidFill>
                  <a:srgbClr val="F8F8F2"/>
                </a:solidFill>
                <a:highlight>
                  <a:srgbClr val="242424"/>
                </a:highlight>
                <a:latin typeface="Consolas"/>
                <a:ea typeface="Consolas"/>
                <a:cs typeface="Consolas"/>
                <a:sym typeface="Consolas"/>
              </a:rPr>
              <a:t> type);</a:t>
            </a:r>
            <a:endParaRPr b="1" sz="1200">
              <a:solidFill>
                <a:srgbClr val="F8F8F2"/>
              </a:solidFill>
              <a:highlight>
                <a:srgbClr val="242424"/>
              </a:highlight>
              <a:latin typeface="Consolas"/>
              <a:ea typeface="Consolas"/>
              <a:cs typeface="Consolas"/>
              <a:sym typeface="Consolas"/>
            </a:endParaRPr>
          </a:p>
        </p:txBody>
      </p:sp>
      <p:sp>
        <p:nvSpPr>
          <p:cNvPr id="1043" name="Google Shape;1043;p141"/>
          <p:cNvSpPr txBox="1"/>
          <p:nvPr/>
        </p:nvSpPr>
        <p:spPr>
          <a:xfrm>
            <a:off x="372950" y="3753500"/>
            <a:ext cx="603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u="sng">
                <a:solidFill>
                  <a:schemeClr val="hlink"/>
                </a:solidFill>
                <a:hlinkClick r:id="rId3"/>
              </a:rPr>
              <a:t>https://developer.mozilla.org/en-US/docs/Web/JavaScript/Reference/Global_Objects/Object/groupBy</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3072000" y="43504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u="sng">
                <a:solidFill>
                  <a:schemeClr val="hlink"/>
                </a:solidFill>
                <a:hlinkClick r:id="rId3"/>
              </a:rPr>
              <a:t>https://code.visualstudio.com/</a:t>
            </a:r>
            <a:endParaRPr/>
          </a:p>
        </p:txBody>
      </p:sp>
      <p:pic>
        <p:nvPicPr>
          <p:cNvPr id="183" name="Google Shape;183;p25"/>
          <p:cNvPicPr preferRelativeResize="0"/>
          <p:nvPr/>
        </p:nvPicPr>
        <p:blipFill>
          <a:blip r:embed="rId4">
            <a:alphaModFix/>
          </a:blip>
          <a:stretch>
            <a:fillRect/>
          </a:stretch>
        </p:blipFill>
        <p:spPr>
          <a:xfrm>
            <a:off x="398163" y="362000"/>
            <a:ext cx="8347679" cy="4023027"/>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4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13-9 </a:t>
            </a:r>
            <a:r>
              <a:rPr b="1" lang="zh-TW" sz="1300">
                <a:solidFill>
                  <a:srgbClr val="F7DF1E"/>
                </a:solidFill>
                <a:highlight>
                  <a:srgbClr val="242424"/>
                </a:highlight>
                <a:latin typeface="Calibri"/>
                <a:ea typeface="Calibri"/>
                <a:cs typeface="Calibri"/>
                <a:sym typeface="Calibri"/>
              </a:rPr>
              <a:t>HTTP response status codes</a:t>
            </a:r>
            <a:endParaRPr b="1" sz="1300">
              <a:solidFill>
                <a:srgbClr val="F7DF1E"/>
              </a:solidFill>
              <a:highlight>
                <a:srgbClr val="242424"/>
              </a:highlight>
              <a:latin typeface="Calibri"/>
              <a:ea typeface="Calibri"/>
              <a:cs typeface="Calibri"/>
              <a:sym typeface="Calibri"/>
            </a:endParaRPr>
          </a:p>
        </p:txBody>
      </p:sp>
      <p:sp>
        <p:nvSpPr>
          <p:cNvPr id="1049" name="Google Shape;1049;p142"/>
          <p:cNvSpPr txBox="1"/>
          <p:nvPr/>
        </p:nvSpPr>
        <p:spPr>
          <a:xfrm>
            <a:off x="2045550" y="1055725"/>
            <a:ext cx="5052900" cy="277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2400">
                <a:solidFill>
                  <a:schemeClr val="dk1"/>
                </a:solidFill>
                <a:highlight>
                  <a:srgbClr val="242424"/>
                </a:highlight>
              </a:rPr>
              <a:t>HTTP response status codes</a:t>
            </a:r>
            <a:endParaRPr sz="2400">
              <a:solidFill>
                <a:schemeClr val="dk1"/>
              </a:solidFill>
              <a:highlight>
                <a:srgbClr val="242424"/>
              </a:highlight>
            </a:endParaRPr>
          </a:p>
          <a:p>
            <a:pPr indent="0" lvl="0" marL="0" rtl="0" algn="l">
              <a:lnSpc>
                <a:spcPct val="150000"/>
              </a:lnSpc>
              <a:spcBef>
                <a:spcPts val="1200"/>
              </a:spcBef>
              <a:spcAft>
                <a:spcPts val="0"/>
              </a:spcAft>
              <a:buNone/>
            </a:pPr>
            <a:r>
              <a:rPr lang="zh-TW" sz="1200">
                <a:solidFill>
                  <a:schemeClr val="dk1"/>
                </a:solidFill>
                <a:highlight>
                  <a:srgbClr val="242424"/>
                </a:highlight>
              </a:rPr>
              <a:t>HTTP 狀態碼表明一個 </a:t>
            </a:r>
            <a:r>
              <a:rPr lang="zh-TW" sz="1200" u="sng">
                <a:solidFill>
                  <a:schemeClr val="dk1"/>
                </a:solidFill>
                <a:highlight>
                  <a:srgbClr val="242424"/>
                </a:highlight>
                <a:hlinkClick r:id="rId3">
                  <a:extLst>
                    <a:ext uri="{A12FA001-AC4F-418D-AE19-62706E023703}">
                      <ahyp:hlinkClr val="tx"/>
                    </a:ext>
                  </a:extLst>
                </a:hlinkClick>
              </a:rPr>
              <a:t>HTTP</a:t>
            </a:r>
            <a:r>
              <a:rPr lang="zh-TW" sz="1200">
                <a:solidFill>
                  <a:schemeClr val="dk1"/>
                </a:solidFill>
                <a:highlight>
                  <a:srgbClr val="242424"/>
                </a:highlight>
              </a:rPr>
              <a:t> 要求是否已經被完成。回應分為五種：</a:t>
            </a:r>
            <a:endParaRPr sz="1200">
              <a:solidFill>
                <a:schemeClr val="dk1"/>
              </a:solidFill>
              <a:highlight>
                <a:srgbClr val="242424"/>
              </a:highlight>
            </a:endParaRPr>
          </a:p>
          <a:p>
            <a:pPr indent="-304800" lvl="0" marL="457200" rtl="0" algn="l">
              <a:lnSpc>
                <a:spcPct val="150000"/>
              </a:lnSpc>
              <a:spcBef>
                <a:spcPts val="2400"/>
              </a:spcBef>
              <a:spcAft>
                <a:spcPts val="0"/>
              </a:spcAft>
              <a:buClr>
                <a:schemeClr val="dk1"/>
              </a:buClr>
              <a:buSzPts val="1200"/>
              <a:buAutoNum type="arabicPeriod"/>
            </a:pPr>
            <a:r>
              <a:rPr lang="zh-TW" sz="1200">
                <a:solidFill>
                  <a:schemeClr val="dk1"/>
                </a:solidFill>
                <a:highlight>
                  <a:srgbClr val="242424"/>
                </a:highlight>
              </a:rPr>
              <a:t>資訊回應 ( Informational responses, </a:t>
            </a:r>
            <a:r>
              <a:rPr lang="zh-TW" sz="1200">
                <a:solidFill>
                  <a:schemeClr val="dk1"/>
                </a:solidFill>
                <a:highlight>
                  <a:srgbClr val="242424"/>
                </a:highlight>
                <a:latin typeface="Roboto Mono"/>
                <a:ea typeface="Roboto Mono"/>
                <a:cs typeface="Roboto Mono"/>
                <a:sym typeface="Roboto Mono"/>
              </a:rPr>
              <a:t>100</a:t>
            </a:r>
            <a:r>
              <a:rPr lang="zh-TW" sz="1200">
                <a:solidFill>
                  <a:schemeClr val="dk1"/>
                </a:solidFill>
                <a:highlight>
                  <a:srgbClr val="242424"/>
                </a:highlight>
              </a:rPr>
              <a:t>–</a:t>
            </a:r>
            <a:r>
              <a:rPr lang="zh-TW" sz="1200">
                <a:solidFill>
                  <a:schemeClr val="dk1"/>
                </a:solidFill>
                <a:highlight>
                  <a:srgbClr val="242424"/>
                </a:highlight>
                <a:latin typeface="Roboto Mono"/>
                <a:ea typeface="Roboto Mono"/>
                <a:cs typeface="Roboto Mono"/>
                <a:sym typeface="Roboto Mono"/>
              </a:rPr>
              <a:t>199 </a:t>
            </a:r>
            <a:r>
              <a:rPr lang="zh-TW" sz="1200">
                <a:solidFill>
                  <a:schemeClr val="dk1"/>
                </a:solidFill>
                <a:highlight>
                  <a:srgbClr val="242424"/>
                </a:highlight>
              </a:rPr>
              <a:t>),</a:t>
            </a:r>
            <a:endParaRPr sz="1200">
              <a:solidFill>
                <a:schemeClr val="dk1"/>
              </a:solidFill>
              <a:highlight>
                <a:srgbClr val="242424"/>
              </a:highlight>
            </a:endParaRPr>
          </a:p>
          <a:p>
            <a:pPr indent="-304800" lvl="0" marL="457200" rtl="0" algn="l">
              <a:lnSpc>
                <a:spcPct val="150000"/>
              </a:lnSpc>
              <a:spcBef>
                <a:spcPts val="0"/>
              </a:spcBef>
              <a:spcAft>
                <a:spcPts val="0"/>
              </a:spcAft>
              <a:buClr>
                <a:srgbClr val="F7DF1E"/>
              </a:buClr>
              <a:buSzPts val="1200"/>
              <a:buAutoNum type="arabicPeriod"/>
            </a:pPr>
            <a:r>
              <a:rPr lang="zh-TW" sz="1200">
                <a:solidFill>
                  <a:srgbClr val="F7DF1E"/>
                </a:solidFill>
                <a:highlight>
                  <a:srgbClr val="242424"/>
                </a:highlight>
              </a:rPr>
              <a:t>成功回應 ( Successful responses, </a:t>
            </a:r>
            <a:r>
              <a:rPr lang="zh-TW" sz="1200">
                <a:solidFill>
                  <a:srgbClr val="F7DF1E"/>
                </a:solidFill>
                <a:highlight>
                  <a:srgbClr val="242424"/>
                </a:highlight>
                <a:latin typeface="Roboto Mono"/>
                <a:ea typeface="Roboto Mono"/>
                <a:cs typeface="Roboto Mono"/>
                <a:sym typeface="Roboto Mono"/>
              </a:rPr>
              <a:t>200</a:t>
            </a:r>
            <a:r>
              <a:rPr lang="zh-TW" sz="1200">
                <a:solidFill>
                  <a:srgbClr val="F7DF1E"/>
                </a:solidFill>
                <a:highlight>
                  <a:srgbClr val="242424"/>
                </a:highlight>
              </a:rPr>
              <a:t>–</a:t>
            </a:r>
            <a:r>
              <a:rPr lang="zh-TW" sz="1200">
                <a:solidFill>
                  <a:srgbClr val="F7DF1E"/>
                </a:solidFill>
                <a:highlight>
                  <a:srgbClr val="242424"/>
                </a:highlight>
                <a:latin typeface="Roboto Mono"/>
                <a:ea typeface="Roboto Mono"/>
                <a:cs typeface="Roboto Mono"/>
                <a:sym typeface="Roboto Mono"/>
              </a:rPr>
              <a:t>299 </a:t>
            </a:r>
            <a:r>
              <a:rPr lang="zh-TW" sz="1200">
                <a:solidFill>
                  <a:srgbClr val="F7DF1E"/>
                </a:solidFill>
                <a:highlight>
                  <a:srgbClr val="242424"/>
                </a:highlight>
              </a:rPr>
              <a:t>),</a:t>
            </a:r>
            <a:endParaRPr sz="1200">
              <a:solidFill>
                <a:srgbClr val="F7DF1E"/>
              </a:solidFill>
              <a:highlight>
                <a:srgbClr val="242424"/>
              </a:highlight>
            </a:endParaRPr>
          </a:p>
          <a:p>
            <a:pPr indent="-304800" lvl="0" marL="457200" rtl="0" algn="l">
              <a:lnSpc>
                <a:spcPct val="150000"/>
              </a:lnSpc>
              <a:spcBef>
                <a:spcPts val="0"/>
              </a:spcBef>
              <a:spcAft>
                <a:spcPts val="0"/>
              </a:spcAft>
              <a:buClr>
                <a:schemeClr val="dk1"/>
              </a:buClr>
              <a:buSzPts val="1200"/>
              <a:buAutoNum type="arabicPeriod"/>
            </a:pPr>
            <a:r>
              <a:rPr lang="zh-TW" sz="1200">
                <a:solidFill>
                  <a:schemeClr val="dk1"/>
                </a:solidFill>
                <a:highlight>
                  <a:srgbClr val="242424"/>
                </a:highlight>
              </a:rPr>
              <a:t>重新</a:t>
            </a:r>
            <a:r>
              <a:rPr lang="zh-TW" sz="1200">
                <a:solidFill>
                  <a:schemeClr val="dk1"/>
                </a:solidFill>
                <a:highlight>
                  <a:srgbClr val="242424"/>
                </a:highlight>
              </a:rPr>
              <a:t>導向</a:t>
            </a:r>
            <a:r>
              <a:rPr lang="zh-TW" sz="1200">
                <a:solidFill>
                  <a:schemeClr val="dk1"/>
                </a:solidFill>
                <a:highlight>
                  <a:srgbClr val="242424"/>
                </a:highlight>
              </a:rPr>
              <a:t> ( Redirects, </a:t>
            </a:r>
            <a:r>
              <a:rPr lang="zh-TW" sz="1200">
                <a:solidFill>
                  <a:schemeClr val="dk1"/>
                </a:solidFill>
                <a:highlight>
                  <a:srgbClr val="242424"/>
                </a:highlight>
                <a:latin typeface="Roboto Mono"/>
                <a:ea typeface="Roboto Mono"/>
                <a:cs typeface="Roboto Mono"/>
                <a:sym typeface="Roboto Mono"/>
              </a:rPr>
              <a:t>300</a:t>
            </a:r>
            <a:r>
              <a:rPr lang="zh-TW" sz="1200">
                <a:solidFill>
                  <a:schemeClr val="dk1"/>
                </a:solidFill>
                <a:highlight>
                  <a:srgbClr val="242424"/>
                </a:highlight>
              </a:rPr>
              <a:t>–</a:t>
            </a:r>
            <a:r>
              <a:rPr lang="zh-TW" sz="1200">
                <a:solidFill>
                  <a:schemeClr val="dk1"/>
                </a:solidFill>
                <a:highlight>
                  <a:srgbClr val="242424"/>
                </a:highlight>
                <a:latin typeface="Roboto Mono"/>
                <a:ea typeface="Roboto Mono"/>
                <a:cs typeface="Roboto Mono"/>
                <a:sym typeface="Roboto Mono"/>
              </a:rPr>
              <a:t>399 </a:t>
            </a:r>
            <a:r>
              <a:rPr lang="zh-TW" sz="1200">
                <a:solidFill>
                  <a:schemeClr val="dk1"/>
                </a:solidFill>
                <a:highlight>
                  <a:srgbClr val="242424"/>
                </a:highlight>
              </a:rPr>
              <a:t>),</a:t>
            </a:r>
            <a:endParaRPr sz="1200">
              <a:solidFill>
                <a:schemeClr val="dk1"/>
              </a:solidFill>
              <a:highlight>
                <a:srgbClr val="242424"/>
              </a:highlight>
            </a:endParaRPr>
          </a:p>
          <a:p>
            <a:pPr indent="-304800" lvl="0" marL="457200" rtl="0" algn="l">
              <a:lnSpc>
                <a:spcPct val="150000"/>
              </a:lnSpc>
              <a:spcBef>
                <a:spcPts val="0"/>
              </a:spcBef>
              <a:spcAft>
                <a:spcPts val="0"/>
              </a:spcAft>
              <a:buClr>
                <a:srgbClr val="F7DF1E"/>
              </a:buClr>
              <a:buSzPts val="1200"/>
              <a:buAutoNum type="arabicPeriod"/>
            </a:pPr>
            <a:r>
              <a:rPr lang="zh-TW" sz="1200">
                <a:solidFill>
                  <a:srgbClr val="F7DF1E"/>
                </a:solidFill>
                <a:highlight>
                  <a:srgbClr val="242424"/>
                </a:highlight>
              </a:rPr>
              <a:t>用戶端錯誤 ( Client errors, </a:t>
            </a:r>
            <a:r>
              <a:rPr lang="zh-TW" sz="1200">
                <a:solidFill>
                  <a:srgbClr val="F7DF1E"/>
                </a:solidFill>
                <a:highlight>
                  <a:srgbClr val="242424"/>
                </a:highlight>
                <a:latin typeface="Roboto Mono"/>
                <a:ea typeface="Roboto Mono"/>
                <a:cs typeface="Roboto Mono"/>
                <a:sym typeface="Roboto Mono"/>
              </a:rPr>
              <a:t>400</a:t>
            </a:r>
            <a:r>
              <a:rPr lang="zh-TW" sz="1200">
                <a:solidFill>
                  <a:srgbClr val="F7DF1E"/>
                </a:solidFill>
                <a:highlight>
                  <a:srgbClr val="242424"/>
                </a:highlight>
              </a:rPr>
              <a:t>–</a:t>
            </a:r>
            <a:r>
              <a:rPr lang="zh-TW" sz="1200">
                <a:solidFill>
                  <a:srgbClr val="F7DF1E"/>
                </a:solidFill>
                <a:highlight>
                  <a:srgbClr val="242424"/>
                </a:highlight>
                <a:latin typeface="Roboto Mono"/>
                <a:ea typeface="Roboto Mono"/>
                <a:cs typeface="Roboto Mono"/>
                <a:sym typeface="Roboto Mono"/>
              </a:rPr>
              <a:t>499 </a:t>
            </a:r>
            <a:r>
              <a:rPr lang="zh-TW" sz="1200">
                <a:solidFill>
                  <a:srgbClr val="F7DF1E"/>
                </a:solidFill>
                <a:highlight>
                  <a:srgbClr val="242424"/>
                </a:highlight>
              </a:rPr>
              <a:t>),</a:t>
            </a:r>
            <a:endParaRPr sz="1200">
              <a:solidFill>
                <a:srgbClr val="F7DF1E"/>
              </a:solidFill>
              <a:highlight>
                <a:srgbClr val="242424"/>
              </a:highlight>
            </a:endParaRPr>
          </a:p>
          <a:p>
            <a:pPr indent="-304800" lvl="0" marL="457200" rtl="0" algn="l">
              <a:lnSpc>
                <a:spcPct val="150000"/>
              </a:lnSpc>
              <a:spcBef>
                <a:spcPts val="0"/>
              </a:spcBef>
              <a:spcAft>
                <a:spcPts val="0"/>
              </a:spcAft>
              <a:buClr>
                <a:srgbClr val="F7DF1E"/>
              </a:buClr>
              <a:buSzPts val="1200"/>
              <a:buAutoNum type="arabicPeriod"/>
            </a:pPr>
            <a:r>
              <a:rPr lang="zh-TW" sz="1200">
                <a:solidFill>
                  <a:srgbClr val="F7DF1E"/>
                </a:solidFill>
                <a:highlight>
                  <a:srgbClr val="242424"/>
                </a:highlight>
              </a:rPr>
              <a:t>伺服器端錯誤 ( Server errors, </a:t>
            </a:r>
            <a:r>
              <a:rPr lang="zh-TW" sz="1200">
                <a:solidFill>
                  <a:srgbClr val="F7DF1E"/>
                </a:solidFill>
                <a:highlight>
                  <a:srgbClr val="242424"/>
                </a:highlight>
                <a:latin typeface="Roboto Mono"/>
                <a:ea typeface="Roboto Mono"/>
                <a:cs typeface="Roboto Mono"/>
                <a:sym typeface="Roboto Mono"/>
              </a:rPr>
              <a:t>500</a:t>
            </a:r>
            <a:r>
              <a:rPr lang="zh-TW" sz="1200">
                <a:solidFill>
                  <a:srgbClr val="F7DF1E"/>
                </a:solidFill>
                <a:highlight>
                  <a:srgbClr val="242424"/>
                </a:highlight>
              </a:rPr>
              <a:t>–</a:t>
            </a:r>
            <a:r>
              <a:rPr lang="zh-TW" sz="1200">
                <a:solidFill>
                  <a:srgbClr val="F7DF1E"/>
                </a:solidFill>
                <a:highlight>
                  <a:srgbClr val="242424"/>
                </a:highlight>
                <a:latin typeface="Roboto Mono"/>
                <a:ea typeface="Roboto Mono"/>
                <a:cs typeface="Roboto Mono"/>
                <a:sym typeface="Roboto Mono"/>
              </a:rPr>
              <a:t>599 </a:t>
            </a:r>
            <a:r>
              <a:rPr lang="zh-TW" sz="1200">
                <a:solidFill>
                  <a:srgbClr val="F7DF1E"/>
                </a:solidFill>
                <a:highlight>
                  <a:srgbClr val="242424"/>
                </a:highlight>
              </a:rPr>
              <a:t>).</a:t>
            </a:r>
            <a:endParaRPr sz="1200">
              <a:solidFill>
                <a:srgbClr val="F7DF1E"/>
              </a:solidFill>
              <a:highlight>
                <a:srgbClr val="242424"/>
              </a:highlight>
            </a:endParaRPr>
          </a:p>
        </p:txBody>
      </p:sp>
      <p:sp>
        <p:nvSpPr>
          <p:cNvPr id="1050" name="Google Shape;1050;p142"/>
          <p:cNvSpPr txBox="1"/>
          <p:nvPr/>
        </p:nvSpPr>
        <p:spPr>
          <a:xfrm>
            <a:off x="1661250" y="4155450"/>
            <a:ext cx="5821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u="sng">
                <a:solidFill>
                  <a:schemeClr val="hlink"/>
                </a:solidFill>
                <a:hlinkClick r:id="rId4"/>
              </a:rPr>
              <a:t>https://developer.mozilla.org/zh-TW/docs/Web/HTTP/Status</a:t>
            </a:r>
            <a:endParaRPr sz="12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43"/>
          <p:cNvSpPr/>
          <p:nvPr/>
        </p:nvSpPr>
        <p:spPr>
          <a:xfrm>
            <a:off x="2064441" y="1063319"/>
            <a:ext cx="1771500" cy="461700"/>
          </a:xfrm>
          <a:prstGeom prst="rect">
            <a:avLst/>
          </a:prstGeom>
          <a:noFill/>
          <a:ln>
            <a:noFill/>
          </a:ln>
        </p:spPr>
        <p:txBody>
          <a:bodyPr anchorCtr="0" anchor="t" bIns="45700" lIns="91425" spcFirstLastPara="1" rIns="91425" wrap="square" tIns="45700">
            <a:noAutofit/>
          </a:bodyPr>
          <a:lstStyle/>
          <a:p>
            <a:pPr indent="-393700" lvl="0" marL="457200" marR="0" rtl="0" algn="l">
              <a:spcBef>
                <a:spcPts val="0"/>
              </a:spcBef>
              <a:spcAft>
                <a:spcPts val="0"/>
              </a:spcAft>
              <a:buClr>
                <a:srgbClr val="F7DF1E"/>
              </a:buClr>
              <a:buSzPts val="1400"/>
              <a:buFont typeface="Arial"/>
              <a:buChar char="•"/>
            </a:pPr>
            <a:r>
              <a:rPr b="1" lang="zh-TW">
                <a:solidFill>
                  <a:srgbClr val="F7DF1E"/>
                </a:solidFill>
                <a:latin typeface="Microsoft JhengHei"/>
                <a:ea typeface="Microsoft JhengHei"/>
                <a:cs typeface="Microsoft JhengHei"/>
                <a:sym typeface="Microsoft JhengHei"/>
              </a:rPr>
              <a:t>2xx 成功</a:t>
            </a:r>
            <a:endParaRPr b="1" i="0">
              <a:solidFill>
                <a:srgbClr val="F7DF1E"/>
              </a:solidFill>
              <a:latin typeface="Microsoft JhengHei"/>
              <a:ea typeface="Microsoft JhengHei"/>
              <a:cs typeface="Microsoft JhengHei"/>
              <a:sym typeface="Microsoft JhengHei"/>
            </a:endParaRPr>
          </a:p>
        </p:txBody>
      </p:sp>
      <p:sp>
        <p:nvSpPr>
          <p:cNvPr id="1056" name="Google Shape;1056;p143"/>
          <p:cNvSpPr/>
          <p:nvPr/>
        </p:nvSpPr>
        <p:spPr>
          <a:xfrm>
            <a:off x="2064447" y="2020516"/>
            <a:ext cx="2694900" cy="461700"/>
          </a:xfrm>
          <a:prstGeom prst="rect">
            <a:avLst/>
          </a:prstGeom>
          <a:noFill/>
          <a:ln>
            <a:noFill/>
          </a:ln>
        </p:spPr>
        <p:txBody>
          <a:bodyPr anchorCtr="0" anchor="t" bIns="45700" lIns="91425" spcFirstLastPara="1" rIns="91425" wrap="square" tIns="45700">
            <a:noAutofit/>
          </a:bodyPr>
          <a:lstStyle/>
          <a:p>
            <a:pPr indent="-393700" lvl="0" marL="457200" marR="0" rtl="0" algn="l">
              <a:spcBef>
                <a:spcPts val="0"/>
              </a:spcBef>
              <a:spcAft>
                <a:spcPts val="0"/>
              </a:spcAft>
              <a:buClr>
                <a:srgbClr val="F7DF1E"/>
              </a:buClr>
              <a:buSzPts val="1400"/>
              <a:buFont typeface="Arial"/>
              <a:buChar char="•"/>
            </a:pPr>
            <a:r>
              <a:rPr b="1" lang="zh-TW">
                <a:solidFill>
                  <a:srgbClr val="F7DF1E"/>
                </a:solidFill>
                <a:latin typeface="Microsoft JhengHei"/>
                <a:ea typeface="Microsoft JhengHei"/>
                <a:cs typeface="Microsoft JhengHei"/>
                <a:sym typeface="Microsoft JhengHei"/>
              </a:rPr>
              <a:t>4xx 用戶端錯誤</a:t>
            </a:r>
            <a:endParaRPr b="1" i="0">
              <a:solidFill>
                <a:srgbClr val="F7DF1E"/>
              </a:solidFill>
              <a:latin typeface="Microsoft JhengHei"/>
              <a:ea typeface="Microsoft JhengHei"/>
              <a:cs typeface="Microsoft JhengHei"/>
              <a:sym typeface="Microsoft JhengHei"/>
            </a:endParaRPr>
          </a:p>
        </p:txBody>
      </p:sp>
      <p:sp>
        <p:nvSpPr>
          <p:cNvPr id="1057" name="Google Shape;1057;p143"/>
          <p:cNvSpPr/>
          <p:nvPr/>
        </p:nvSpPr>
        <p:spPr>
          <a:xfrm>
            <a:off x="2064441" y="3202326"/>
            <a:ext cx="2694900" cy="461700"/>
          </a:xfrm>
          <a:prstGeom prst="rect">
            <a:avLst/>
          </a:prstGeom>
          <a:noFill/>
          <a:ln>
            <a:noFill/>
          </a:ln>
        </p:spPr>
        <p:txBody>
          <a:bodyPr anchorCtr="0" anchor="t" bIns="45700" lIns="91425" spcFirstLastPara="1" rIns="91425" wrap="square" tIns="45700">
            <a:noAutofit/>
          </a:bodyPr>
          <a:lstStyle/>
          <a:p>
            <a:pPr indent="-393700" lvl="0" marL="457200" marR="0" rtl="0" algn="l">
              <a:spcBef>
                <a:spcPts val="0"/>
              </a:spcBef>
              <a:spcAft>
                <a:spcPts val="0"/>
              </a:spcAft>
              <a:buClr>
                <a:srgbClr val="F7DF1E"/>
              </a:buClr>
              <a:buSzPts val="1400"/>
              <a:buFont typeface="Arial"/>
              <a:buChar char="•"/>
            </a:pPr>
            <a:r>
              <a:rPr b="1" lang="zh-TW">
                <a:solidFill>
                  <a:srgbClr val="F7DF1E"/>
                </a:solidFill>
                <a:latin typeface="Microsoft JhengHei"/>
                <a:ea typeface="Microsoft JhengHei"/>
                <a:cs typeface="Microsoft JhengHei"/>
                <a:sym typeface="Microsoft JhengHei"/>
              </a:rPr>
              <a:t>5xx 伺服器錯誤</a:t>
            </a:r>
            <a:endParaRPr b="1" i="0">
              <a:solidFill>
                <a:srgbClr val="F7DF1E"/>
              </a:solidFill>
              <a:latin typeface="Microsoft JhengHei"/>
              <a:ea typeface="Microsoft JhengHei"/>
              <a:cs typeface="Microsoft JhengHei"/>
              <a:sym typeface="Microsoft JhengHei"/>
            </a:endParaRPr>
          </a:p>
        </p:txBody>
      </p:sp>
      <p:sp>
        <p:nvSpPr>
          <p:cNvPr id="1058" name="Google Shape;1058;p143"/>
          <p:cNvSpPr/>
          <p:nvPr/>
        </p:nvSpPr>
        <p:spPr>
          <a:xfrm>
            <a:off x="2608650" y="1412826"/>
            <a:ext cx="16194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zh-TW" sz="1200">
                <a:solidFill>
                  <a:schemeClr val="dk1"/>
                </a:solidFill>
                <a:latin typeface="Microsoft JhengHei"/>
                <a:ea typeface="Microsoft JhengHei"/>
                <a:cs typeface="Microsoft JhengHei"/>
                <a:sym typeface="Microsoft JhengHei"/>
              </a:rPr>
              <a:t>http 請求成功</a:t>
            </a:r>
            <a:endParaRPr b="0" i="0" sz="1200">
              <a:solidFill>
                <a:schemeClr val="dk1"/>
              </a:solidFill>
              <a:latin typeface="Microsoft JhengHei"/>
              <a:ea typeface="Microsoft JhengHei"/>
              <a:cs typeface="Microsoft JhengHei"/>
              <a:sym typeface="Microsoft JhengHei"/>
            </a:endParaRPr>
          </a:p>
        </p:txBody>
      </p:sp>
      <p:sp>
        <p:nvSpPr>
          <p:cNvPr id="1059" name="Google Shape;1059;p143"/>
          <p:cNvSpPr/>
          <p:nvPr/>
        </p:nvSpPr>
        <p:spPr>
          <a:xfrm>
            <a:off x="2573950" y="2399679"/>
            <a:ext cx="4445400" cy="648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zh-TW" sz="1200">
                <a:solidFill>
                  <a:schemeClr val="dk1"/>
                </a:solidFill>
                <a:latin typeface="Microsoft JhengHei"/>
                <a:ea typeface="Microsoft JhengHei"/>
                <a:cs typeface="Microsoft JhengHei"/>
                <a:sym typeface="Microsoft JhengHei"/>
              </a:rPr>
              <a:t>http 請求</a:t>
            </a:r>
            <a:r>
              <a:rPr lang="zh-TW" sz="1200">
                <a:solidFill>
                  <a:schemeClr val="dk1"/>
                </a:solidFill>
                <a:latin typeface="Microsoft JhengHei"/>
                <a:ea typeface="Microsoft JhengHei"/>
                <a:cs typeface="Microsoft JhengHei"/>
                <a:sym typeface="Microsoft JhengHei"/>
              </a:rPr>
              <a:t>失敗，常見的可能是</a:t>
            </a:r>
            <a:endParaRPr sz="1200">
              <a:solidFill>
                <a:schemeClr val="dk1"/>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rPr lang="zh-TW" sz="1200">
                <a:solidFill>
                  <a:schemeClr val="dk1"/>
                </a:solidFill>
                <a:latin typeface="Microsoft JhengHei"/>
                <a:ea typeface="Microsoft JhengHei"/>
                <a:cs typeface="Microsoft JhengHei"/>
                <a:sym typeface="Microsoft JhengHei"/>
              </a:rPr>
              <a:t>404找不到資源，或是403請求不符合規範</a:t>
            </a:r>
            <a:endParaRPr b="0" i="0" sz="1200">
              <a:solidFill>
                <a:schemeClr val="dk1"/>
              </a:solidFill>
              <a:latin typeface="Microsoft JhengHei"/>
              <a:ea typeface="Microsoft JhengHei"/>
              <a:cs typeface="Microsoft JhengHei"/>
              <a:sym typeface="Microsoft JhengHei"/>
            </a:endParaRPr>
          </a:p>
        </p:txBody>
      </p:sp>
      <p:sp>
        <p:nvSpPr>
          <p:cNvPr id="1060" name="Google Shape;1060;p143"/>
          <p:cNvSpPr/>
          <p:nvPr/>
        </p:nvSpPr>
        <p:spPr>
          <a:xfrm>
            <a:off x="2608650" y="3604198"/>
            <a:ext cx="4470900" cy="688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zh-TW" sz="1200">
                <a:solidFill>
                  <a:schemeClr val="dk1"/>
                </a:solidFill>
                <a:latin typeface="Microsoft JhengHei"/>
                <a:ea typeface="Microsoft JhengHei"/>
                <a:cs typeface="Microsoft JhengHei"/>
                <a:sym typeface="Microsoft JhengHei"/>
              </a:rPr>
              <a:t>這類狀態碼 90% 代表了伺服器在處理請求的過程中有錯誤或者異常狀態發生，你就可以先去找後端，不是你的code寫錯！</a:t>
            </a:r>
            <a:endParaRPr sz="120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44"/>
          <p:cNvSpPr txBox="1"/>
          <p:nvPr/>
        </p:nvSpPr>
        <p:spPr>
          <a:xfrm>
            <a:off x="1709400" y="1900563"/>
            <a:ext cx="5725200" cy="195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axios</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get</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"http://www.mocky.io/v2/5cc40dbe34000077007654af"</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then</a:t>
            </a:r>
            <a:r>
              <a:rPr b="1" lang="zh-TW" sz="1000">
                <a:solidFill>
                  <a:srgbClr val="F8F8F2"/>
                </a:solidFill>
                <a:highlight>
                  <a:srgbClr val="242424"/>
                </a:highlight>
                <a:latin typeface="Courier New"/>
                <a:ea typeface="Courier New"/>
                <a:cs typeface="Courier New"/>
                <a:sym typeface="Courier New"/>
              </a:rPr>
              <a:t>((res)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"拿到資料:"</a:t>
            </a:r>
            <a:r>
              <a:rPr b="1" lang="zh-TW" sz="1000">
                <a:solidFill>
                  <a:srgbClr val="F8F8F2"/>
                </a:solidFill>
                <a:highlight>
                  <a:srgbClr val="242424"/>
                </a:highlight>
                <a:latin typeface="Courier New"/>
                <a:ea typeface="Courier New"/>
                <a:cs typeface="Courier New"/>
                <a:sym typeface="Courier New"/>
              </a:rPr>
              <a:t>, res</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data);</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catch</a:t>
            </a:r>
            <a:r>
              <a:rPr b="1" lang="zh-TW" sz="1000">
                <a:solidFill>
                  <a:srgbClr val="F8F8F2"/>
                </a:solidFill>
                <a:highlight>
                  <a:srgbClr val="242424"/>
                </a:highlight>
                <a:latin typeface="Courier New"/>
                <a:ea typeface="Courier New"/>
                <a:cs typeface="Courier New"/>
                <a:sym typeface="Courier New"/>
              </a:rPr>
              <a:t>((error)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alert</a:t>
            </a:r>
            <a:r>
              <a:rPr b="1" lang="zh-TW" sz="1000">
                <a:solidFill>
                  <a:srgbClr val="F8F8F2"/>
                </a:solidFill>
                <a:highlight>
                  <a:srgbClr val="242424"/>
                </a:highlight>
                <a:latin typeface="Courier New"/>
                <a:ea typeface="Courier New"/>
                <a:cs typeface="Courier New"/>
                <a:sym typeface="Courier New"/>
              </a:rPr>
              <a:t>(error</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response</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data</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msg);</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error</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"發生錯誤 狀態碼不是200:"</a:t>
            </a:r>
            <a:r>
              <a:rPr b="1" lang="zh-TW" sz="1000">
                <a:solidFill>
                  <a:srgbClr val="F8F8F2"/>
                </a:solidFill>
                <a:highlight>
                  <a:srgbClr val="242424"/>
                </a:highlight>
                <a:latin typeface="Courier New"/>
                <a:ea typeface="Courier New"/>
                <a:cs typeface="Courier New"/>
                <a:sym typeface="Courier New"/>
              </a:rPr>
              <a:t>, error</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response</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data</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msg);</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p:txBody>
      </p:sp>
      <p:sp>
        <p:nvSpPr>
          <p:cNvPr id="1066" name="Google Shape;1066;p144"/>
          <p:cNvSpPr txBox="1"/>
          <p:nvPr/>
        </p:nvSpPr>
        <p:spPr>
          <a:xfrm>
            <a:off x="1709400" y="1288138"/>
            <a:ext cx="53526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rgbClr val="F7DF1E"/>
                </a:solidFill>
                <a:highlight>
                  <a:srgbClr val="242424"/>
                </a:highlight>
                <a:latin typeface="Calibri"/>
                <a:ea typeface="Calibri"/>
                <a:cs typeface="Calibri"/>
                <a:sym typeface="Calibri"/>
              </a:rPr>
              <a:t>拿壞掉的 API 來測試 http status code 不是 200 是否進入到 catch</a:t>
            </a:r>
            <a:endParaRPr b="1">
              <a:solidFill>
                <a:srgbClr val="F7DF1E"/>
              </a:solidFill>
              <a:highlight>
                <a:srgbClr val="242424"/>
              </a:highlight>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4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13-10 跨網域存取CORS</a:t>
            </a:r>
            <a:endParaRPr b="1" sz="1300">
              <a:solidFill>
                <a:srgbClr val="F7DF1E"/>
              </a:solidFill>
              <a:highlight>
                <a:srgbClr val="242424"/>
              </a:highlight>
              <a:latin typeface="Calibri"/>
              <a:ea typeface="Calibri"/>
              <a:cs typeface="Calibri"/>
              <a:sym typeface="Calibri"/>
            </a:endParaRPr>
          </a:p>
        </p:txBody>
      </p:sp>
      <p:sp>
        <p:nvSpPr>
          <p:cNvPr id="1072" name="Google Shape;1072;p145"/>
          <p:cNvSpPr txBox="1"/>
          <p:nvPr/>
        </p:nvSpPr>
        <p:spPr>
          <a:xfrm>
            <a:off x="1894950" y="698700"/>
            <a:ext cx="5354100" cy="219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url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"https://www.vscinemas.com.tw/VsWeb/api/GetLstDicCinema"</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(url)</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then</a:t>
            </a:r>
            <a:r>
              <a:rPr b="1" lang="zh-TW" sz="900">
                <a:solidFill>
                  <a:srgbClr val="F8F8F2"/>
                </a:solidFill>
                <a:highlight>
                  <a:srgbClr val="242424"/>
                </a:highlight>
                <a:latin typeface="Courier New"/>
                <a:ea typeface="Courier New"/>
                <a:cs typeface="Courier New"/>
                <a:sym typeface="Courier New"/>
              </a:rPr>
              <a:t>((res)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"拿到資料:"</a:t>
            </a:r>
            <a:r>
              <a:rPr b="1" lang="zh-TW" sz="900">
                <a:solidFill>
                  <a:srgbClr val="F8F8F2"/>
                </a:solidFill>
                <a:highlight>
                  <a:srgbClr val="242424"/>
                </a:highlight>
                <a:latin typeface="Courier New"/>
                <a:ea typeface="Courier New"/>
                <a:cs typeface="Courier New"/>
                <a:sym typeface="Courier New"/>
              </a:rPr>
              <a:t>, res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catch</a:t>
            </a:r>
            <a:r>
              <a:rPr b="1" lang="zh-TW" sz="900">
                <a:solidFill>
                  <a:srgbClr val="F8F8F2"/>
                </a:solidFill>
                <a:highlight>
                  <a:srgbClr val="242424"/>
                </a:highlight>
                <a:latin typeface="Courier New"/>
                <a:ea typeface="Courier New"/>
                <a:cs typeface="Courier New"/>
                <a:sym typeface="Courier New"/>
              </a:rPr>
              <a:t>((error)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alert</a:t>
            </a:r>
            <a:r>
              <a:rPr b="1" lang="zh-TW" sz="900">
                <a:solidFill>
                  <a:srgbClr val="F8F8F2"/>
                </a:solidFill>
                <a:highlight>
                  <a:srgbClr val="242424"/>
                </a:highlight>
                <a:latin typeface="Courier New"/>
                <a:ea typeface="Courier New"/>
                <a:cs typeface="Courier New"/>
                <a:sym typeface="Courier New"/>
              </a:rPr>
              <a:t>(error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response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msg);</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error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"發生錯誤 狀態碼不是200:"</a:t>
            </a:r>
            <a:r>
              <a:rPr b="1" lang="zh-TW" sz="900">
                <a:solidFill>
                  <a:srgbClr val="F8F8F2"/>
                </a:solidFill>
                <a:highlight>
                  <a:srgbClr val="242424"/>
                </a:highlight>
                <a:latin typeface="Courier New"/>
                <a:ea typeface="Courier New"/>
                <a:cs typeface="Courier New"/>
                <a:sym typeface="Courier New"/>
              </a:rPr>
              <a:t>, error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response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msg);</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p:txBody>
      </p:sp>
      <p:pic>
        <p:nvPicPr>
          <p:cNvPr id="1073" name="Google Shape;1073;p145"/>
          <p:cNvPicPr preferRelativeResize="0"/>
          <p:nvPr/>
        </p:nvPicPr>
        <p:blipFill>
          <a:blip r:embed="rId3">
            <a:alphaModFix/>
          </a:blip>
          <a:stretch>
            <a:fillRect/>
          </a:stretch>
        </p:blipFill>
        <p:spPr>
          <a:xfrm>
            <a:off x="1167600" y="2985600"/>
            <a:ext cx="6808824" cy="1332950"/>
          </a:xfrm>
          <a:prstGeom prst="rect">
            <a:avLst/>
          </a:prstGeom>
          <a:noFill/>
          <a:ln>
            <a:noFill/>
          </a:ln>
        </p:spPr>
      </p:pic>
      <p:sp>
        <p:nvSpPr>
          <p:cNvPr id="1074" name="Google Shape;1074;p145"/>
          <p:cNvSpPr txBox="1"/>
          <p:nvPr/>
        </p:nvSpPr>
        <p:spPr>
          <a:xfrm>
            <a:off x="1925250" y="4499375"/>
            <a:ext cx="529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100" u="sng">
                <a:solidFill>
                  <a:schemeClr val="hlink"/>
                </a:solidFill>
                <a:hlinkClick r:id="rId4"/>
              </a:rPr>
              <a:t>https://developer.mozilla.org/zh-TW/docs/Web/HTTP/CORS</a:t>
            </a:r>
            <a:endParaRPr sz="11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6"/>
          <p:cNvSpPr txBox="1"/>
          <p:nvPr/>
        </p:nvSpPr>
        <p:spPr>
          <a:xfrm>
            <a:off x="2518475" y="1612800"/>
            <a:ext cx="378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solidFill>
                  <a:schemeClr val="dk1"/>
                </a:solidFill>
              </a:rPr>
              <a:t>http://127.0.0.1:5500/</a:t>
            </a:r>
            <a:endParaRPr b="1" sz="1800">
              <a:solidFill>
                <a:schemeClr val="dk1"/>
              </a:solidFill>
            </a:endParaRPr>
          </a:p>
        </p:txBody>
      </p:sp>
      <p:sp>
        <p:nvSpPr>
          <p:cNvPr id="1080" name="Google Shape;1080;p146"/>
          <p:cNvSpPr txBox="1"/>
          <p:nvPr/>
        </p:nvSpPr>
        <p:spPr>
          <a:xfrm>
            <a:off x="2518475" y="3411850"/>
            <a:ext cx="378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solidFill>
                  <a:schemeClr val="dk1"/>
                </a:solidFill>
              </a:rPr>
              <a:t>https://www.vscinemas.com.tw/</a:t>
            </a:r>
            <a:endParaRPr b="1" sz="1800">
              <a:solidFill>
                <a:schemeClr val="dk1"/>
              </a:solidFill>
            </a:endParaRPr>
          </a:p>
        </p:txBody>
      </p:sp>
      <p:sp>
        <p:nvSpPr>
          <p:cNvPr id="1081" name="Google Shape;1081;p146"/>
          <p:cNvSpPr/>
          <p:nvPr/>
        </p:nvSpPr>
        <p:spPr>
          <a:xfrm>
            <a:off x="3632525" y="2036350"/>
            <a:ext cx="1559400" cy="13755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2" name="Google Shape;1082;p146"/>
          <p:cNvSpPr txBox="1"/>
          <p:nvPr/>
        </p:nvSpPr>
        <p:spPr>
          <a:xfrm>
            <a:off x="2547500" y="2472325"/>
            <a:ext cx="378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solidFill>
                  <a:srgbClr val="FFFF00"/>
                </a:solidFill>
              </a:rPr>
              <a:t>網址完全不一樣</a:t>
            </a:r>
            <a:endParaRPr b="1" sz="1800">
              <a:solidFill>
                <a:srgbClr val="FFFF00"/>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4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13-11 ?? 空值合併運算符</a:t>
            </a:r>
            <a:endParaRPr b="1" sz="1300">
              <a:solidFill>
                <a:srgbClr val="F7DF1E"/>
              </a:solidFill>
              <a:highlight>
                <a:srgbClr val="242424"/>
              </a:highlight>
              <a:latin typeface="Calibri"/>
              <a:ea typeface="Calibri"/>
              <a:cs typeface="Calibri"/>
              <a:sym typeface="Calibri"/>
            </a:endParaRPr>
          </a:p>
        </p:txBody>
      </p:sp>
      <p:sp>
        <p:nvSpPr>
          <p:cNvPr id="1088" name="Google Shape;1088;p147"/>
          <p:cNvSpPr txBox="1"/>
          <p:nvPr/>
        </p:nvSpPr>
        <p:spPr>
          <a:xfrm>
            <a:off x="1543350" y="1328850"/>
            <a:ext cx="6057300" cy="248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str1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null</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"default null"</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(str1); </a:t>
            </a:r>
            <a:r>
              <a:rPr b="1" i="1" lang="zh-TW" sz="1300">
                <a:solidFill>
                  <a:srgbClr val="8C8C8C"/>
                </a:solidFill>
                <a:highlight>
                  <a:srgbClr val="242424"/>
                </a:highlight>
                <a:latin typeface="Courier New"/>
                <a:ea typeface="Courier New"/>
                <a:cs typeface="Courier New"/>
                <a:sym typeface="Courier New"/>
              </a:rPr>
              <a:t>// -&gt; default null</a:t>
            </a:r>
            <a:endParaRPr b="1" i="1" sz="13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str2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undefined</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"default undefined"</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(str2); </a:t>
            </a:r>
            <a:r>
              <a:rPr b="1" i="1" lang="zh-TW" sz="1300">
                <a:solidFill>
                  <a:srgbClr val="8C8C8C"/>
                </a:solidFill>
                <a:highlight>
                  <a:srgbClr val="242424"/>
                </a:highlight>
                <a:latin typeface="Courier New"/>
                <a:ea typeface="Courier New"/>
                <a:cs typeface="Courier New"/>
                <a:sym typeface="Courier New"/>
              </a:rPr>
              <a:t>// -&gt; default undefined</a:t>
            </a:r>
            <a:endParaRPr b="1" i="1" sz="13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int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0</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55</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(int); </a:t>
            </a:r>
            <a:r>
              <a:rPr b="1" i="1" lang="zh-TW" sz="1300">
                <a:solidFill>
                  <a:srgbClr val="8C8C8C"/>
                </a:solidFill>
                <a:highlight>
                  <a:srgbClr val="242424"/>
                </a:highlight>
                <a:latin typeface="Courier New"/>
                <a:ea typeface="Courier New"/>
                <a:cs typeface="Courier New"/>
                <a:sym typeface="Courier New"/>
              </a:rPr>
              <a:t>// -&gt; 0</a:t>
            </a:r>
            <a:endParaRPr b="1" i="1" sz="1300">
              <a:solidFill>
                <a:srgbClr val="8C8C8C"/>
              </a:solidFill>
              <a:highlight>
                <a:srgbClr val="242424"/>
              </a:highlight>
              <a:latin typeface="Courier New"/>
              <a:ea typeface="Courier New"/>
              <a:cs typeface="Courier New"/>
              <a:sym typeface="Courier New"/>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4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13-12 ?. 可選串連</a:t>
            </a:r>
            <a:endParaRPr b="1" sz="1300">
              <a:solidFill>
                <a:srgbClr val="F7DF1E"/>
              </a:solidFill>
              <a:highlight>
                <a:srgbClr val="242424"/>
              </a:highlight>
              <a:latin typeface="Calibri"/>
              <a:ea typeface="Calibri"/>
              <a:cs typeface="Calibri"/>
              <a:sym typeface="Calibri"/>
            </a:endParaRPr>
          </a:p>
        </p:txBody>
      </p:sp>
      <p:sp>
        <p:nvSpPr>
          <p:cNvPr id="1094" name="Google Shape;1094;p148"/>
          <p:cNvSpPr txBox="1"/>
          <p:nvPr/>
        </p:nvSpPr>
        <p:spPr>
          <a:xfrm>
            <a:off x="2192850" y="1417350"/>
            <a:ext cx="47583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people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name</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"mike"</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age</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12</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address</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"Taiwan"</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8C8C8C"/>
                </a:solidFill>
                <a:highlight>
                  <a:srgbClr val="242424"/>
                </a:highlight>
                <a:latin typeface="Courier New"/>
                <a:ea typeface="Courier New"/>
                <a:cs typeface="Courier New"/>
                <a:sym typeface="Courier New"/>
              </a:rPr>
              <a:t>// console.log(people.info.coding);</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(people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info</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coding);</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4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14-1 什麼是 Promise</a:t>
            </a:r>
            <a:endParaRPr b="1" sz="1300">
              <a:solidFill>
                <a:srgbClr val="F7DF1E"/>
              </a:solidFill>
              <a:highlight>
                <a:srgbClr val="242424"/>
              </a:highlight>
              <a:latin typeface="Calibri"/>
              <a:ea typeface="Calibri"/>
              <a:cs typeface="Calibri"/>
              <a:sym typeface="Calibri"/>
            </a:endParaRPr>
          </a:p>
        </p:txBody>
      </p:sp>
      <p:sp>
        <p:nvSpPr>
          <p:cNvPr id="1100" name="Google Shape;1100;p149"/>
          <p:cNvSpPr txBox="1"/>
          <p:nvPr/>
        </p:nvSpPr>
        <p:spPr>
          <a:xfrm>
            <a:off x="958950" y="4005325"/>
            <a:ext cx="71049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u="sng">
                <a:solidFill>
                  <a:schemeClr val="hlink"/>
                </a:solidFill>
                <a:hlinkClick r:id="rId3"/>
              </a:rPr>
              <a:t>https://developer.mozilla.org/zh-TW/docs/Web/JavaScript/Reference/Global_Objects/Promise</a:t>
            </a:r>
            <a:endParaRPr sz="1100"/>
          </a:p>
        </p:txBody>
      </p:sp>
      <p:sp>
        <p:nvSpPr>
          <p:cNvPr id="1101" name="Google Shape;1101;p149"/>
          <p:cNvSpPr txBox="1"/>
          <p:nvPr/>
        </p:nvSpPr>
        <p:spPr>
          <a:xfrm>
            <a:off x="630150" y="858250"/>
            <a:ext cx="3503100" cy="2955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r>
              <a:rPr i="1" lang="zh-TW" sz="900">
                <a:solidFill>
                  <a:srgbClr val="66D9EF"/>
                </a:solidFill>
                <a:highlight>
                  <a:srgbClr val="242424"/>
                </a:highlight>
                <a:latin typeface="Consolas"/>
                <a:ea typeface="Consolas"/>
                <a:cs typeface="Consolas"/>
                <a:sym typeface="Consolas"/>
              </a:rPr>
              <a:t>function</a:t>
            </a:r>
            <a:r>
              <a:rPr lang="zh-TW" sz="900">
                <a:solidFill>
                  <a:srgbClr val="F8F8F2"/>
                </a:solidFill>
                <a:highlight>
                  <a:srgbClr val="242424"/>
                </a:highlight>
                <a:latin typeface="Consolas"/>
                <a:ea typeface="Consolas"/>
                <a:cs typeface="Consolas"/>
                <a:sym typeface="Consolas"/>
              </a:rPr>
              <a:t> </a:t>
            </a:r>
            <a:r>
              <a:rPr lang="zh-TW" sz="900">
                <a:solidFill>
                  <a:srgbClr val="A6E22E"/>
                </a:solidFill>
                <a:highlight>
                  <a:srgbClr val="242424"/>
                </a:highlight>
                <a:latin typeface="Consolas"/>
                <a:ea typeface="Consolas"/>
                <a:cs typeface="Consolas"/>
                <a:sym typeface="Consolas"/>
              </a:rPr>
              <a:t>stopTime</a:t>
            </a:r>
            <a:r>
              <a:rPr lang="zh-TW" sz="900">
                <a:solidFill>
                  <a:srgbClr val="F8F8F2"/>
                </a:solidFill>
                <a:highlight>
                  <a:srgbClr val="242424"/>
                </a:highlight>
                <a:latin typeface="Consolas"/>
                <a:ea typeface="Consolas"/>
                <a:cs typeface="Consolas"/>
                <a:sym typeface="Consolas"/>
              </a:rPr>
              <a:t>() {</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r>
              <a:rPr lang="zh-TW" sz="900">
                <a:solidFill>
                  <a:srgbClr val="F92672"/>
                </a:solidFill>
                <a:highlight>
                  <a:srgbClr val="242424"/>
                </a:highlight>
                <a:latin typeface="Consolas"/>
                <a:ea typeface="Consolas"/>
                <a:cs typeface="Consolas"/>
                <a:sym typeface="Consolas"/>
              </a:rPr>
              <a:t>return</a:t>
            </a:r>
            <a:r>
              <a:rPr lang="zh-TW" sz="900">
                <a:solidFill>
                  <a:srgbClr val="F8F8F2"/>
                </a:solidFill>
                <a:highlight>
                  <a:srgbClr val="242424"/>
                </a:highlight>
                <a:latin typeface="Consolas"/>
                <a:ea typeface="Consolas"/>
                <a:cs typeface="Consolas"/>
                <a:sym typeface="Consolas"/>
              </a:rPr>
              <a:t> </a:t>
            </a:r>
            <a:r>
              <a:rPr lang="zh-TW" sz="900">
                <a:solidFill>
                  <a:srgbClr val="F92672"/>
                </a:solidFill>
                <a:highlight>
                  <a:srgbClr val="242424"/>
                </a:highlight>
                <a:latin typeface="Consolas"/>
                <a:ea typeface="Consolas"/>
                <a:cs typeface="Consolas"/>
                <a:sym typeface="Consolas"/>
              </a:rPr>
              <a:t>new</a:t>
            </a:r>
            <a:r>
              <a:rPr lang="zh-TW" sz="900">
                <a:solidFill>
                  <a:srgbClr val="F8F8F2"/>
                </a:solidFill>
                <a:highlight>
                  <a:srgbClr val="242424"/>
                </a:highlight>
                <a:latin typeface="Consolas"/>
                <a:ea typeface="Consolas"/>
                <a:cs typeface="Consolas"/>
                <a:sym typeface="Consolas"/>
              </a:rPr>
              <a:t> </a:t>
            </a:r>
            <a:r>
              <a:rPr i="1" lang="zh-TW" sz="900">
                <a:solidFill>
                  <a:srgbClr val="66D9EF"/>
                </a:solidFill>
                <a:highlight>
                  <a:srgbClr val="242424"/>
                </a:highlight>
                <a:latin typeface="Consolas"/>
                <a:ea typeface="Consolas"/>
                <a:cs typeface="Consolas"/>
                <a:sym typeface="Consolas"/>
              </a:rPr>
              <a:t>Promise</a:t>
            </a:r>
            <a:r>
              <a:rPr lang="zh-TW" sz="900">
                <a:solidFill>
                  <a:srgbClr val="F8F8F2"/>
                </a:solidFill>
                <a:highlight>
                  <a:srgbClr val="242424"/>
                </a:highlight>
                <a:latin typeface="Consolas"/>
                <a:ea typeface="Consolas"/>
                <a:cs typeface="Consolas"/>
                <a:sym typeface="Consolas"/>
              </a:rPr>
              <a:t>((</a:t>
            </a:r>
            <a:r>
              <a:rPr i="1" lang="zh-TW" sz="900">
                <a:solidFill>
                  <a:srgbClr val="FD971F"/>
                </a:solidFill>
                <a:highlight>
                  <a:srgbClr val="242424"/>
                </a:highlight>
                <a:latin typeface="Consolas"/>
                <a:ea typeface="Consolas"/>
                <a:cs typeface="Consolas"/>
                <a:sym typeface="Consolas"/>
              </a:rPr>
              <a:t>resolve</a:t>
            </a:r>
            <a:r>
              <a:rPr lang="zh-TW" sz="900">
                <a:solidFill>
                  <a:srgbClr val="F8F8F2"/>
                </a:solidFill>
                <a:highlight>
                  <a:srgbClr val="242424"/>
                </a:highlight>
                <a:latin typeface="Consolas"/>
                <a:ea typeface="Consolas"/>
                <a:cs typeface="Consolas"/>
                <a:sym typeface="Consolas"/>
              </a:rPr>
              <a:t>, </a:t>
            </a:r>
            <a:r>
              <a:rPr i="1" lang="zh-TW" sz="900">
                <a:solidFill>
                  <a:srgbClr val="FD971F"/>
                </a:solidFill>
                <a:highlight>
                  <a:srgbClr val="242424"/>
                </a:highlight>
                <a:latin typeface="Consolas"/>
                <a:ea typeface="Consolas"/>
                <a:cs typeface="Consolas"/>
                <a:sym typeface="Consolas"/>
              </a:rPr>
              <a:t>reject</a:t>
            </a:r>
            <a:r>
              <a:rPr lang="zh-TW" sz="900">
                <a:solidFill>
                  <a:srgbClr val="F8F8F2"/>
                </a:solidFill>
                <a:highlight>
                  <a:srgbClr val="242424"/>
                </a:highlight>
                <a:latin typeface="Consolas"/>
                <a:ea typeface="Consolas"/>
                <a:cs typeface="Consolas"/>
                <a:sym typeface="Consolas"/>
              </a:rPr>
              <a:t>) </a:t>
            </a:r>
            <a:r>
              <a:rPr i="1" lang="zh-TW" sz="900">
                <a:solidFill>
                  <a:srgbClr val="66D9EF"/>
                </a:solidFill>
                <a:highlight>
                  <a:srgbClr val="242424"/>
                </a:highlight>
                <a:latin typeface="Consolas"/>
                <a:ea typeface="Consolas"/>
                <a:cs typeface="Consolas"/>
                <a:sym typeface="Consolas"/>
              </a:rPr>
              <a:t>=&gt;</a:t>
            </a:r>
            <a:r>
              <a:rPr lang="zh-TW" sz="900">
                <a:solidFill>
                  <a:srgbClr val="F8F8F2"/>
                </a:solidFill>
                <a:highlight>
                  <a:srgbClr val="242424"/>
                </a:highlight>
                <a:latin typeface="Consolas"/>
                <a:ea typeface="Consolas"/>
                <a:cs typeface="Consolas"/>
                <a:sym typeface="Consolas"/>
              </a:rPr>
              <a:t> {</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r>
              <a:rPr lang="zh-TW" sz="900">
                <a:solidFill>
                  <a:srgbClr val="A6E22E"/>
                </a:solidFill>
                <a:highlight>
                  <a:srgbClr val="242424"/>
                </a:highlight>
                <a:latin typeface="Consolas"/>
                <a:ea typeface="Consolas"/>
                <a:cs typeface="Consolas"/>
                <a:sym typeface="Consolas"/>
              </a:rPr>
              <a:t>setTimeout</a:t>
            </a:r>
            <a:r>
              <a:rPr lang="zh-TW" sz="900">
                <a:solidFill>
                  <a:srgbClr val="F8F8F2"/>
                </a:solidFill>
                <a:highlight>
                  <a:srgbClr val="242424"/>
                </a:highlight>
                <a:latin typeface="Consolas"/>
                <a:ea typeface="Consolas"/>
                <a:cs typeface="Consolas"/>
                <a:sym typeface="Consolas"/>
              </a:rPr>
              <a:t>(() </a:t>
            </a:r>
            <a:r>
              <a:rPr i="1" lang="zh-TW" sz="900">
                <a:solidFill>
                  <a:srgbClr val="66D9EF"/>
                </a:solidFill>
                <a:highlight>
                  <a:srgbClr val="242424"/>
                </a:highlight>
                <a:latin typeface="Consolas"/>
                <a:ea typeface="Consolas"/>
                <a:cs typeface="Consolas"/>
                <a:sym typeface="Consolas"/>
              </a:rPr>
              <a:t>=&gt;</a:t>
            </a:r>
            <a:r>
              <a:rPr lang="zh-TW" sz="900">
                <a:solidFill>
                  <a:srgbClr val="F8F8F2"/>
                </a:solidFill>
                <a:highlight>
                  <a:srgbClr val="242424"/>
                </a:highlight>
                <a:latin typeface="Consolas"/>
                <a:ea typeface="Consolas"/>
                <a:cs typeface="Consolas"/>
                <a:sym typeface="Consolas"/>
              </a:rPr>
              <a:t> {</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r>
              <a:rPr lang="zh-TW" sz="900">
                <a:solidFill>
                  <a:srgbClr val="A6E22E"/>
                </a:solidFill>
                <a:highlight>
                  <a:srgbClr val="242424"/>
                </a:highlight>
                <a:latin typeface="Consolas"/>
                <a:ea typeface="Consolas"/>
                <a:cs typeface="Consolas"/>
                <a:sym typeface="Consolas"/>
              </a:rPr>
              <a:t>resolve</a:t>
            </a:r>
            <a:r>
              <a:rPr lang="zh-TW" sz="900">
                <a:solidFill>
                  <a:srgbClr val="F8F8F2"/>
                </a:solidFill>
                <a:highlight>
                  <a:srgbClr val="242424"/>
                </a:highlight>
                <a:latin typeface="Consolas"/>
                <a:ea typeface="Consolas"/>
                <a:cs typeface="Consolas"/>
                <a:sym typeface="Consolas"/>
              </a:rPr>
              <a:t>(</a:t>
            </a:r>
            <a:r>
              <a:rPr lang="zh-TW" sz="900">
                <a:solidFill>
                  <a:srgbClr val="FFEE99"/>
                </a:solidFill>
                <a:highlight>
                  <a:srgbClr val="242424"/>
                </a:highlight>
                <a:latin typeface="Consolas"/>
                <a:ea typeface="Consolas"/>
                <a:cs typeface="Consolas"/>
                <a:sym typeface="Consolas"/>
              </a:rPr>
              <a:t>"ok"</a:t>
            </a:r>
            <a:r>
              <a:rPr lang="zh-TW" sz="900">
                <a:solidFill>
                  <a:srgbClr val="F8F8F2"/>
                </a:solidFill>
                <a:highlight>
                  <a:srgbClr val="242424"/>
                </a:highlight>
                <a:latin typeface="Consolas"/>
                <a:ea typeface="Consolas"/>
                <a:cs typeface="Consolas"/>
                <a:sym typeface="Consolas"/>
              </a:rPr>
              <a:t>);</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 </a:t>
            </a:r>
            <a:r>
              <a:rPr lang="zh-TW" sz="900">
                <a:solidFill>
                  <a:srgbClr val="FF80F4"/>
                </a:solidFill>
                <a:highlight>
                  <a:srgbClr val="242424"/>
                </a:highlight>
                <a:latin typeface="Consolas"/>
                <a:ea typeface="Consolas"/>
                <a:cs typeface="Consolas"/>
                <a:sym typeface="Consolas"/>
              </a:rPr>
              <a:t>2000</a:t>
            </a:r>
            <a:r>
              <a:rPr lang="zh-TW" sz="900">
                <a:solidFill>
                  <a:srgbClr val="F8F8F2"/>
                </a:solidFill>
                <a:highlight>
                  <a:srgbClr val="242424"/>
                </a:highlight>
                <a:latin typeface="Consolas"/>
                <a:ea typeface="Consolas"/>
                <a:cs typeface="Consolas"/>
                <a:sym typeface="Consolas"/>
              </a:rPr>
              <a:t>);</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r>
              <a:rPr lang="zh-TW" sz="900">
                <a:solidFill>
                  <a:srgbClr val="A6E22E"/>
                </a:solidFill>
                <a:highlight>
                  <a:srgbClr val="242424"/>
                </a:highlight>
                <a:latin typeface="Consolas"/>
                <a:ea typeface="Consolas"/>
                <a:cs typeface="Consolas"/>
                <a:sym typeface="Consolas"/>
              </a:rPr>
              <a:t>stopTime</a:t>
            </a:r>
            <a:r>
              <a:rPr lang="zh-TW" sz="900">
                <a:solidFill>
                  <a:srgbClr val="F8F8F2"/>
                </a:solidFill>
                <a:highlight>
                  <a:srgbClr val="242424"/>
                </a:highlight>
                <a:latin typeface="Consolas"/>
                <a:ea typeface="Consolas"/>
                <a:cs typeface="Consolas"/>
                <a:sym typeface="Consolas"/>
              </a:rPr>
              <a:t>()</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r>
              <a:rPr lang="zh-TW" sz="900">
                <a:solidFill>
                  <a:srgbClr val="A6E22E"/>
                </a:solidFill>
                <a:highlight>
                  <a:srgbClr val="242424"/>
                </a:highlight>
                <a:latin typeface="Consolas"/>
                <a:ea typeface="Consolas"/>
                <a:cs typeface="Consolas"/>
                <a:sym typeface="Consolas"/>
              </a:rPr>
              <a:t>then</a:t>
            </a:r>
            <a:r>
              <a:rPr lang="zh-TW" sz="900">
                <a:solidFill>
                  <a:srgbClr val="F8F8F2"/>
                </a:solidFill>
                <a:highlight>
                  <a:srgbClr val="242424"/>
                </a:highlight>
                <a:latin typeface="Consolas"/>
                <a:ea typeface="Consolas"/>
                <a:cs typeface="Consolas"/>
                <a:sym typeface="Consolas"/>
              </a:rPr>
              <a:t>((</a:t>
            </a:r>
            <a:r>
              <a:rPr i="1" lang="zh-TW" sz="900">
                <a:solidFill>
                  <a:srgbClr val="FD971F"/>
                </a:solidFill>
                <a:highlight>
                  <a:srgbClr val="242424"/>
                </a:highlight>
                <a:latin typeface="Consolas"/>
                <a:ea typeface="Consolas"/>
                <a:cs typeface="Consolas"/>
                <a:sym typeface="Consolas"/>
              </a:rPr>
              <a:t>res</a:t>
            </a:r>
            <a:r>
              <a:rPr lang="zh-TW" sz="900">
                <a:solidFill>
                  <a:srgbClr val="F8F8F2"/>
                </a:solidFill>
                <a:highlight>
                  <a:srgbClr val="242424"/>
                </a:highlight>
                <a:latin typeface="Consolas"/>
                <a:ea typeface="Consolas"/>
                <a:cs typeface="Consolas"/>
                <a:sym typeface="Consolas"/>
              </a:rPr>
              <a:t>) </a:t>
            </a:r>
            <a:r>
              <a:rPr i="1" lang="zh-TW" sz="900">
                <a:solidFill>
                  <a:srgbClr val="66D9EF"/>
                </a:solidFill>
                <a:highlight>
                  <a:srgbClr val="242424"/>
                </a:highlight>
                <a:latin typeface="Consolas"/>
                <a:ea typeface="Consolas"/>
                <a:cs typeface="Consolas"/>
                <a:sym typeface="Consolas"/>
              </a:rPr>
              <a:t>=&gt;</a:t>
            </a:r>
            <a:r>
              <a:rPr lang="zh-TW" sz="900">
                <a:solidFill>
                  <a:srgbClr val="F8F8F2"/>
                </a:solidFill>
                <a:highlight>
                  <a:srgbClr val="242424"/>
                </a:highlight>
                <a:latin typeface="Consolas"/>
                <a:ea typeface="Consolas"/>
                <a:cs typeface="Consolas"/>
                <a:sym typeface="Consolas"/>
              </a:rPr>
              <a:t> {</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console.</a:t>
            </a:r>
            <a:r>
              <a:rPr lang="zh-TW" sz="900">
                <a:solidFill>
                  <a:srgbClr val="A6E22E"/>
                </a:solidFill>
                <a:highlight>
                  <a:srgbClr val="242424"/>
                </a:highlight>
                <a:latin typeface="Consolas"/>
                <a:ea typeface="Consolas"/>
                <a:cs typeface="Consolas"/>
                <a:sym typeface="Consolas"/>
              </a:rPr>
              <a:t>log</a:t>
            </a:r>
            <a:r>
              <a:rPr lang="zh-TW" sz="900">
                <a:solidFill>
                  <a:srgbClr val="F8F8F2"/>
                </a:solidFill>
                <a:highlight>
                  <a:srgbClr val="242424"/>
                </a:highlight>
                <a:latin typeface="Consolas"/>
                <a:ea typeface="Consolas"/>
                <a:cs typeface="Consolas"/>
                <a:sym typeface="Consolas"/>
              </a:rPr>
              <a:t>(res);</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r>
              <a:rPr lang="zh-TW" sz="900">
                <a:solidFill>
                  <a:srgbClr val="A6E22E"/>
                </a:solidFill>
                <a:highlight>
                  <a:srgbClr val="242424"/>
                </a:highlight>
                <a:latin typeface="Consolas"/>
                <a:ea typeface="Consolas"/>
                <a:cs typeface="Consolas"/>
                <a:sym typeface="Consolas"/>
              </a:rPr>
              <a:t>catch</a:t>
            </a:r>
            <a:r>
              <a:rPr lang="zh-TW" sz="900">
                <a:solidFill>
                  <a:srgbClr val="F8F8F2"/>
                </a:solidFill>
                <a:highlight>
                  <a:srgbClr val="242424"/>
                </a:highlight>
                <a:latin typeface="Consolas"/>
                <a:ea typeface="Consolas"/>
                <a:cs typeface="Consolas"/>
                <a:sym typeface="Consolas"/>
              </a:rPr>
              <a:t>((</a:t>
            </a:r>
            <a:r>
              <a:rPr i="1" lang="zh-TW" sz="900">
                <a:solidFill>
                  <a:srgbClr val="FD971F"/>
                </a:solidFill>
                <a:highlight>
                  <a:srgbClr val="242424"/>
                </a:highlight>
                <a:latin typeface="Consolas"/>
                <a:ea typeface="Consolas"/>
                <a:cs typeface="Consolas"/>
                <a:sym typeface="Consolas"/>
              </a:rPr>
              <a:t>error</a:t>
            </a:r>
            <a:r>
              <a:rPr lang="zh-TW" sz="900">
                <a:solidFill>
                  <a:srgbClr val="F8F8F2"/>
                </a:solidFill>
                <a:highlight>
                  <a:srgbClr val="242424"/>
                </a:highlight>
                <a:latin typeface="Consolas"/>
                <a:ea typeface="Consolas"/>
                <a:cs typeface="Consolas"/>
                <a:sym typeface="Consolas"/>
              </a:rPr>
              <a:t>) </a:t>
            </a:r>
            <a:r>
              <a:rPr i="1" lang="zh-TW" sz="900">
                <a:solidFill>
                  <a:srgbClr val="66D9EF"/>
                </a:solidFill>
                <a:highlight>
                  <a:srgbClr val="242424"/>
                </a:highlight>
                <a:latin typeface="Consolas"/>
                <a:ea typeface="Consolas"/>
                <a:cs typeface="Consolas"/>
                <a:sym typeface="Consolas"/>
              </a:rPr>
              <a:t>=&gt;</a:t>
            </a:r>
            <a:r>
              <a:rPr lang="zh-TW" sz="900">
                <a:solidFill>
                  <a:srgbClr val="F8F8F2"/>
                </a:solidFill>
                <a:highlight>
                  <a:srgbClr val="242424"/>
                </a:highlight>
                <a:latin typeface="Consolas"/>
                <a:ea typeface="Consolas"/>
                <a:cs typeface="Consolas"/>
                <a:sym typeface="Consolas"/>
              </a:rPr>
              <a:t> {</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console.</a:t>
            </a:r>
            <a:r>
              <a:rPr lang="zh-TW" sz="900">
                <a:solidFill>
                  <a:srgbClr val="A6E22E"/>
                </a:solidFill>
                <a:highlight>
                  <a:srgbClr val="242424"/>
                </a:highlight>
                <a:latin typeface="Consolas"/>
                <a:ea typeface="Consolas"/>
                <a:cs typeface="Consolas"/>
                <a:sym typeface="Consolas"/>
              </a:rPr>
              <a:t>log</a:t>
            </a:r>
            <a:r>
              <a:rPr lang="zh-TW" sz="900">
                <a:solidFill>
                  <a:srgbClr val="F8F8F2"/>
                </a:solidFill>
                <a:highlight>
                  <a:srgbClr val="242424"/>
                </a:highlight>
                <a:latin typeface="Consolas"/>
                <a:ea typeface="Consolas"/>
                <a:cs typeface="Consolas"/>
                <a:sym typeface="Consolas"/>
              </a:rPr>
              <a:t>(error);</a:t>
            </a:r>
            <a:endParaRPr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900">
                <a:solidFill>
                  <a:srgbClr val="F8F8F2"/>
                </a:solidFill>
                <a:highlight>
                  <a:srgbClr val="242424"/>
                </a:highlight>
                <a:latin typeface="Consolas"/>
                <a:ea typeface="Consolas"/>
                <a:cs typeface="Consolas"/>
                <a:sym typeface="Consolas"/>
              </a:rPr>
              <a:t>        });</a:t>
            </a:r>
            <a:endParaRPr b="1" i="1" sz="900">
              <a:solidFill>
                <a:srgbClr val="66D9EF"/>
              </a:solidFill>
              <a:highlight>
                <a:srgbClr val="242424"/>
              </a:highlight>
              <a:latin typeface="Courier New"/>
              <a:ea typeface="Courier New"/>
              <a:cs typeface="Courier New"/>
              <a:sym typeface="Courier New"/>
            </a:endParaRPr>
          </a:p>
        </p:txBody>
      </p:sp>
      <p:sp>
        <p:nvSpPr>
          <p:cNvPr id="1102" name="Google Shape;1102;p149"/>
          <p:cNvSpPr txBox="1"/>
          <p:nvPr/>
        </p:nvSpPr>
        <p:spPr>
          <a:xfrm>
            <a:off x="4660125" y="1506275"/>
            <a:ext cx="3950100" cy="15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rPr>
              <a:t># Promise 有這些特性：</a:t>
            </a:r>
            <a:r>
              <a:rPr lang="zh-TW" sz="1300">
                <a:solidFill>
                  <a:srgbClr val="F7DF1E"/>
                </a:solidFill>
              </a:rPr>
              <a:t> </a:t>
            </a:r>
            <a:endParaRPr sz="1300">
              <a:solidFill>
                <a:srgbClr val="F7DF1E"/>
              </a:solidFill>
            </a:endParaRPr>
          </a:p>
          <a:p>
            <a:pPr indent="-304800" lvl="0" marL="457200" rtl="0" algn="l">
              <a:lnSpc>
                <a:spcPct val="150000"/>
              </a:lnSpc>
              <a:spcBef>
                <a:spcPts val="0"/>
              </a:spcBef>
              <a:spcAft>
                <a:spcPts val="0"/>
              </a:spcAft>
              <a:buClr>
                <a:schemeClr val="dk1"/>
              </a:buClr>
              <a:buSzPts val="1200"/>
              <a:buChar char="●"/>
            </a:pPr>
            <a:r>
              <a:rPr lang="zh-TW" sz="1200">
                <a:solidFill>
                  <a:schemeClr val="dk1"/>
                </a:solidFill>
              </a:rPr>
              <a:t>callback 不會在當次的運算結束前呼叫。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zh-TW" sz="1200">
                <a:solidFill>
                  <a:schemeClr val="dk1"/>
                </a:solidFill>
              </a:rPr>
              <a:t>callback 一律用 .then 添加，在非同步運算結束後呼叫，像範例 code 那樣。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zh-TW" sz="1200">
                <a:solidFill>
                  <a:schemeClr val="dk1"/>
                </a:solidFill>
              </a:rPr>
              <a:t>複數的 callback 可以透過重複呼叫 .then 達成。</a:t>
            </a:r>
            <a:endParaRPr sz="1200">
              <a:solidFill>
                <a:schemeClr val="dk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50"/>
          <p:cNvSpPr txBox="1"/>
          <p:nvPr/>
        </p:nvSpPr>
        <p:spPr>
          <a:xfrm>
            <a:off x="619875" y="1040000"/>
            <a:ext cx="3264300" cy="3889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zh-TW" sz="1000">
                <a:solidFill>
                  <a:srgbClr val="66D9EF"/>
                </a:solidFill>
                <a:highlight>
                  <a:srgbClr val="242424"/>
                </a:highlight>
                <a:latin typeface="Consolas"/>
                <a:ea typeface="Consolas"/>
                <a:cs typeface="Consolas"/>
                <a:sym typeface="Consolas"/>
              </a:rPr>
              <a:t>function</a:t>
            </a:r>
            <a:r>
              <a:rPr lang="zh-TW" sz="1000">
                <a:solidFill>
                  <a:srgbClr val="F8F8F2"/>
                </a:solidFill>
                <a:highlight>
                  <a:srgbClr val="242424"/>
                </a:highlight>
                <a:latin typeface="Consolas"/>
                <a:ea typeface="Consolas"/>
                <a:cs typeface="Consolas"/>
                <a:sym typeface="Consolas"/>
              </a:rPr>
              <a:t> </a:t>
            </a:r>
            <a:r>
              <a:rPr lang="zh-TW" sz="1000">
                <a:solidFill>
                  <a:srgbClr val="A6E22E"/>
                </a:solidFill>
                <a:highlight>
                  <a:srgbClr val="242424"/>
                </a:highlight>
                <a:latin typeface="Consolas"/>
                <a:ea typeface="Consolas"/>
                <a:cs typeface="Consolas"/>
                <a:sym typeface="Consolas"/>
              </a:rPr>
              <a:t>loadImage</a:t>
            </a:r>
            <a:r>
              <a:rPr lang="zh-TW" sz="1000">
                <a:solidFill>
                  <a:srgbClr val="F8F8F2"/>
                </a:solidFill>
                <a:highlight>
                  <a:srgbClr val="242424"/>
                </a:highlight>
                <a:latin typeface="Consolas"/>
                <a:ea typeface="Consolas"/>
                <a:cs typeface="Consolas"/>
                <a:sym typeface="Consolas"/>
              </a:rPr>
              <a:t>(</a:t>
            </a:r>
            <a:r>
              <a:rPr i="1" lang="zh-TW" sz="1000">
                <a:solidFill>
                  <a:srgbClr val="FD971F"/>
                </a:solidFill>
                <a:highlight>
                  <a:srgbClr val="242424"/>
                </a:highlight>
                <a:latin typeface="Consolas"/>
                <a:ea typeface="Consolas"/>
                <a:cs typeface="Consolas"/>
                <a:sym typeface="Consolas"/>
              </a:rPr>
              <a:t>url</a:t>
            </a:r>
            <a:r>
              <a:rPr lang="zh-TW" sz="1000">
                <a:solidFill>
                  <a:srgbClr val="F8F8F2"/>
                </a:solidFill>
                <a:highlight>
                  <a:srgbClr val="242424"/>
                </a:highlight>
                <a:latin typeface="Consolas"/>
                <a:ea typeface="Consolas"/>
                <a:cs typeface="Consolas"/>
                <a:sym typeface="Consolas"/>
              </a:rPr>
              <a:t>, </a:t>
            </a:r>
            <a:r>
              <a:rPr i="1" lang="zh-TW" sz="1000">
                <a:solidFill>
                  <a:srgbClr val="FD971F"/>
                </a:solidFill>
                <a:highlight>
                  <a:srgbClr val="242424"/>
                </a:highlight>
                <a:latin typeface="Consolas"/>
                <a:ea typeface="Consolas"/>
                <a:cs typeface="Consolas"/>
                <a:sym typeface="Consolas"/>
              </a:rPr>
              <a:t>callback</a:t>
            </a:r>
            <a:r>
              <a:rPr lang="zh-TW" sz="1000">
                <a:solidFill>
                  <a:srgbClr val="F8F8F2"/>
                </a:solidFill>
                <a:highlight>
                  <a:srgbClr val="242424"/>
                </a:highlight>
                <a:latin typeface="Consolas"/>
                <a:ea typeface="Consolas"/>
                <a:cs typeface="Consolas"/>
                <a:sym typeface="Consolas"/>
              </a:rPr>
              <a:t>) {</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a:t>
            </a:r>
            <a:r>
              <a:rPr i="1" lang="zh-TW" sz="1000">
                <a:solidFill>
                  <a:srgbClr val="66D9EF"/>
                </a:solidFill>
                <a:highlight>
                  <a:srgbClr val="242424"/>
                </a:highlight>
                <a:latin typeface="Consolas"/>
                <a:ea typeface="Consolas"/>
                <a:cs typeface="Consolas"/>
                <a:sym typeface="Consolas"/>
              </a:rPr>
              <a:t>const</a:t>
            </a:r>
            <a:r>
              <a:rPr lang="zh-TW" sz="1000">
                <a:solidFill>
                  <a:srgbClr val="F8F8F2"/>
                </a:solidFill>
                <a:highlight>
                  <a:srgbClr val="242424"/>
                </a:highlight>
                <a:latin typeface="Consolas"/>
                <a:ea typeface="Consolas"/>
                <a:cs typeface="Consolas"/>
                <a:sym typeface="Consolas"/>
              </a:rPr>
              <a:t> image </a:t>
            </a:r>
            <a:r>
              <a:rPr lang="zh-TW" sz="1000">
                <a:solidFill>
                  <a:srgbClr val="F92672"/>
                </a:solidFill>
                <a:highlight>
                  <a:srgbClr val="242424"/>
                </a:highlight>
                <a:latin typeface="Consolas"/>
                <a:ea typeface="Consolas"/>
                <a:cs typeface="Consolas"/>
                <a:sym typeface="Consolas"/>
              </a:rPr>
              <a:t>=</a:t>
            </a:r>
            <a:r>
              <a:rPr lang="zh-TW" sz="1000">
                <a:solidFill>
                  <a:srgbClr val="F8F8F2"/>
                </a:solidFill>
                <a:highlight>
                  <a:srgbClr val="242424"/>
                </a:highlight>
                <a:latin typeface="Consolas"/>
                <a:ea typeface="Consolas"/>
                <a:cs typeface="Consolas"/>
                <a:sym typeface="Consolas"/>
              </a:rPr>
              <a:t> </a:t>
            </a:r>
            <a:r>
              <a:rPr lang="zh-TW" sz="1000">
                <a:solidFill>
                  <a:srgbClr val="F92672"/>
                </a:solidFill>
                <a:highlight>
                  <a:srgbClr val="242424"/>
                </a:highlight>
                <a:latin typeface="Consolas"/>
                <a:ea typeface="Consolas"/>
                <a:cs typeface="Consolas"/>
                <a:sym typeface="Consolas"/>
              </a:rPr>
              <a:t>new</a:t>
            </a:r>
            <a:r>
              <a:rPr lang="zh-TW" sz="1000">
                <a:solidFill>
                  <a:srgbClr val="F8F8F2"/>
                </a:solidFill>
                <a:highlight>
                  <a:srgbClr val="242424"/>
                </a:highlight>
                <a:latin typeface="Consolas"/>
                <a:ea typeface="Consolas"/>
                <a:cs typeface="Consolas"/>
                <a:sym typeface="Consolas"/>
              </a:rPr>
              <a:t> </a:t>
            </a:r>
            <a:r>
              <a:rPr lang="zh-TW" sz="1000">
                <a:solidFill>
                  <a:srgbClr val="A6E22E"/>
                </a:solidFill>
                <a:highlight>
                  <a:srgbClr val="242424"/>
                </a:highlight>
                <a:latin typeface="Consolas"/>
                <a:ea typeface="Consolas"/>
                <a:cs typeface="Consolas"/>
                <a:sym typeface="Consolas"/>
              </a:rPr>
              <a:t>Image</a:t>
            </a:r>
            <a:r>
              <a:rPr lang="zh-TW" sz="1000">
                <a:solidFill>
                  <a:srgbClr val="F8F8F2"/>
                </a:solidFill>
                <a:highlight>
                  <a:srgbClr val="242424"/>
                </a:highlight>
                <a:latin typeface="Consolas"/>
                <a:ea typeface="Consolas"/>
                <a:cs typeface="Consolas"/>
                <a:sym typeface="Consolas"/>
              </a:rPr>
              <a:t>();</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image.</a:t>
            </a:r>
            <a:r>
              <a:rPr lang="zh-TW" sz="1000">
                <a:solidFill>
                  <a:srgbClr val="A6E22E"/>
                </a:solidFill>
                <a:highlight>
                  <a:srgbClr val="242424"/>
                </a:highlight>
                <a:latin typeface="Consolas"/>
                <a:ea typeface="Consolas"/>
                <a:cs typeface="Consolas"/>
                <a:sym typeface="Consolas"/>
              </a:rPr>
              <a:t>onload</a:t>
            </a:r>
            <a:r>
              <a:rPr lang="zh-TW" sz="1000">
                <a:solidFill>
                  <a:srgbClr val="F8F8F2"/>
                </a:solidFill>
                <a:highlight>
                  <a:srgbClr val="242424"/>
                </a:highlight>
                <a:latin typeface="Consolas"/>
                <a:ea typeface="Consolas"/>
                <a:cs typeface="Consolas"/>
                <a:sym typeface="Consolas"/>
              </a:rPr>
              <a:t> </a:t>
            </a:r>
            <a:r>
              <a:rPr lang="zh-TW" sz="1000">
                <a:solidFill>
                  <a:srgbClr val="F92672"/>
                </a:solidFill>
                <a:highlight>
                  <a:srgbClr val="242424"/>
                </a:highlight>
                <a:latin typeface="Consolas"/>
                <a:ea typeface="Consolas"/>
                <a:cs typeface="Consolas"/>
                <a:sym typeface="Consolas"/>
              </a:rPr>
              <a:t>=</a:t>
            </a:r>
            <a:r>
              <a:rPr lang="zh-TW" sz="1000">
                <a:solidFill>
                  <a:srgbClr val="F8F8F2"/>
                </a:solidFill>
                <a:highlight>
                  <a:srgbClr val="242424"/>
                </a:highlight>
                <a:latin typeface="Consolas"/>
                <a:ea typeface="Consolas"/>
                <a:cs typeface="Consolas"/>
                <a:sym typeface="Consolas"/>
              </a:rPr>
              <a:t> () </a:t>
            </a:r>
            <a:r>
              <a:rPr i="1" lang="zh-TW" sz="1000">
                <a:solidFill>
                  <a:srgbClr val="66D9EF"/>
                </a:solidFill>
                <a:highlight>
                  <a:srgbClr val="242424"/>
                </a:highlight>
                <a:latin typeface="Consolas"/>
                <a:ea typeface="Consolas"/>
                <a:cs typeface="Consolas"/>
                <a:sym typeface="Consolas"/>
              </a:rPr>
              <a:t>=&gt;</a:t>
            </a:r>
            <a:r>
              <a:rPr lang="zh-TW" sz="1000">
                <a:solidFill>
                  <a:srgbClr val="F8F8F2"/>
                </a:solidFill>
                <a:highlight>
                  <a:srgbClr val="242424"/>
                </a:highlight>
                <a:latin typeface="Consolas"/>
                <a:ea typeface="Consolas"/>
                <a:cs typeface="Consolas"/>
                <a:sym typeface="Consolas"/>
              </a:rPr>
              <a:t> {</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a:t>
            </a:r>
            <a:r>
              <a:rPr lang="zh-TW" sz="1000">
                <a:solidFill>
                  <a:srgbClr val="A6E22E"/>
                </a:solidFill>
                <a:highlight>
                  <a:srgbClr val="242424"/>
                </a:highlight>
                <a:latin typeface="Consolas"/>
                <a:ea typeface="Consolas"/>
                <a:cs typeface="Consolas"/>
                <a:sym typeface="Consolas"/>
              </a:rPr>
              <a:t>callback</a:t>
            </a:r>
            <a:r>
              <a:rPr lang="zh-TW" sz="1000">
                <a:solidFill>
                  <a:srgbClr val="F8F8F2"/>
                </a:solidFill>
                <a:highlight>
                  <a:srgbClr val="242424"/>
                </a:highlight>
                <a:latin typeface="Consolas"/>
                <a:ea typeface="Consolas"/>
                <a:cs typeface="Consolas"/>
                <a:sym typeface="Consolas"/>
              </a:rPr>
              <a:t>(</a:t>
            </a:r>
            <a:r>
              <a:rPr lang="zh-TW" sz="1000">
                <a:solidFill>
                  <a:srgbClr val="FF80F4"/>
                </a:solidFill>
                <a:highlight>
                  <a:srgbClr val="242424"/>
                </a:highlight>
                <a:latin typeface="Consolas"/>
                <a:ea typeface="Consolas"/>
                <a:cs typeface="Consolas"/>
                <a:sym typeface="Consolas"/>
              </a:rPr>
              <a:t>null</a:t>
            </a:r>
            <a:r>
              <a:rPr lang="zh-TW" sz="1000">
                <a:solidFill>
                  <a:srgbClr val="F8F8F2"/>
                </a:solidFill>
                <a:highlight>
                  <a:srgbClr val="242424"/>
                </a:highlight>
                <a:latin typeface="Consolas"/>
                <a:ea typeface="Consolas"/>
                <a:cs typeface="Consolas"/>
                <a:sym typeface="Consolas"/>
              </a:rPr>
              <a:t>, image);</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image.</a:t>
            </a:r>
            <a:r>
              <a:rPr lang="zh-TW" sz="1000">
                <a:solidFill>
                  <a:srgbClr val="A6E22E"/>
                </a:solidFill>
                <a:highlight>
                  <a:srgbClr val="242424"/>
                </a:highlight>
                <a:latin typeface="Consolas"/>
                <a:ea typeface="Consolas"/>
                <a:cs typeface="Consolas"/>
                <a:sym typeface="Consolas"/>
              </a:rPr>
              <a:t>onerror</a:t>
            </a:r>
            <a:r>
              <a:rPr lang="zh-TW" sz="1000">
                <a:solidFill>
                  <a:srgbClr val="F8F8F2"/>
                </a:solidFill>
                <a:highlight>
                  <a:srgbClr val="242424"/>
                </a:highlight>
                <a:latin typeface="Consolas"/>
                <a:ea typeface="Consolas"/>
                <a:cs typeface="Consolas"/>
                <a:sym typeface="Consolas"/>
              </a:rPr>
              <a:t> </a:t>
            </a:r>
            <a:r>
              <a:rPr lang="zh-TW" sz="1000">
                <a:solidFill>
                  <a:srgbClr val="F92672"/>
                </a:solidFill>
                <a:highlight>
                  <a:srgbClr val="242424"/>
                </a:highlight>
                <a:latin typeface="Consolas"/>
                <a:ea typeface="Consolas"/>
                <a:cs typeface="Consolas"/>
                <a:sym typeface="Consolas"/>
              </a:rPr>
              <a:t>=</a:t>
            </a:r>
            <a:r>
              <a:rPr lang="zh-TW" sz="1000">
                <a:solidFill>
                  <a:srgbClr val="F8F8F2"/>
                </a:solidFill>
                <a:highlight>
                  <a:srgbClr val="242424"/>
                </a:highlight>
                <a:latin typeface="Consolas"/>
                <a:ea typeface="Consolas"/>
                <a:cs typeface="Consolas"/>
                <a:sym typeface="Consolas"/>
              </a:rPr>
              <a:t> () </a:t>
            </a:r>
            <a:r>
              <a:rPr i="1" lang="zh-TW" sz="1000">
                <a:solidFill>
                  <a:srgbClr val="66D9EF"/>
                </a:solidFill>
                <a:highlight>
                  <a:srgbClr val="242424"/>
                </a:highlight>
                <a:latin typeface="Consolas"/>
                <a:ea typeface="Consolas"/>
                <a:cs typeface="Consolas"/>
                <a:sym typeface="Consolas"/>
              </a:rPr>
              <a:t>=&gt;</a:t>
            </a:r>
            <a:r>
              <a:rPr lang="zh-TW" sz="1000">
                <a:solidFill>
                  <a:srgbClr val="F8F8F2"/>
                </a:solidFill>
                <a:highlight>
                  <a:srgbClr val="242424"/>
                </a:highlight>
                <a:latin typeface="Consolas"/>
                <a:ea typeface="Consolas"/>
                <a:cs typeface="Consolas"/>
                <a:sym typeface="Consolas"/>
              </a:rPr>
              <a:t> {</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a:t>
            </a:r>
            <a:r>
              <a:rPr lang="zh-TW" sz="1000">
                <a:solidFill>
                  <a:srgbClr val="A6E22E"/>
                </a:solidFill>
                <a:highlight>
                  <a:srgbClr val="242424"/>
                </a:highlight>
                <a:latin typeface="Consolas"/>
                <a:ea typeface="Consolas"/>
                <a:cs typeface="Consolas"/>
                <a:sym typeface="Consolas"/>
              </a:rPr>
              <a:t>callback</a:t>
            </a:r>
            <a:r>
              <a:rPr lang="zh-TW" sz="1000">
                <a:solidFill>
                  <a:srgbClr val="F8F8F2"/>
                </a:solidFill>
                <a:highlight>
                  <a:srgbClr val="242424"/>
                </a:highlight>
                <a:latin typeface="Consolas"/>
                <a:ea typeface="Consolas"/>
                <a:cs typeface="Consolas"/>
                <a:sym typeface="Consolas"/>
              </a:rPr>
              <a:t>(</a:t>
            </a:r>
            <a:r>
              <a:rPr lang="zh-TW" sz="1000">
                <a:solidFill>
                  <a:srgbClr val="F92672"/>
                </a:solidFill>
                <a:highlight>
                  <a:srgbClr val="242424"/>
                </a:highlight>
                <a:latin typeface="Consolas"/>
                <a:ea typeface="Consolas"/>
                <a:cs typeface="Consolas"/>
                <a:sym typeface="Consolas"/>
              </a:rPr>
              <a:t>new</a:t>
            </a:r>
            <a:r>
              <a:rPr lang="zh-TW" sz="1000">
                <a:solidFill>
                  <a:srgbClr val="F8F8F2"/>
                </a:solidFill>
                <a:highlight>
                  <a:srgbClr val="242424"/>
                </a:highlight>
                <a:latin typeface="Consolas"/>
                <a:ea typeface="Consolas"/>
                <a:cs typeface="Consolas"/>
                <a:sym typeface="Consolas"/>
              </a:rPr>
              <a:t> </a:t>
            </a:r>
            <a:r>
              <a:rPr lang="zh-TW" sz="1000">
                <a:solidFill>
                  <a:srgbClr val="A6E22E"/>
                </a:solidFill>
                <a:highlight>
                  <a:srgbClr val="242424"/>
                </a:highlight>
                <a:latin typeface="Consolas"/>
                <a:ea typeface="Consolas"/>
                <a:cs typeface="Consolas"/>
                <a:sym typeface="Consolas"/>
              </a:rPr>
              <a:t>Error</a:t>
            </a:r>
            <a:r>
              <a:rPr lang="zh-TW" sz="1000">
                <a:solidFill>
                  <a:srgbClr val="F8F8F2"/>
                </a:solidFill>
                <a:highlight>
                  <a:srgbClr val="242424"/>
                </a:highlight>
                <a:latin typeface="Consolas"/>
                <a:ea typeface="Consolas"/>
                <a:cs typeface="Consolas"/>
                <a:sym typeface="Consolas"/>
              </a:rPr>
              <a:t>(</a:t>
            </a:r>
            <a:r>
              <a:rPr lang="zh-TW" sz="1000">
                <a:solidFill>
                  <a:srgbClr val="FFEE99"/>
                </a:solidFill>
                <a:highlight>
                  <a:srgbClr val="242424"/>
                </a:highlight>
                <a:latin typeface="Consolas"/>
                <a:ea typeface="Consolas"/>
                <a:cs typeface="Consolas"/>
                <a:sym typeface="Consolas"/>
              </a:rPr>
              <a:t>"Load Error"</a:t>
            </a:r>
            <a:r>
              <a:rPr lang="zh-TW" sz="1000">
                <a:solidFill>
                  <a:srgbClr val="F8F8F2"/>
                </a:solidFill>
                <a:highlight>
                  <a:srgbClr val="242424"/>
                </a:highlight>
                <a:latin typeface="Consolas"/>
                <a:ea typeface="Consolas"/>
                <a:cs typeface="Consolas"/>
                <a:sym typeface="Consolas"/>
              </a:rPr>
              <a:t>));</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image.src </a:t>
            </a:r>
            <a:r>
              <a:rPr lang="zh-TW" sz="1000">
                <a:solidFill>
                  <a:srgbClr val="F92672"/>
                </a:solidFill>
                <a:highlight>
                  <a:srgbClr val="242424"/>
                </a:highlight>
                <a:latin typeface="Consolas"/>
                <a:ea typeface="Consolas"/>
                <a:cs typeface="Consolas"/>
                <a:sym typeface="Consolas"/>
              </a:rPr>
              <a:t>=</a:t>
            </a:r>
            <a:r>
              <a:rPr lang="zh-TW" sz="1000">
                <a:solidFill>
                  <a:srgbClr val="F8F8F2"/>
                </a:solidFill>
                <a:highlight>
                  <a:srgbClr val="242424"/>
                </a:highlight>
                <a:latin typeface="Consolas"/>
                <a:ea typeface="Consolas"/>
                <a:cs typeface="Consolas"/>
                <a:sym typeface="Consolas"/>
              </a:rPr>
              <a:t> url;</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A6E22E"/>
                </a:solidFill>
                <a:highlight>
                  <a:srgbClr val="242424"/>
                </a:highlight>
                <a:latin typeface="Consolas"/>
                <a:ea typeface="Consolas"/>
                <a:cs typeface="Consolas"/>
                <a:sym typeface="Consolas"/>
              </a:rPr>
              <a:t>loadImage</a:t>
            </a:r>
            <a:r>
              <a:rPr lang="zh-TW" sz="1000">
                <a:solidFill>
                  <a:srgbClr val="F8F8F2"/>
                </a:solidFill>
                <a:highlight>
                  <a:srgbClr val="242424"/>
                </a:highlight>
                <a:latin typeface="Consolas"/>
                <a:ea typeface="Consolas"/>
                <a:cs typeface="Consolas"/>
                <a:sym typeface="Consolas"/>
              </a:rPr>
              <a:t>(img, (</a:t>
            </a:r>
            <a:r>
              <a:rPr i="1" lang="zh-TW" sz="1000">
                <a:solidFill>
                  <a:srgbClr val="FD971F"/>
                </a:solidFill>
                <a:highlight>
                  <a:srgbClr val="242424"/>
                </a:highlight>
                <a:latin typeface="Consolas"/>
                <a:ea typeface="Consolas"/>
                <a:cs typeface="Consolas"/>
                <a:sym typeface="Consolas"/>
              </a:rPr>
              <a:t>error</a:t>
            </a:r>
            <a:r>
              <a:rPr lang="zh-TW" sz="1000">
                <a:solidFill>
                  <a:srgbClr val="F8F8F2"/>
                </a:solidFill>
                <a:highlight>
                  <a:srgbClr val="242424"/>
                </a:highlight>
                <a:latin typeface="Consolas"/>
                <a:ea typeface="Consolas"/>
                <a:cs typeface="Consolas"/>
                <a:sym typeface="Consolas"/>
              </a:rPr>
              <a:t>, </a:t>
            </a:r>
            <a:r>
              <a:rPr i="1" lang="zh-TW" sz="1000">
                <a:solidFill>
                  <a:srgbClr val="FD971F"/>
                </a:solidFill>
                <a:highlight>
                  <a:srgbClr val="242424"/>
                </a:highlight>
                <a:latin typeface="Consolas"/>
                <a:ea typeface="Consolas"/>
                <a:cs typeface="Consolas"/>
                <a:sym typeface="Consolas"/>
              </a:rPr>
              <a:t>image</a:t>
            </a:r>
            <a:r>
              <a:rPr lang="zh-TW" sz="1000">
                <a:solidFill>
                  <a:srgbClr val="F8F8F2"/>
                </a:solidFill>
                <a:highlight>
                  <a:srgbClr val="242424"/>
                </a:highlight>
                <a:latin typeface="Consolas"/>
                <a:ea typeface="Consolas"/>
                <a:cs typeface="Consolas"/>
                <a:sym typeface="Consolas"/>
              </a:rPr>
              <a:t>) </a:t>
            </a:r>
            <a:r>
              <a:rPr i="1" lang="zh-TW" sz="1000">
                <a:solidFill>
                  <a:srgbClr val="66D9EF"/>
                </a:solidFill>
                <a:highlight>
                  <a:srgbClr val="242424"/>
                </a:highlight>
                <a:latin typeface="Consolas"/>
                <a:ea typeface="Consolas"/>
                <a:cs typeface="Consolas"/>
                <a:sym typeface="Consolas"/>
              </a:rPr>
              <a:t>=&gt;</a:t>
            </a:r>
            <a:r>
              <a:rPr lang="zh-TW" sz="1000">
                <a:solidFill>
                  <a:srgbClr val="F8F8F2"/>
                </a:solidFill>
                <a:highlight>
                  <a:srgbClr val="242424"/>
                </a:highlight>
                <a:latin typeface="Consolas"/>
                <a:ea typeface="Consolas"/>
                <a:cs typeface="Consolas"/>
                <a:sym typeface="Consolas"/>
              </a:rPr>
              <a:t> {</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a:t>
            </a:r>
            <a:r>
              <a:rPr lang="zh-TW" sz="1000">
                <a:solidFill>
                  <a:srgbClr val="F92672"/>
                </a:solidFill>
                <a:highlight>
                  <a:srgbClr val="242424"/>
                </a:highlight>
                <a:latin typeface="Consolas"/>
                <a:ea typeface="Consolas"/>
                <a:cs typeface="Consolas"/>
                <a:sym typeface="Consolas"/>
              </a:rPr>
              <a:t>if</a:t>
            </a:r>
            <a:r>
              <a:rPr lang="zh-TW" sz="1000">
                <a:solidFill>
                  <a:srgbClr val="F8F8F2"/>
                </a:solidFill>
                <a:highlight>
                  <a:srgbClr val="242424"/>
                </a:highlight>
                <a:latin typeface="Consolas"/>
                <a:ea typeface="Consolas"/>
                <a:cs typeface="Consolas"/>
                <a:sym typeface="Consolas"/>
              </a:rPr>
              <a:t> (error) {</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console.</a:t>
            </a:r>
            <a:r>
              <a:rPr lang="zh-TW" sz="1000">
                <a:solidFill>
                  <a:srgbClr val="A6E22E"/>
                </a:solidFill>
                <a:highlight>
                  <a:srgbClr val="242424"/>
                </a:highlight>
                <a:latin typeface="Consolas"/>
                <a:ea typeface="Consolas"/>
                <a:cs typeface="Consolas"/>
                <a:sym typeface="Consolas"/>
              </a:rPr>
              <a:t>error</a:t>
            </a:r>
            <a:r>
              <a:rPr lang="zh-TW" sz="1000">
                <a:solidFill>
                  <a:srgbClr val="F8F8F2"/>
                </a:solidFill>
                <a:highlight>
                  <a:srgbClr val="242424"/>
                </a:highlight>
                <a:latin typeface="Consolas"/>
                <a:ea typeface="Consolas"/>
                <a:cs typeface="Consolas"/>
                <a:sym typeface="Consolas"/>
              </a:rPr>
              <a:t>(error);</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a:t>
            </a:r>
            <a:r>
              <a:rPr lang="zh-TW" sz="1000">
                <a:solidFill>
                  <a:srgbClr val="F92672"/>
                </a:solidFill>
                <a:highlight>
                  <a:srgbClr val="242424"/>
                </a:highlight>
                <a:latin typeface="Consolas"/>
                <a:ea typeface="Consolas"/>
                <a:cs typeface="Consolas"/>
                <a:sym typeface="Consolas"/>
              </a:rPr>
              <a:t>return</a:t>
            </a:r>
            <a:r>
              <a:rPr lang="zh-TW" sz="1000">
                <a:solidFill>
                  <a:srgbClr val="F8F8F2"/>
                </a:solidFill>
                <a:highlight>
                  <a:srgbClr val="242424"/>
                </a:highlight>
                <a:latin typeface="Consolas"/>
                <a:ea typeface="Consolas"/>
                <a:cs typeface="Consolas"/>
                <a:sym typeface="Consolas"/>
              </a:rPr>
              <a:t>;</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  document.body.</a:t>
            </a:r>
            <a:r>
              <a:rPr lang="zh-TW" sz="1000">
                <a:solidFill>
                  <a:srgbClr val="A6E22E"/>
                </a:solidFill>
                <a:highlight>
                  <a:srgbClr val="242424"/>
                </a:highlight>
                <a:latin typeface="Consolas"/>
                <a:ea typeface="Consolas"/>
                <a:cs typeface="Consolas"/>
                <a:sym typeface="Consolas"/>
              </a:rPr>
              <a:t>appendChild</a:t>
            </a:r>
            <a:r>
              <a:rPr lang="zh-TW" sz="1000">
                <a:solidFill>
                  <a:srgbClr val="F8F8F2"/>
                </a:solidFill>
                <a:highlight>
                  <a:srgbClr val="242424"/>
                </a:highlight>
                <a:latin typeface="Consolas"/>
                <a:ea typeface="Consolas"/>
                <a:cs typeface="Consolas"/>
                <a:sym typeface="Consolas"/>
              </a:rPr>
              <a:t>(image);</a:t>
            </a:r>
            <a:endParaRPr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00">
                <a:solidFill>
                  <a:srgbClr val="F8F8F2"/>
                </a:solidFill>
                <a:highlight>
                  <a:srgbClr val="242424"/>
                </a:highlight>
                <a:latin typeface="Consolas"/>
                <a:ea typeface="Consolas"/>
                <a:cs typeface="Consolas"/>
                <a:sym typeface="Consolas"/>
              </a:rPr>
              <a:t>});</a:t>
            </a:r>
            <a:endParaRPr sz="1000">
              <a:solidFill>
                <a:srgbClr val="F8F8F2"/>
              </a:solidFill>
              <a:highlight>
                <a:srgbClr val="242424"/>
              </a:highlight>
              <a:latin typeface="Consolas"/>
              <a:ea typeface="Consolas"/>
              <a:cs typeface="Consolas"/>
              <a:sym typeface="Consolas"/>
            </a:endParaRPr>
          </a:p>
        </p:txBody>
      </p:sp>
      <p:sp>
        <p:nvSpPr>
          <p:cNvPr id="1108" name="Google Shape;1108;p150"/>
          <p:cNvSpPr txBox="1"/>
          <p:nvPr/>
        </p:nvSpPr>
        <p:spPr>
          <a:xfrm>
            <a:off x="4339500" y="1313375"/>
            <a:ext cx="4528500" cy="275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function</a:t>
            </a: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loadImage</a:t>
            </a:r>
            <a:r>
              <a:rPr lang="zh-TW" sz="1050">
                <a:solidFill>
                  <a:srgbClr val="F8F8F2"/>
                </a:solidFill>
                <a:highlight>
                  <a:srgbClr val="242424"/>
                </a:highlight>
                <a:latin typeface="Consolas"/>
                <a:ea typeface="Consolas"/>
                <a:cs typeface="Consolas"/>
                <a:sym typeface="Consolas"/>
              </a:rPr>
              <a:t>(</a:t>
            </a:r>
            <a:r>
              <a:rPr i="1" lang="zh-TW" sz="1050">
                <a:solidFill>
                  <a:srgbClr val="FD971F"/>
                </a:solidFill>
                <a:highlight>
                  <a:srgbClr val="242424"/>
                </a:highlight>
                <a:latin typeface="Consolas"/>
                <a:ea typeface="Consolas"/>
                <a:cs typeface="Consolas"/>
                <a:sym typeface="Consolas"/>
              </a:rPr>
              <a:t>url</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return</a:t>
            </a: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new</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Promise</a:t>
            </a:r>
            <a:r>
              <a:rPr lang="zh-TW" sz="1050">
                <a:solidFill>
                  <a:srgbClr val="F8F8F2"/>
                </a:solidFill>
                <a:highlight>
                  <a:srgbClr val="242424"/>
                </a:highlight>
                <a:latin typeface="Consolas"/>
                <a:ea typeface="Consolas"/>
                <a:cs typeface="Consolas"/>
                <a:sym typeface="Consolas"/>
              </a:rPr>
              <a:t>((</a:t>
            </a:r>
            <a:r>
              <a:rPr i="1" lang="zh-TW" sz="1050">
                <a:solidFill>
                  <a:srgbClr val="FD971F"/>
                </a:solidFill>
                <a:highlight>
                  <a:srgbClr val="242424"/>
                </a:highlight>
                <a:latin typeface="Consolas"/>
                <a:ea typeface="Consolas"/>
                <a:cs typeface="Consolas"/>
                <a:sym typeface="Consolas"/>
              </a:rPr>
              <a:t>resolve</a:t>
            </a:r>
            <a:r>
              <a:rPr lang="zh-TW" sz="1050">
                <a:solidFill>
                  <a:srgbClr val="F8F8F2"/>
                </a:solidFill>
                <a:highlight>
                  <a:srgbClr val="242424"/>
                </a:highlight>
                <a:latin typeface="Consolas"/>
                <a:ea typeface="Consolas"/>
                <a:cs typeface="Consolas"/>
                <a:sym typeface="Consolas"/>
              </a:rPr>
              <a:t>, </a:t>
            </a:r>
            <a:r>
              <a:rPr i="1" lang="zh-TW" sz="1050">
                <a:solidFill>
                  <a:srgbClr val="FD971F"/>
                </a:solidFill>
                <a:highlight>
                  <a:srgbClr val="242424"/>
                </a:highlight>
                <a:latin typeface="Consolas"/>
                <a:ea typeface="Consolas"/>
                <a:cs typeface="Consolas"/>
                <a:sym typeface="Consolas"/>
              </a:rPr>
              <a:t>reject</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=&gt;</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i="1" lang="zh-TW" sz="1000">
                <a:solidFill>
                  <a:srgbClr val="66D9EF"/>
                </a:solidFill>
                <a:highlight>
                  <a:srgbClr val="242424"/>
                </a:highlight>
                <a:latin typeface="Consolas"/>
                <a:ea typeface="Consolas"/>
                <a:cs typeface="Consolas"/>
                <a:sym typeface="Consolas"/>
              </a:rPr>
              <a:t>const</a:t>
            </a:r>
            <a:r>
              <a:rPr lang="zh-TW" sz="1000">
                <a:solidFill>
                  <a:srgbClr val="F8F8F2"/>
                </a:solidFill>
                <a:highlight>
                  <a:srgbClr val="242424"/>
                </a:highlight>
                <a:latin typeface="Consolas"/>
                <a:ea typeface="Consolas"/>
                <a:cs typeface="Consolas"/>
                <a:sym typeface="Consolas"/>
              </a:rPr>
              <a:t> </a:t>
            </a:r>
            <a:r>
              <a:rPr lang="zh-TW" sz="1050">
                <a:solidFill>
                  <a:srgbClr val="F8F8F2"/>
                </a:solidFill>
                <a:highlight>
                  <a:srgbClr val="242424"/>
                </a:highlight>
                <a:latin typeface="Consolas"/>
                <a:ea typeface="Consolas"/>
                <a:cs typeface="Consolas"/>
                <a:sym typeface="Consolas"/>
              </a:rPr>
              <a:t>image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new</a:t>
            </a: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Image</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image.</a:t>
            </a:r>
            <a:r>
              <a:rPr lang="zh-TW" sz="1050">
                <a:solidFill>
                  <a:srgbClr val="A6E22E"/>
                </a:solidFill>
                <a:highlight>
                  <a:srgbClr val="242424"/>
                </a:highlight>
                <a:latin typeface="Consolas"/>
                <a:ea typeface="Consolas"/>
                <a:cs typeface="Consolas"/>
                <a:sym typeface="Consolas"/>
              </a:rPr>
              <a:t>onload</a:t>
            </a: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 </a:t>
            </a:r>
            <a:r>
              <a:rPr i="1" lang="zh-TW" sz="1050">
                <a:solidFill>
                  <a:srgbClr val="66D9EF"/>
                </a:solidFill>
                <a:highlight>
                  <a:srgbClr val="242424"/>
                </a:highlight>
                <a:latin typeface="Consolas"/>
                <a:ea typeface="Consolas"/>
                <a:cs typeface="Consolas"/>
                <a:sym typeface="Consolas"/>
              </a:rPr>
              <a:t>=&gt;</a:t>
            </a: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resolve</a:t>
            </a:r>
            <a:r>
              <a:rPr lang="zh-TW" sz="1050">
                <a:solidFill>
                  <a:srgbClr val="F8F8F2"/>
                </a:solidFill>
                <a:highlight>
                  <a:srgbClr val="242424"/>
                </a:highlight>
                <a:latin typeface="Consolas"/>
                <a:ea typeface="Consolas"/>
                <a:cs typeface="Consolas"/>
                <a:sym typeface="Consolas"/>
              </a:rPr>
              <a:t>(image);</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image.</a:t>
            </a:r>
            <a:r>
              <a:rPr lang="zh-TW" sz="1050">
                <a:solidFill>
                  <a:srgbClr val="A6E22E"/>
                </a:solidFill>
                <a:highlight>
                  <a:srgbClr val="242424"/>
                </a:highlight>
                <a:latin typeface="Consolas"/>
                <a:ea typeface="Consolas"/>
                <a:cs typeface="Consolas"/>
                <a:sym typeface="Consolas"/>
              </a:rPr>
              <a:t>onerror</a:t>
            </a: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 </a:t>
            </a:r>
            <a:r>
              <a:rPr i="1" lang="zh-TW" sz="1050">
                <a:solidFill>
                  <a:srgbClr val="66D9EF"/>
                </a:solidFill>
                <a:highlight>
                  <a:srgbClr val="242424"/>
                </a:highlight>
                <a:latin typeface="Consolas"/>
                <a:ea typeface="Consolas"/>
                <a:cs typeface="Consolas"/>
                <a:sym typeface="Consolas"/>
              </a:rPr>
              <a:t>=&gt;</a:t>
            </a: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reject</a:t>
            </a:r>
            <a:r>
              <a:rPr lang="zh-TW" sz="1050">
                <a:solidFill>
                  <a:srgbClr val="F8F8F2"/>
                </a:solidFill>
                <a:highlight>
                  <a:srgbClr val="242424"/>
                </a:highlight>
                <a:latin typeface="Consolas"/>
                <a:ea typeface="Consolas"/>
                <a:cs typeface="Consolas"/>
                <a:sym typeface="Consolas"/>
              </a:rPr>
              <a:t>(</a:t>
            </a:r>
            <a:r>
              <a:rPr lang="zh-TW" sz="1050">
                <a:solidFill>
                  <a:srgbClr val="F92672"/>
                </a:solidFill>
                <a:highlight>
                  <a:srgbClr val="242424"/>
                </a:highlight>
                <a:latin typeface="Consolas"/>
                <a:ea typeface="Consolas"/>
                <a:cs typeface="Consolas"/>
                <a:sym typeface="Consolas"/>
              </a:rPr>
              <a:t>new</a:t>
            </a: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Error</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"Load Error"</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image.src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url;</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A6E22E"/>
                </a:solidFill>
                <a:highlight>
                  <a:srgbClr val="242424"/>
                </a:highlight>
                <a:latin typeface="Consolas"/>
                <a:ea typeface="Consolas"/>
                <a:cs typeface="Consolas"/>
                <a:sym typeface="Consolas"/>
              </a:rPr>
              <a:t>loadImage</a:t>
            </a:r>
            <a:r>
              <a:rPr lang="zh-TW" sz="1050">
                <a:solidFill>
                  <a:srgbClr val="F8F8F2"/>
                </a:solidFill>
                <a:highlight>
                  <a:srgbClr val="242424"/>
                </a:highlight>
                <a:latin typeface="Consolas"/>
                <a:ea typeface="Consolas"/>
                <a:cs typeface="Consolas"/>
                <a:sym typeface="Consolas"/>
              </a:rPr>
              <a:t>(img)</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then</a:t>
            </a:r>
            <a:r>
              <a:rPr lang="zh-TW" sz="1050">
                <a:solidFill>
                  <a:srgbClr val="F8F8F2"/>
                </a:solidFill>
                <a:highlight>
                  <a:srgbClr val="242424"/>
                </a:highlight>
                <a:latin typeface="Consolas"/>
                <a:ea typeface="Consolas"/>
                <a:cs typeface="Consolas"/>
                <a:sym typeface="Consolas"/>
              </a:rPr>
              <a:t>((</a:t>
            </a:r>
            <a:r>
              <a:rPr i="1" lang="zh-TW" sz="1050">
                <a:solidFill>
                  <a:srgbClr val="FD971F"/>
                </a:solidFill>
                <a:highlight>
                  <a:srgbClr val="242424"/>
                </a:highlight>
                <a:latin typeface="Consolas"/>
                <a:ea typeface="Consolas"/>
                <a:cs typeface="Consolas"/>
                <a:sym typeface="Consolas"/>
              </a:rPr>
              <a:t>image</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=&gt;</a:t>
            </a:r>
            <a:r>
              <a:rPr lang="zh-TW" sz="1050">
                <a:solidFill>
                  <a:srgbClr val="F8F8F2"/>
                </a:solidFill>
                <a:highlight>
                  <a:srgbClr val="242424"/>
                </a:highlight>
                <a:latin typeface="Consolas"/>
                <a:ea typeface="Consolas"/>
                <a:cs typeface="Consolas"/>
                <a:sym typeface="Consolas"/>
              </a:rPr>
              <a:t> document.body.</a:t>
            </a:r>
            <a:r>
              <a:rPr lang="zh-TW" sz="1050">
                <a:solidFill>
                  <a:srgbClr val="A6E22E"/>
                </a:solidFill>
                <a:highlight>
                  <a:srgbClr val="242424"/>
                </a:highlight>
                <a:latin typeface="Consolas"/>
                <a:ea typeface="Consolas"/>
                <a:cs typeface="Consolas"/>
                <a:sym typeface="Consolas"/>
              </a:rPr>
              <a:t>appendChild</a:t>
            </a:r>
            <a:r>
              <a:rPr lang="zh-TW" sz="1050">
                <a:solidFill>
                  <a:srgbClr val="F8F8F2"/>
                </a:solidFill>
                <a:highlight>
                  <a:srgbClr val="242424"/>
                </a:highlight>
                <a:latin typeface="Consolas"/>
                <a:ea typeface="Consolas"/>
                <a:cs typeface="Consolas"/>
                <a:sym typeface="Consolas"/>
              </a:rPr>
              <a:t>(image))</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catch</a:t>
            </a:r>
            <a:r>
              <a:rPr lang="zh-TW" sz="1050">
                <a:solidFill>
                  <a:srgbClr val="F8F8F2"/>
                </a:solidFill>
                <a:highlight>
                  <a:srgbClr val="242424"/>
                </a:highlight>
                <a:latin typeface="Consolas"/>
                <a:ea typeface="Consolas"/>
                <a:cs typeface="Consolas"/>
                <a:sym typeface="Consolas"/>
              </a:rPr>
              <a:t>((</a:t>
            </a:r>
            <a:r>
              <a:rPr i="1" lang="zh-TW" sz="1050">
                <a:solidFill>
                  <a:srgbClr val="FD971F"/>
                </a:solidFill>
                <a:highlight>
                  <a:srgbClr val="242424"/>
                </a:highlight>
                <a:latin typeface="Consolas"/>
                <a:ea typeface="Consolas"/>
                <a:cs typeface="Consolas"/>
                <a:sym typeface="Consolas"/>
              </a:rPr>
              <a:t>error</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=&gt;</a:t>
            </a:r>
            <a:r>
              <a:rPr lang="zh-TW" sz="1050">
                <a:solidFill>
                  <a:srgbClr val="F8F8F2"/>
                </a:solidFill>
                <a:highlight>
                  <a:srgbClr val="242424"/>
                </a:highlight>
                <a:latin typeface="Consolas"/>
                <a:ea typeface="Consolas"/>
                <a:cs typeface="Consolas"/>
                <a:sym typeface="Consolas"/>
              </a:rPr>
              <a:t> console.</a:t>
            </a:r>
            <a:r>
              <a:rPr lang="zh-TW" sz="1050">
                <a:solidFill>
                  <a:srgbClr val="A6E22E"/>
                </a:solidFill>
                <a:highlight>
                  <a:srgbClr val="242424"/>
                </a:highlight>
                <a:latin typeface="Consolas"/>
                <a:ea typeface="Consolas"/>
                <a:cs typeface="Consolas"/>
                <a:sym typeface="Consolas"/>
              </a:rPr>
              <a:t>error</a:t>
            </a:r>
            <a:r>
              <a:rPr lang="zh-TW" sz="1050">
                <a:solidFill>
                  <a:srgbClr val="F8F8F2"/>
                </a:solidFill>
                <a:highlight>
                  <a:srgbClr val="242424"/>
                </a:highlight>
                <a:latin typeface="Consolas"/>
                <a:ea typeface="Consolas"/>
                <a:cs typeface="Consolas"/>
                <a:sym typeface="Consolas"/>
              </a:rPr>
              <a:t>(error));</a:t>
            </a:r>
            <a:endParaRPr sz="1050">
              <a:solidFill>
                <a:srgbClr val="F8F8F2"/>
              </a:solidFill>
              <a:highlight>
                <a:srgbClr val="242424"/>
              </a:highlight>
              <a:latin typeface="Consolas"/>
              <a:ea typeface="Consolas"/>
              <a:cs typeface="Consolas"/>
              <a:sym typeface="Consolas"/>
            </a:endParaRPr>
          </a:p>
        </p:txBody>
      </p:sp>
      <p:sp>
        <p:nvSpPr>
          <p:cNvPr id="1109" name="Google Shape;1109;p150"/>
          <p:cNvSpPr txBox="1"/>
          <p:nvPr/>
        </p:nvSpPr>
        <p:spPr>
          <a:xfrm>
            <a:off x="1132300" y="623925"/>
            <a:ext cx="17832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FFE599"/>
                </a:solidFill>
              </a:rPr>
              <a:t>一般的使用方式</a:t>
            </a:r>
            <a:endParaRPr b="1" sz="1200">
              <a:solidFill>
                <a:srgbClr val="FFE599"/>
              </a:solidFill>
            </a:endParaRPr>
          </a:p>
        </p:txBody>
      </p:sp>
      <p:sp>
        <p:nvSpPr>
          <p:cNvPr id="1110" name="Google Shape;1110;p150"/>
          <p:cNvSpPr txBox="1"/>
          <p:nvPr/>
        </p:nvSpPr>
        <p:spPr>
          <a:xfrm>
            <a:off x="5386875" y="670700"/>
            <a:ext cx="17832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FFE599"/>
                </a:solidFill>
              </a:rPr>
              <a:t>使用 Promise 方式</a:t>
            </a:r>
            <a:endParaRPr b="1" sz="1200">
              <a:solidFill>
                <a:srgbClr val="FFE599"/>
              </a:solidFill>
            </a:endParaRPr>
          </a:p>
        </p:txBody>
      </p:sp>
      <p:sp>
        <p:nvSpPr>
          <p:cNvPr id="1111" name="Google Shape;1111;p15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14-2 </a:t>
            </a:r>
            <a:r>
              <a:rPr b="1" lang="zh-TW" sz="1300">
                <a:solidFill>
                  <a:srgbClr val="F7DF1E"/>
                </a:solidFill>
                <a:highlight>
                  <a:srgbClr val="242424"/>
                </a:highlight>
                <a:latin typeface="Calibri"/>
                <a:ea typeface="Calibri"/>
                <a:cs typeface="Calibri"/>
                <a:sym typeface="Calibri"/>
              </a:rPr>
              <a:t>實際 Promise 案例</a:t>
            </a:r>
            <a:endParaRPr b="1" sz="1300">
              <a:solidFill>
                <a:srgbClr val="F7DF1E"/>
              </a:solidFill>
              <a:highlight>
                <a:srgbClr val="242424"/>
              </a:highlight>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51"/>
          <p:cNvSpPr txBox="1"/>
          <p:nvPr/>
        </p:nvSpPr>
        <p:spPr>
          <a:xfrm>
            <a:off x="1214700" y="563100"/>
            <a:ext cx="6714600" cy="387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2000">
                <a:solidFill>
                  <a:srgbClr val="F7DF1E"/>
                </a:solidFill>
              </a:rPr>
              <a:t># Promise </a:t>
            </a:r>
            <a:r>
              <a:rPr b="1" lang="zh-TW" sz="2000">
                <a:solidFill>
                  <a:srgbClr val="F7DF1E"/>
                </a:solidFill>
              </a:rPr>
              <a:t>的優點</a:t>
            </a:r>
            <a:r>
              <a:rPr b="1" lang="zh-TW" sz="2000">
                <a:solidFill>
                  <a:srgbClr val="F7DF1E"/>
                </a:solidFill>
              </a:rPr>
              <a:t>：</a:t>
            </a:r>
            <a:r>
              <a:rPr lang="zh-TW" sz="1300">
                <a:solidFill>
                  <a:srgbClr val="F7DF1E"/>
                </a:solidFill>
              </a:rPr>
              <a:t> </a:t>
            </a:r>
            <a:endParaRPr sz="1300">
              <a:solidFill>
                <a:srgbClr val="F7DF1E"/>
              </a:solidFill>
            </a:endParaRPr>
          </a:p>
          <a:p>
            <a:pPr indent="-304800" lvl="0" marL="457200" rtl="0" algn="l">
              <a:lnSpc>
                <a:spcPct val="150000"/>
              </a:lnSpc>
              <a:spcBef>
                <a:spcPts val="0"/>
              </a:spcBef>
              <a:spcAft>
                <a:spcPts val="0"/>
              </a:spcAft>
              <a:buClr>
                <a:schemeClr val="dk1"/>
              </a:buClr>
              <a:buSzPts val="1200"/>
              <a:buAutoNum type="arabicPeriod"/>
            </a:pPr>
            <a:r>
              <a:rPr b="1" lang="zh-TW" sz="1200">
                <a:solidFill>
                  <a:srgbClr val="B6D7A8"/>
                </a:solidFill>
              </a:rPr>
              <a:t>改善代碼可讀性和結構：</a:t>
            </a:r>
            <a:r>
              <a:rPr lang="zh-TW" sz="1200">
                <a:solidFill>
                  <a:schemeClr val="dk1"/>
                </a:solidFill>
              </a:rPr>
              <a:t>Promise 通過 then 和 catch 方法允許你以更直觀的鏈式語法來組織非同步代碼，這使得非同步流程更容易理解和追蹤。</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zh-TW" sz="1200">
                <a:solidFill>
                  <a:srgbClr val="B6D7A8"/>
                </a:solidFill>
              </a:rPr>
              <a:t>錯誤處理：</a:t>
            </a:r>
            <a:r>
              <a:rPr lang="zh-TW" sz="1200">
                <a:solidFill>
                  <a:schemeClr val="dk1"/>
                </a:solidFill>
              </a:rPr>
              <a:t>Promise 讓錯誤處理變得更簡單。你可以使用單一的 catch 方法來處理一連串非同步操作中的任何錯誤，而不是在每個 callback 函數中分別處理錯誤。</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zh-TW" sz="1200">
                <a:solidFill>
                  <a:srgbClr val="B6D7A8"/>
                </a:solidFill>
              </a:rPr>
              <a:t>避免 callback 地獄：</a:t>
            </a:r>
            <a:r>
              <a:rPr lang="zh-TW" sz="1200">
                <a:solidFill>
                  <a:schemeClr val="dk1"/>
                </a:solidFill>
              </a:rPr>
              <a:t>Promise 有助於避免 callback 地獄，因為它們提供了一種更簡潔的方式來處理連續的非同步操作。</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zh-TW" sz="1200">
                <a:solidFill>
                  <a:srgbClr val="B6D7A8"/>
                </a:solidFill>
              </a:rPr>
              <a:t>狀態管理：</a:t>
            </a:r>
            <a:r>
              <a:rPr lang="zh-TW" sz="1200">
                <a:solidFill>
                  <a:schemeClr val="dk1"/>
                </a:solidFill>
              </a:rPr>
              <a:t>Promise 有三種狀態（pending、fulfilled、rejected），它們提供了一個明確的方式來追蹤非同步操作的狀態，這在使用回調函數時往往很難做到。</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zh-TW" sz="1200">
                <a:solidFill>
                  <a:srgbClr val="B6D7A8"/>
                </a:solidFill>
              </a:rPr>
              <a:t>更好的控制流程：</a:t>
            </a:r>
            <a:r>
              <a:rPr lang="zh-TW" sz="1200">
                <a:solidFill>
                  <a:schemeClr val="dk1"/>
                </a:solidFill>
              </a:rPr>
              <a:t>Promise 支持並行非同步操作（例如，Promise.all），這讓控制多個非同步操作的流程變得更加容易。</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zh-TW" sz="1200">
                <a:solidFill>
                  <a:srgbClr val="B6D7A8"/>
                </a:solidFill>
              </a:rPr>
              <a:t>更容易實現複雜的非同步邏輯：</a:t>
            </a:r>
            <a:r>
              <a:rPr lang="zh-TW" sz="1200">
                <a:solidFill>
                  <a:schemeClr val="dk1"/>
                </a:solidFill>
              </a:rPr>
              <a:t>Promise 可以更容易地組合和重用，使得實現複雜的非同步邏輯變得更簡單。</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nvSpPr>
        <p:spPr>
          <a:xfrm>
            <a:off x="2027850" y="1383075"/>
            <a:ext cx="2443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200">
                <a:solidFill>
                  <a:srgbClr val="FFFFFF"/>
                </a:solidFill>
              </a:rPr>
              <a:t>VScode 套件</a:t>
            </a:r>
            <a:endParaRPr b="1" sz="2200">
              <a:solidFill>
                <a:srgbClr val="FFFFFF"/>
              </a:solidFill>
            </a:endParaRPr>
          </a:p>
        </p:txBody>
      </p:sp>
      <p:sp>
        <p:nvSpPr>
          <p:cNvPr id="189" name="Google Shape;189;p26"/>
          <p:cNvSpPr txBox="1"/>
          <p:nvPr/>
        </p:nvSpPr>
        <p:spPr>
          <a:xfrm>
            <a:off x="1126500" y="2153850"/>
            <a:ext cx="6891000" cy="1877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FFFFFF"/>
              </a:buClr>
              <a:buSzPts val="1100"/>
              <a:buAutoNum type="arabicPeriod"/>
            </a:pPr>
            <a:r>
              <a:rPr b="1" lang="zh-TW" sz="1100" u="sng">
                <a:solidFill>
                  <a:schemeClr val="hlink"/>
                </a:solidFill>
                <a:hlinkClick r:id="rId3"/>
              </a:rPr>
              <a:t>https://marketplace.visualstudio.com/items?itemName=naumovs.color-highlight</a:t>
            </a:r>
            <a:endParaRPr b="1" sz="1100">
              <a:solidFill>
                <a:srgbClr val="FFFFFF"/>
              </a:solidFill>
            </a:endParaRPr>
          </a:p>
          <a:p>
            <a:pPr indent="-298450" lvl="0" marL="457200" rtl="0" algn="l">
              <a:lnSpc>
                <a:spcPct val="150000"/>
              </a:lnSpc>
              <a:spcBef>
                <a:spcPts val="0"/>
              </a:spcBef>
              <a:spcAft>
                <a:spcPts val="0"/>
              </a:spcAft>
              <a:buClr>
                <a:srgbClr val="FFFFFF"/>
              </a:buClr>
              <a:buSzPts val="1100"/>
              <a:buAutoNum type="arabicPeriod"/>
            </a:pPr>
            <a:r>
              <a:rPr b="1" lang="zh-TW" sz="1100" u="sng">
                <a:solidFill>
                  <a:schemeClr val="hlink"/>
                </a:solidFill>
                <a:hlinkClick r:id="rId4"/>
              </a:rPr>
              <a:t>https://marketplace.visualstudio.com/items?itemName=jack89ita.copy-filename</a:t>
            </a:r>
            <a:endParaRPr b="1" sz="1100">
              <a:solidFill>
                <a:srgbClr val="FFFFFF"/>
              </a:solidFill>
            </a:endParaRPr>
          </a:p>
          <a:p>
            <a:pPr indent="-298450" lvl="0" marL="457200" rtl="0" algn="l">
              <a:lnSpc>
                <a:spcPct val="150000"/>
              </a:lnSpc>
              <a:spcBef>
                <a:spcPts val="0"/>
              </a:spcBef>
              <a:spcAft>
                <a:spcPts val="0"/>
              </a:spcAft>
              <a:buClr>
                <a:srgbClr val="FFFFFF"/>
              </a:buClr>
              <a:buSzPts val="1100"/>
              <a:buAutoNum type="arabicPeriod"/>
            </a:pPr>
            <a:r>
              <a:rPr b="1" lang="zh-TW" sz="1100" u="sng">
                <a:solidFill>
                  <a:schemeClr val="hlink"/>
                </a:solidFill>
                <a:hlinkClick r:id="rId5"/>
              </a:rPr>
              <a:t>https://marketplace.visualstudio.com/items?itemName=tal7aouy.icons</a:t>
            </a:r>
            <a:endParaRPr b="1" sz="1100">
              <a:solidFill>
                <a:srgbClr val="FFFFFF"/>
              </a:solidFill>
            </a:endParaRPr>
          </a:p>
          <a:p>
            <a:pPr indent="-298450" lvl="0" marL="457200" rtl="0" algn="l">
              <a:lnSpc>
                <a:spcPct val="150000"/>
              </a:lnSpc>
              <a:spcBef>
                <a:spcPts val="0"/>
              </a:spcBef>
              <a:spcAft>
                <a:spcPts val="0"/>
              </a:spcAft>
              <a:buClr>
                <a:srgbClr val="FFFFFF"/>
              </a:buClr>
              <a:buSzPts val="1100"/>
              <a:buAutoNum type="arabicPeriod"/>
            </a:pPr>
            <a:r>
              <a:rPr b="1" lang="zh-TW" sz="1100" u="sng">
                <a:solidFill>
                  <a:schemeClr val="hlink"/>
                </a:solidFill>
                <a:hlinkClick r:id="rId6"/>
              </a:rPr>
              <a:t>https://marketplace.visualstudio.com/items?itemName=vscode-icons-team.vscode-icons</a:t>
            </a:r>
            <a:endParaRPr b="1" sz="1100">
              <a:solidFill>
                <a:srgbClr val="FFFFFF"/>
              </a:solidFill>
            </a:endParaRPr>
          </a:p>
          <a:p>
            <a:pPr indent="-298450" lvl="0" marL="457200" rtl="0" algn="l">
              <a:lnSpc>
                <a:spcPct val="150000"/>
              </a:lnSpc>
              <a:spcBef>
                <a:spcPts val="0"/>
              </a:spcBef>
              <a:spcAft>
                <a:spcPts val="0"/>
              </a:spcAft>
              <a:buClr>
                <a:srgbClr val="FFFFFF"/>
              </a:buClr>
              <a:buSzPts val="1100"/>
              <a:buAutoNum type="arabicPeriod"/>
            </a:pPr>
            <a:r>
              <a:rPr b="1" lang="zh-TW" sz="1100" u="sng">
                <a:solidFill>
                  <a:schemeClr val="hlink"/>
                </a:solidFill>
                <a:hlinkClick r:id="rId7"/>
              </a:rPr>
              <a:t>https://marketplace.visualstudio.com/items?itemName=ritwickdey.LiveServer</a:t>
            </a:r>
            <a:endParaRPr b="1" sz="1100">
              <a:solidFill>
                <a:srgbClr val="FFFFFF"/>
              </a:solidFill>
            </a:endParaRPr>
          </a:p>
          <a:p>
            <a:pPr indent="-298450" lvl="0" marL="457200" rtl="0" algn="l">
              <a:lnSpc>
                <a:spcPct val="150000"/>
              </a:lnSpc>
              <a:spcBef>
                <a:spcPts val="0"/>
              </a:spcBef>
              <a:spcAft>
                <a:spcPts val="0"/>
              </a:spcAft>
              <a:buClr>
                <a:srgbClr val="FFFFFF"/>
              </a:buClr>
              <a:buSzPts val="1100"/>
              <a:buAutoNum type="arabicPeriod"/>
            </a:pPr>
            <a:r>
              <a:rPr b="1" lang="zh-TW" sz="1100" u="sng">
                <a:solidFill>
                  <a:schemeClr val="hlink"/>
                </a:solidFill>
                <a:hlinkClick r:id="rId8"/>
              </a:rPr>
              <a:t>https://marketplace.visualstudio.com/items?itemName=mgmcdermott.vscode-language-babel</a:t>
            </a:r>
            <a:endParaRPr b="1" sz="1100">
              <a:solidFill>
                <a:srgbClr val="FFFFFF"/>
              </a:solidFill>
            </a:endParaRPr>
          </a:p>
          <a:p>
            <a:pPr indent="0" lvl="0" marL="457200" rtl="0" algn="l">
              <a:lnSpc>
                <a:spcPct val="150000"/>
              </a:lnSpc>
              <a:spcBef>
                <a:spcPts val="0"/>
              </a:spcBef>
              <a:spcAft>
                <a:spcPts val="0"/>
              </a:spcAft>
              <a:buNone/>
            </a:pPr>
            <a:r>
              <a:t/>
            </a:r>
            <a:endParaRPr b="1" sz="1100">
              <a:solidFill>
                <a:srgbClr val="FFFFFF"/>
              </a:solidFill>
            </a:endParaRPr>
          </a:p>
        </p:txBody>
      </p:sp>
      <p:pic>
        <p:nvPicPr>
          <p:cNvPr id="190" name="Google Shape;190;p26"/>
          <p:cNvPicPr preferRelativeResize="0"/>
          <p:nvPr/>
        </p:nvPicPr>
        <p:blipFill rotWithShape="1">
          <a:blip r:embed="rId9">
            <a:alphaModFix/>
          </a:blip>
          <a:srcRect b="0" l="0" r="0" t="0"/>
          <a:stretch/>
        </p:blipFill>
        <p:spPr>
          <a:xfrm>
            <a:off x="1291547" y="1341759"/>
            <a:ext cx="608349" cy="605826"/>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5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14-3 平常開發常見的 Promise</a:t>
            </a:r>
            <a:endParaRPr b="1" sz="1300">
              <a:solidFill>
                <a:srgbClr val="F7DF1E"/>
              </a:solidFill>
              <a:highlight>
                <a:srgbClr val="242424"/>
              </a:highlight>
              <a:latin typeface="Calibri"/>
              <a:ea typeface="Calibri"/>
              <a:cs typeface="Calibri"/>
              <a:sym typeface="Calibri"/>
            </a:endParaRPr>
          </a:p>
        </p:txBody>
      </p:sp>
      <p:sp>
        <p:nvSpPr>
          <p:cNvPr id="1122" name="Google Shape;1122;p152"/>
          <p:cNvSpPr txBox="1"/>
          <p:nvPr/>
        </p:nvSpPr>
        <p:spPr>
          <a:xfrm>
            <a:off x="4728075" y="1062950"/>
            <a:ext cx="4040700" cy="281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fetch 回傳是 Promise 物件</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A6E22E"/>
                </a:solidFill>
                <a:highlight>
                  <a:srgbClr val="242424"/>
                </a:highlight>
                <a:latin typeface="Courier New"/>
                <a:ea typeface="Courier New"/>
                <a:cs typeface="Courier New"/>
                <a:sym typeface="Courier New"/>
              </a:rPr>
              <a:t>fetch</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"https://vue-lessons-api.vercel.app/city/list"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method</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then</a:t>
            </a:r>
            <a:r>
              <a:rPr b="1" lang="zh-TW" sz="900">
                <a:solidFill>
                  <a:srgbClr val="F8F8F2"/>
                </a:solidFill>
                <a:highlight>
                  <a:srgbClr val="242424"/>
                </a:highlight>
                <a:latin typeface="Courier New"/>
                <a:ea typeface="Courier New"/>
                <a:cs typeface="Courier New"/>
                <a:sym typeface="Courier New"/>
              </a:rPr>
              <a:t>((response)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response</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json</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then</a:t>
            </a:r>
            <a:r>
              <a:rPr b="1" lang="zh-TW" sz="900">
                <a:solidFill>
                  <a:srgbClr val="F8F8F2"/>
                </a:solidFill>
                <a:highlight>
                  <a:srgbClr val="242424"/>
                </a:highlight>
                <a:latin typeface="Courier New"/>
                <a:ea typeface="Courier New"/>
                <a:cs typeface="Courier New"/>
                <a:sym typeface="Courier New"/>
              </a:rPr>
              <a:t>((response)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(response);</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catch</a:t>
            </a:r>
            <a:r>
              <a:rPr b="1" lang="zh-TW" sz="900">
                <a:solidFill>
                  <a:srgbClr val="F8F8F2"/>
                </a:solidFill>
                <a:highlight>
                  <a:srgbClr val="242424"/>
                </a:highlight>
                <a:latin typeface="Courier New"/>
                <a:ea typeface="Courier New"/>
                <a:cs typeface="Courier New"/>
                <a:sym typeface="Courier New"/>
              </a:rPr>
              <a:t>((error)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`error:`</a:t>
            </a:r>
            <a:r>
              <a:rPr b="1" lang="zh-TW" sz="900">
                <a:solidFill>
                  <a:srgbClr val="F8F8F2"/>
                </a:solidFill>
                <a:highlight>
                  <a:srgbClr val="242424"/>
                </a:highlight>
                <a:latin typeface="Courier New"/>
                <a:ea typeface="Courier New"/>
                <a:cs typeface="Courier New"/>
                <a:sym typeface="Courier New"/>
              </a:rPr>
              <a:t>, error);</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123" name="Google Shape;1123;p152"/>
          <p:cNvSpPr txBox="1"/>
          <p:nvPr/>
        </p:nvSpPr>
        <p:spPr>
          <a:xfrm>
            <a:off x="470875" y="1374650"/>
            <a:ext cx="3912300" cy="219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axios 回傳是 Promise 物件</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axios</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"https://vue-lessons-api.vercel.app/city/list"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then</a:t>
            </a:r>
            <a:r>
              <a:rPr b="1" lang="zh-TW" sz="900">
                <a:solidFill>
                  <a:srgbClr val="F8F8F2"/>
                </a:solidFill>
                <a:highlight>
                  <a:srgbClr val="242424"/>
                </a:highlight>
                <a:latin typeface="Courier New"/>
                <a:ea typeface="Courier New"/>
                <a:cs typeface="Courier New"/>
                <a:sym typeface="Courier New"/>
              </a:rPr>
              <a:t>((res)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"拿到資料:"</a:t>
            </a:r>
            <a:r>
              <a:rPr b="1" lang="zh-TW" sz="900">
                <a:solidFill>
                  <a:srgbClr val="F8F8F2"/>
                </a:solidFill>
                <a:highlight>
                  <a:srgbClr val="242424"/>
                </a:highlight>
                <a:latin typeface="Courier New"/>
                <a:ea typeface="Courier New"/>
                <a:cs typeface="Courier New"/>
                <a:sym typeface="Courier New"/>
              </a:rPr>
              <a:t>, res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catch</a:t>
            </a:r>
            <a:r>
              <a:rPr b="1" lang="zh-TW" sz="900">
                <a:solidFill>
                  <a:srgbClr val="F8F8F2"/>
                </a:solidFill>
                <a:highlight>
                  <a:srgbClr val="242424"/>
                </a:highlight>
                <a:latin typeface="Courier New"/>
                <a:ea typeface="Courier New"/>
                <a:cs typeface="Courier New"/>
                <a:sym typeface="Courier New"/>
              </a:rPr>
              <a:t>((error)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alert</a:t>
            </a:r>
            <a:r>
              <a:rPr b="1" lang="zh-TW" sz="900">
                <a:solidFill>
                  <a:srgbClr val="F8F8F2"/>
                </a:solidFill>
                <a:highlight>
                  <a:srgbClr val="242424"/>
                </a:highlight>
                <a:latin typeface="Courier New"/>
                <a:ea typeface="Courier New"/>
                <a:cs typeface="Courier New"/>
                <a:sym typeface="Courier New"/>
              </a:rPr>
              <a:t>(error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response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msg);</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error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"error"</a:t>
            </a:r>
            <a:r>
              <a:rPr b="1" lang="zh-TW" sz="900">
                <a:solidFill>
                  <a:srgbClr val="F8F8F2"/>
                </a:solidFill>
                <a:highlight>
                  <a:srgbClr val="242424"/>
                </a:highlight>
                <a:latin typeface="Courier New"/>
                <a:ea typeface="Courier New"/>
                <a:cs typeface="Courier New"/>
                <a:sym typeface="Courier New"/>
              </a:rPr>
              <a:t>, error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response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msg);</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5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14-4 什麼是 async / await? 把非同步變成同步</a:t>
            </a:r>
            <a:endParaRPr b="1" sz="1300">
              <a:solidFill>
                <a:srgbClr val="F7DF1E"/>
              </a:solidFill>
              <a:highlight>
                <a:srgbClr val="242424"/>
              </a:highlight>
              <a:latin typeface="Calibri"/>
              <a:ea typeface="Calibri"/>
              <a:cs typeface="Calibri"/>
              <a:sym typeface="Calibri"/>
            </a:endParaRPr>
          </a:p>
        </p:txBody>
      </p:sp>
      <p:sp>
        <p:nvSpPr>
          <p:cNvPr id="1129" name="Google Shape;1129;p153"/>
          <p:cNvSpPr txBox="1"/>
          <p:nvPr/>
        </p:nvSpPr>
        <p:spPr>
          <a:xfrm>
            <a:off x="226600" y="1554200"/>
            <a:ext cx="4025700" cy="260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init1</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axios</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"https://vue-lessons-api.vercel.app/city/list"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then</a:t>
            </a:r>
            <a:r>
              <a:rPr b="1" lang="zh-TW" sz="900">
                <a:solidFill>
                  <a:srgbClr val="F8F8F2"/>
                </a:solidFill>
                <a:highlight>
                  <a:srgbClr val="242424"/>
                </a:highlight>
                <a:latin typeface="Courier New"/>
                <a:ea typeface="Courier New"/>
                <a:cs typeface="Courier New"/>
                <a:sym typeface="Courier New"/>
              </a:rPr>
              <a:t>((res)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"拿到資料:"</a:t>
            </a:r>
            <a:r>
              <a:rPr b="1" lang="zh-TW" sz="900">
                <a:solidFill>
                  <a:srgbClr val="F8F8F2"/>
                </a:solidFill>
                <a:highlight>
                  <a:srgbClr val="242424"/>
                </a:highlight>
                <a:latin typeface="Courier New"/>
                <a:ea typeface="Courier New"/>
                <a:cs typeface="Courier New"/>
                <a:sym typeface="Courier New"/>
              </a:rPr>
              <a:t>, res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80F4"/>
                </a:solidFill>
                <a:highlight>
                  <a:srgbClr val="242424"/>
                </a:highlight>
                <a:latin typeface="Courier New"/>
                <a:ea typeface="Courier New"/>
                <a:cs typeface="Courier New"/>
                <a:sym typeface="Courier New"/>
              </a:rPr>
              <a:t>3</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A6E22E"/>
                </a:solidFill>
                <a:highlight>
                  <a:srgbClr val="242424"/>
                </a:highlight>
                <a:latin typeface="Courier New"/>
                <a:ea typeface="Courier New"/>
                <a:cs typeface="Courier New"/>
                <a:sym typeface="Courier New"/>
              </a:rPr>
              <a:t>init1</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130" name="Google Shape;1130;p153"/>
          <p:cNvSpPr txBox="1"/>
          <p:nvPr/>
        </p:nvSpPr>
        <p:spPr>
          <a:xfrm>
            <a:off x="226600" y="1034050"/>
            <a:ext cx="329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chemeClr val="dk1"/>
                </a:solidFill>
              </a:rPr>
              <a:t>透過 callback 的方式來執行接下來的動作</a:t>
            </a:r>
            <a:endParaRPr sz="1200">
              <a:solidFill>
                <a:schemeClr val="dk1"/>
              </a:solidFill>
            </a:endParaRPr>
          </a:p>
        </p:txBody>
      </p:sp>
      <p:sp>
        <p:nvSpPr>
          <p:cNvPr id="1131" name="Google Shape;1131;p153"/>
          <p:cNvSpPr txBox="1"/>
          <p:nvPr/>
        </p:nvSpPr>
        <p:spPr>
          <a:xfrm>
            <a:off x="4780975" y="1554200"/>
            <a:ext cx="3731100" cy="219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init2</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async</a:t>
            </a:r>
            <a:r>
              <a:rPr b="1" lang="zh-TW" sz="900">
                <a:solidFill>
                  <a:srgbClr val="F8F8F2"/>
                </a:solidFill>
                <a:highlight>
                  <a:srgbClr val="242424"/>
                </a:highlight>
                <a:latin typeface="Courier New"/>
                <a:ea typeface="Courier New"/>
                <a:cs typeface="Courier New"/>
                <a:sym typeface="Courier New"/>
              </a:rPr>
              <a:t> ()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res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await</a:t>
            </a:r>
            <a:r>
              <a:rPr b="1" lang="zh-TW" sz="900">
                <a:solidFill>
                  <a:srgbClr val="F8F8F2"/>
                </a:solidFill>
                <a:highlight>
                  <a:srgbClr val="242424"/>
                </a:highlight>
                <a:latin typeface="Courier New"/>
                <a:ea typeface="Courier New"/>
                <a:cs typeface="Courier New"/>
                <a:sym typeface="Courier New"/>
              </a:rPr>
              <a:t> 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"https://vue-lessons-api.vercel.app/city/list"</a:t>
            </a:r>
            <a:endParaRPr b="1" sz="9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"拿到資料:"</a:t>
            </a:r>
            <a:r>
              <a:rPr b="1" lang="zh-TW" sz="900">
                <a:solidFill>
                  <a:srgbClr val="F8F8F2"/>
                </a:solidFill>
                <a:highlight>
                  <a:srgbClr val="242424"/>
                </a:highlight>
                <a:latin typeface="Courier New"/>
                <a:ea typeface="Courier New"/>
                <a:cs typeface="Courier New"/>
                <a:sym typeface="Courier New"/>
              </a:rPr>
              <a:t>, res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A6E22E"/>
                </a:solidFill>
                <a:highlight>
                  <a:srgbClr val="242424"/>
                </a:highlight>
                <a:latin typeface="Courier New"/>
                <a:ea typeface="Courier New"/>
                <a:cs typeface="Courier New"/>
                <a:sym typeface="Courier New"/>
              </a:rPr>
              <a:t>init2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132" name="Google Shape;1132;p153"/>
          <p:cNvSpPr txBox="1"/>
          <p:nvPr/>
        </p:nvSpPr>
        <p:spPr>
          <a:xfrm>
            <a:off x="4820100" y="1065600"/>
            <a:ext cx="369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chemeClr val="dk1"/>
                </a:solidFill>
              </a:rPr>
              <a:t>透過 async / await 的方式來</a:t>
            </a:r>
            <a:r>
              <a:rPr lang="zh-TW" sz="1200">
                <a:solidFill>
                  <a:schemeClr val="dk1"/>
                </a:solidFill>
              </a:rPr>
              <a:t>同步執行</a:t>
            </a:r>
            <a:r>
              <a:rPr lang="zh-TW" sz="1200">
                <a:solidFill>
                  <a:schemeClr val="dk1"/>
                </a:solidFill>
              </a:rPr>
              <a:t>接下來的動作</a:t>
            </a:r>
            <a:endParaRPr sz="1200">
              <a:solidFill>
                <a:schemeClr val="dk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5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14-5 try catch 的錯誤處理</a:t>
            </a:r>
            <a:endParaRPr b="1" sz="1300">
              <a:solidFill>
                <a:srgbClr val="F7DF1E"/>
              </a:solidFill>
              <a:highlight>
                <a:srgbClr val="242424"/>
              </a:highlight>
              <a:latin typeface="Calibri"/>
              <a:ea typeface="Calibri"/>
              <a:cs typeface="Calibri"/>
              <a:sym typeface="Calibri"/>
            </a:endParaRPr>
          </a:p>
        </p:txBody>
      </p:sp>
      <p:sp>
        <p:nvSpPr>
          <p:cNvPr id="1138" name="Google Shape;1138;p154"/>
          <p:cNvSpPr txBox="1"/>
          <p:nvPr/>
        </p:nvSpPr>
        <p:spPr>
          <a:xfrm>
            <a:off x="1762350" y="997950"/>
            <a:ext cx="5619300" cy="314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init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async</a:t>
            </a:r>
            <a:r>
              <a:rPr b="1" lang="zh-TW" sz="1100">
                <a:solidFill>
                  <a:srgbClr val="F8F8F2"/>
                </a:solidFill>
                <a:highlight>
                  <a:srgbClr val="242424"/>
                </a:highlight>
                <a:latin typeface="Courier New"/>
                <a:ea typeface="Courier New"/>
                <a:cs typeface="Courier New"/>
                <a:sym typeface="Courier New"/>
              </a:rPr>
              <a:t> ()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try</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res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await</a:t>
            </a:r>
            <a:r>
              <a:rPr b="1" lang="zh-TW" sz="1100">
                <a:solidFill>
                  <a:srgbClr val="F8F8F2"/>
                </a:solidFill>
                <a:highlight>
                  <a:srgbClr val="242424"/>
                </a:highlight>
                <a:latin typeface="Courier New"/>
                <a:ea typeface="Courier New"/>
                <a:cs typeface="Courier New"/>
                <a:sym typeface="Courier New"/>
              </a:rPr>
              <a:t> axios</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get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"http://www.mocky.io/v2/5cc40dbe34000077007654af"</a:t>
            </a:r>
            <a:endParaRPr b="1" sz="11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(res</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data);</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catch</a:t>
            </a:r>
            <a:r>
              <a:rPr b="1" lang="zh-TW" sz="1100">
                <a:solidFill>
                  <a:srgbClr val="F8F8F2"/>
                </a:solidFill>
                <a:highlight>
                  <a:srgbClr val="242424"/>
                </a:highlight>
                <a:latin typeface="Courier New"/>
                <a:ea typeface="Courier New"/>
                <a:cs typeface="Courier New"/>
                <a:sym typeface="Courier New"/>
              </a:rPr>
              <a:t> (error)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error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"error:"</a:t>
            </a:r>
            <a:r>
              <a:rPr b="1" lang="zh-TW" sz="1100">
                <a:solidFill>
                  <a:srgbClr val="F8F8F2"/>
                </a:solidFill>
                <a:highlight>
                  <a:srgbClr val="242424"/>
                </a:highlight>
                <a:latin typeface="Courier New"/>
                <a:ea typeface="Courier New"/>
                <a:cs typeface="Courier New"/>
                <a:sym typeface="Courier New"/>
              </a:rPr>
              <a:t>, error</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response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data);</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init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
        <p:nvSpPr>
          <p:cNvPr id="1139" name="Google Shape;1139;p154"/>
          <p:cNvSpPr txBox="1"/>
          <p:nvPr/>
        </p:nvSpPr>
        <p:spPr>
          <a:xfrm>
            <a:off x="513450" y="4387950"/>
            <a:ext cx="8117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100" u="sng">
                <a:solidFill>
                  <a:schemeClr val="hlink"/>
                </a:solidFill>
                <a:hlinkClick r:id="rId3"/>
              </a:rPr>
              <a:t>https://developer.mozilla.org/zh-TW/docs/Web/JavaScript/Reference/Statements/try...catch</a:t>
            </a:r>
            <a:endParaRPr sz="11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5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14-6 初始化多個 API 執行處理方式 1 - Promise.all</a:t>
            </a:r>
            <a:endParaRPr b="1" sz="1300">
              <a:solidFill>
                <a:srgbClr val="F7DF1E"/>
              </a:solidFill>
              <a:highlight>
                <a:srgbClr val="242424"/>
              </a:highlight>
              <a:latin typeface="Calibri"/>
              <a:ea typeface="Calibri"/>
              <a:cs typeface="Calibri"/>
              <a:sym typeface="Calibri"/>
            </a:endParaRPr>
          </a:p>
        </p:txBody>
      </p:sp>
      <p:sp>
        <p:nvSpPr>
          <p:cNvPr id="1145" name="Google Shape;1145;p155"/>
          <p:cNvSpPr txBox="1"/>
          <p:nvPr/>
        </p:nvSpPr>
        <p:spPr>
          <a:xfrm>
            <a:off x="1948300" y="747750"/>
            <a:ext cx="5745900" cy="364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promises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"https://vue-lessons-api.vercel.app/photo/list"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"https://vue-lessons-api.vercel.app/seo/home"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"https://vue-lessons-api.vercel.app/city/list"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 axios.get("https://www.mocky.io/v2/5cc3f5723400005d00765480"),</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init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async</a:t>
            </a:r>
            <a:r>
              <a:rPr b="1" lang="zh-TW" sz="900">
                <a:solidFill>
                  <a:srgbClr val="F8F8F2"/>
                </a:solidFill>
                <a:highlight>
                  <a:srgbClr val="242424"/>
                </a:highlight>
                <a:latin typeface="Courier New"/>
                <a:ea typeface="Courier New"/>
                <a:cs typeface="Courier New"/>
                <a:sym typeface="Courier New"/>
              </a:rPr>
              <a:t> ()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try</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values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await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Promise</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all</a:t>
            </a:r>
            <a:r>
              <a:rPr b="1" lang="zh-TW" sz="900">
                <a:solidFill>
                  <a:srgbClr val="F8F8F2"/>
                </a:solidFill>
                <a:highlight>
                  <a:srgbClr val="242424"/>
                </a:highlight>
                <a:latin typeface="Courier New"/>
                <a:ea typeface="Courier New"/>
                <a:cs typeface="Courier New"/>
                <a:sym typeface="Courier New"/>
              </a:rPr>
              <a:t>(promises);</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values);</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 </a:t>
            </a:r>
            <a:r>
              <a:rPr b="1" lang="zh-TW" sz="900">
                <a:solidFill>
                  <a:srgbClr val="F92672"/>
                </a:solidFill>
                <a:highlight>
                  <a:srgbClr val="242424"/>
                </a:highlight>
                <a:latin typeface="Courier New"/>
                <a:ea typeface="Courier New"/>
                <a:cs typeface="Courier New"/>
                <a:sym typeface="Courier New"/>
              </a:rPr>
              <a:t>catch</a:t>
            </a:r>
            <a:r>
              <a:rPr b="1" lang="zh-TW" sz="900">
                <a:solidFill>
                  <a:srgbClr val="F8F8F2"/>
                </a:solidFill>
                <a:highlight>
                  <a:srgbClr val="242424"/>
                </a:highlight>
                <a:latin typeface="Courier New"/>
                <a:ea typeface="Courier New"/>
                <a:cs typeface="Courier New"/>
                <a:sym typeface="Courier New"/>
              </a:rPr>
              <a:t> (error)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error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"ERROR=&gt;"</a:t>
            </a:r>
            <a:r>
              <a:rPr b="1" lang="zh-TW" sz="900">
                <a:solidFill>
                  <a:srgbClr val="F8F8F2"/>
                </a:solidFill>
                <a:highlight>
                  <a:srgbClr val="242424"/>
                </a:highlight>
                <a:latin typeface="Courier New"/>
                <a:ea typeface="Courier New"/>
                <a:cs typeface="Courier New"/>
                <a:sym typeface="Courier New"/>
              </a:rPr>
              <a:t>, error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response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init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5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14-7 初始化多個 API 執行處理方式 2 - Promise.allSettled </a:t>
            </a:r>
            <a:endParaRPr b="1" sz="1300">
              <a:solidFill>
                <a:srgbClr val="F7DF1E"/>
              </a:solidFill>
              <a:highlight>
                <a:srgbClr val="242424"/>
              </a:highlight>
              <a:latin typeface="Calibri"/>
              <a:ea typeface="Calibri"/>
              <a:cs typeface="Calibri"/>
              <a:sym typeface="Calibri"/>
            </a:endParaRPr>
          </a:p>
        </p:txBody>
      </p:sp>
      <p:sp>
        <p:nvSpPr>
          <p:cNvPr id="1151" name="Google Shape;1151;p156"/>
          <p:cNvSpPr txBox="1"/>
          <p:nvPr/>
        </p:nvSpPr>
        <p:spPr>
          <a:xfrm>
            <a:off x="1401300" y="747750"/>
            <a:ext cx="5931600" cy="368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promises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"https://vue-lessons-api.vercel.app/photo/list"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"https://vue-lessons-api.vercel.app/seo/home"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"https://vue-lessons-api.vercel.app/city/list"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a:t>
            </a:r>
            <a:r>
              <a:rPr lang="zh-TW" sz="1050">
                <a:solidFill>
                  <a:srgbClr val="FFEE99"/>
                </a:solidFill>
                <a:highlight>
                  <a:srgbClr val="242424"/>
                </a:highlight>
                <a:latin typeface="Consolas"/>
                <a:ea typeface="Consolas"/>
                <a:cs typeface="Consolas"/>
                <a:sym typeface="Consolas"/>
              </a:rPr>
              <a:t>https://vue-lessons-api.vercel.app/photo/list?status=error</a:t>
            </a:r>
            <a:r>
              <a:rPr b="1" lang="zh-TW" sz="900">
                <a:solidFill>
                  <a:srgbClr val="FFEE99"/>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init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async</a:t>
            </a:r>
            <a:r>
              <a:rPr b="1" lang="zh-TW" sz="900">
                <a:solidFill>
                  <a:srgbClr val="F8F8F2"/>
                </a:solidFill>
                <a:highlight>
                  <a:srgbClr val="242424"/>
                </a:highlight>
                <a:latin typeface="Courier New"/>
                <a:ea typeface="Courier New"/>
                <a:cs typeface="Courier New"/>
                <a:sym typeface="Courier New"/>
              </a:rPr>
              <a:t> ()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try</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values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await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Promise</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allSettled</a:t>
            </a:r>
            <a:r>
              <a:rPr b="1" lang="zh-TW" sz="900">
                <a:solidFill>
                  <a:srgbClr val="F8F8F2"/>
                </a:solidFill>
                <a:highlight>
                  <a:srgbClr val="242424"/>
                </a:highlight>
                <a:latin typeface="Courier New"/>
                <a:ea typeface="Courier New"/>
                <a:cs typeface="Courier New"/>
                <a:sym typeface="Courier New"/>
              </a:rPr>
              <a:t>(promises);</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values);</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 </a:t>
            </a:r>
            <a:r>
              <a:rPr b="1" lang="zh-TW" sz="900">
                <a:solidFill>
                  <a:srgbClr val="F92672"/>
                </a:solidFill>
                <a:highlight>
                  <a:srgbClr val="242424"/>
                </a:highlight>
                <a:latin typeface="Courier New"/>
                <a:ea typeface="Courier New"/>
                <a:cs typeface="Courier New"/>
                <a:sym typeface="Courier New"/>
              </a:rPr>
              <a:t>catch</a:t>
            </a:r>
            <a:r>
              <a:rPr b="1" lang="zh-TW" sz="900">
                <a:solidFill>
                  <a:srgbClr val="F8F8F2"/>
                </a:solidFill>
                <a:highlight>
                  <a:srgbClr val="242424"/>
                </a:highlight>
                <a:latin typeface="Courier New"/>
                <a:ea typeface="Courier New"/>
                <a:cs typeface="Courier New"/>
                <a:sym typeface="Courier New"/>
              </a:rPr>
              <a:t> (error)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error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"ERROR=&gt;"</a:t>
            </a:r>
            <a:r>
              <a:rPr b="1" lang="zh-TW" sz="900">
                <a:solidFill>
                  <a:srgbClr val="F8F8F2"/>
                </a:solidFill>
                <a:highlight>
                  <a:srgbClr val="242424"/>
                </a:highlight>
                <a:latin typeface="Courier New"/>
                <a:ea typeface="Courier New"/>
                <a:cs typeface="Courier New"/>
                <a:sym typeface="Courier New"/>
              </a:rPr>
              <a:t>, error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response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data);</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init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5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14-8 API 實戰演練</a:t>
            </a:r>
            <a:endParaRPr b="1" sz="1300">
              <a:solidFill>
                <a:srgbClr val="F7DF1E"/>
              </a:solidFill>
              <a:highlight>
                <a:srgbClr val="242424"/>
              </a:highlight>
              <a:latin typeface="Calibri"/>
              <a:ea typeface="Calibri"/>
              <a:cs typeface="Calibri"/>
              <a:sym typeface="Calibri"/>
            </a:endParaRPr>
          </a:p>
        </p:txBody>
      </p:sp>
      <p:pic>
        <p:nvPicPr>
          <p:cNvPr id="1157" name="Google Shape;1157;p157"/>
          <p:cNvPicPr preferRelativeResize="0"/>
          <p:nvPr/>
        </p:nvPicPr>
        <p:blipFill>
          <a:blip r:embed="rId3">
            <a:alphaModFix/>
          </a:blip>
          <a:stretch>
            <a:fillRect/>
          </a:stretch>
        </p:blipFill>
        <p:spPr>
          <a:xfrm>
            <a:off x="2542577" y="329725"/>
            <a:ext cx="3795226" cy="2379425"/>
          </a:xfrm>
          <a:prstGeom prst="rect">
            <a:avLst/>
          </a:prstGeom>
          <a:noFill/>
          <a:ln>
            <a:noFill/>
          </a:ln>
        </p:spPr>
      </p:pic>
      <p:sp>
        <p:nvSpPr>
          <p:cNvPr id="1158" name="Google Shape;1158;p157"/>
          <p:cNvSpPr txBox="1"/>
          <p:nvPr/>
        </p:nvSpPr>
        <p:spPr>
          <a:xfrm>
            <a:off x="1816200" y="2907200"/>
            <a:ext cx="10113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API (POST): </a:t>
            </a:r>
            <a:endParaRPr b="1" sz="1300">
              <a:solidFill>
                <a:srgbClr val="F7DF1E"/>
              </a:solidFill>
              <a:highlight>
                <a:srgbClr val="242424"/>
              </a:highlight>
              <a:latin typeface="Calibri"/>
              <a:ea typeface="Calibri"/>
              <a:cs typeface="Calibri"/>
              <a:sym typeface="Calibri"/>
            </a:endParaRPr>
          </a:p>
        </p:txBody>
      </p:sp>
      <p:sp>
        <p:nvSpPr>
          <p:cNvPr id="1159" name="Google Shape;1159;p157"/>
          <p:cNvSpPr txBox="1"/>
          <p:nvPr/>
        </p:nvSpPr>
        <p:spPr>
          <a:xfrm>
            <a:off x="2827488" y="3391950"/>
            <a:ext cx="16842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100">
                <a:solidFill>
                  <a:schemeClr val="dk1"/>
                </a:solidFill>
              </a:rPr>
              <a:t>username : </a:t>
            </a:r>
            <a:r>
              <a:rPr lang="zh-TW" sz="1100">
                <a:solidFill>
                  <a:srgbClr val="F7DF1E"/>
                </a:solidFill>
              </a:rPr>
              <a:t>string</a:t>
            </a:r>
            <a:endParaRPr sz="1100">
              <a:solidFill>
                <a:srgbClr val="F7DF1E"/>
              </a:solidFill>
            </a:endParaRPr>
          </a:p>
          <a:p>
            <a:pPr indent="0" lvl="0" marL="0" rtl="0" algn="l">
              <a:lnSpc>
                <a:spcPct val="150000"/>
              </a:lnSpc>
              <a:spcBef>
                <a:spcPts val="0"/>
              </a:spcBef>
              <a:spcAft>
                <a:spcPts val="0"/>
              </a:spcAft>
              <a:buNone/>
            </a:pPr>
            <a:r>
              <a:rPr lang="zh-TW" sz="1100">
                <a:solidFill>
                  <a:schemeClr val="dk1"/>
                </a:solidFill>
              </a:rPr>
              <a:t>password</a:t>
            </a:r>
            <a:r>
              <a:rPr lang="zh-TW" sz="1100">
                <a:solidFill>
                  <a:schemeClr val="dk1"/>
                </a:solidFill>
              </a:rPr>
              <a:t> : </a:t>
            </a:r>
            <a:r>
              <a:rPr lang="zh-TW" sz="1100">
                <a:solidFill>
                  <a:srgbClr val="F7DF1E"/>
                </a:solidFill>
              </a:rPr>
              <a:t>string</a:t>
            </a:r>
            <a:endParaRPr sz="1100">
              <a:solidFill>
                <a:srgbClr val="F7DF1E"/>
              </a:solidFill>
            </a:endParaRPr>
          </a:p>
          <a:p>
            <a:pPr indent="0" lvl="0" marL="0" rtl="0" algn="l">
              <a:lnSpc>
                <a:spcPct val="150000"/>
              </a:lnSpc>
              <a:spcBef>
                <a:spcPts val="0"/>
              </a:spcBef>
              <a:spcAft>
                <a:spcPts val="0"/>
              </a:spcAft>
              <a:buNone/>
            </a:pPr>
            <a:r>
              <a:rPr lang="zh-TW" sz="1100">
                <a:solidFill>
                  <a:schemeClr val="dk1"/>
                </a:solidFill>
              </a:rPr>
              <a:t>sex</a:t>
            </a:r>
            <a:r>
              <a:rPr lang="zh-TW" sz="1100">
                <a:solidFill>
                  <a:schemeClr val="dk1"/>
                </a:solidFill>
              </a:rPr>
              <a:t> : </a:t>
            </a:r>
            <a:r>
              <a:rPr lang="zh-TW" sz="1100">
                <a:solidFill>
                  <a:srgbClr val="F7DF1E"/>
                </a:solidFill>
              </a:rPr>
              <a:t>string</a:t>
            </a:r>
            <a:endParaRPr sz="1100">
              <a:solidFill>
                <a:srgbClr val="F7DF1E"/>
              </a:solidFill>
            </a:endParaRPr>
          </a:p>
          <a:p>
            <a:pPr indent="0" lvl="0" marL="0" rtl="0" algn="l">
              <a:lnSpc>
                <a:spcPct val="150000"/>
              </a:lnSpc>
              <a:spcBef>
                <a:spcPts val="0"/>
              </a:spcBef>
              <a:spcAft>
                <a:spcPts val="0"/>
              </a:spcAft>
              <a:buNone/>
            </a:pPr>
            <a:r>
              <a:rPr lang="zh-TW" sz="1100">
                <a:solidFill>
                  <a:schemeClr val="dk1"/>
                </a:solidFill>
              </a:rPr>
              <a:t>email</a:t>
            </a:r>
            <a:r>
              <a:rPr lang="zh-TW" sz="1100">
                <a:solidFill>
                  <a:schemeClr val="dk1"/>
                </a:solidFill>
              </a:rPr>
              <a:t> : </a:t>
            </a:r>
            <a:r>
              <a:rPr lang="zh-TW" sz="1100">
                <a:solidFill>
                  <a:srgbClr val="F7DF1E"/>
                </a:solidFill>
              </a:rPr>
              <a:t>string</a:t>
            </a:r>
            <a:endParaRPr sz="1100">
              <a:solidFill>
                <a:srgbClr val="F7DF1E"/>
              </a:solidFill>
            </a:endParaRPr>
          </a:p>
          <a:p>
            <a:pPr indent="0" lvl="0" marL="0" rtl="0" algn="l">
              <a:lnSpc>
                <a:spcPct val="150000"/>
              </a:lnSpc>
              <a:spcBef>
                <a:spcPts val="0"/>
              </a:spcBef>
              <a:spcAft>
                <a:spcPts val="0"/>
              </a:spcAft>
              <a:buNone/>
            </a:pPr>
            <a:r>
              <a:rPr lang="zh-TW" sz="1100">
                <a:solidFill>
                  <a:schemeClr val="dk1"/>
                </a:solidFill>
              </a:rPr>
              <a:t>age</a:t>
            </a:r>
            <a:r>
              <a:rPr lang="zh-TW" sz="1100">
                <a:solidFill>
                  <a:schemeClr val="dk1"/>
                </a:solidFill>
              </a:rPr>
              <a:t> : </a:t>
            </a:r>
            <a:r>
              <a:rPr lang="zh-TW" sz="1100">
                <a:solidFill>
                  <a:srgbClr val="F7DF1E"/>
                </a:solidFill>
              </a:rPr>
              <a:t>string</a:t>
            </a:r>
            <a:endParaRPr sz="1100">
              <a:solidFill>
                <a:srgbClr val="F7DF1E"/>
              </a:solidFill>
            </a:endParaRPr>
          </a:p>
        </p:txBody>
      </p:sp>
      <p:sp>
        <p:nvSpPr>
          <p:cNvPr id="1160" name="Google Shape;1160;p157"/>
          <p:cNvSpPr txBox="1"/>
          <p:nvPr/>
        </p:nvSpPr>
        <p:spPr>
          <a:xfrm>
            <a:off x="2827488" y="2922650"/>
            <a:ext cx="45003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FFEE99"/>
                </a:solidFill>
                <a:highlight>
                  <a:srgbClr val="242424"/>
                </a:highlight>
                <a:latin typeface="Courier New"/>
                <a:ea typeface="Courier New"/>
                <a:cs typeface="Courier New"/>
                <a:sym typeface="Courier New"/>
              </a:rPr>
              <a:t>https://vue-lessons-api.vercel.app/auth/registered</a:t>
            </a:r>
            <a:endParaRPr b="1" sz="1100">
              <a:solidFill>
                <a:srgbClr val="FFEE99"/>
              </a:solidFill>
              <a:highlight>
                <a:srgbClr val="242424"/>
              </a:highlight>
              <a:latin typeface="Courier New"/>
              <a:ea typeface="Courier New"/>
              <a:cs typeface="Courier New"/>
              <a:sym typeface="Courier New"/>
            </a:endParaRPr>
          </a:p>
        </p:txBody>
      </p:sp>
      <p:sp>
        <p:nvSpPr>
          <p:cNvPr id="1161" name="Google Shape;1161;p157"/>
          <p:cNvSpPr txBox="1"/>
          <p:nvPr/>
        </p:nvSpPr>
        <p:spPr>
          <a:xfrm>
            <a:off x="1816200" y="3354175"/>
            <a:ext cx="10113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Body :</a:t>
            </a:r>
            <a:endParaRPr b="1" sz="1300">
              <a:solidFill>
                <a:srgbClr val="F7DF1E"/>
              </a:solidFill>
              <a:highlight>
                <a:srgbClr val="242424"/>
              </a:highlight>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5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15-1 什麼是正規表達式?</a:t>
            </a:r>
            <a:endParaRPr b="1" sz="1300">
              <a:solidFill>
                <a:srgbClr val="F7DF1E"/>
              </a:solidFill>
              <a:highlight>
                <a:srgbClr val="242424"/>
              </a:highlight>
              <a:latin typeface="Calibri"/>
              <a:ea typeface="Calibri"/>
              <a:cs typeface="Calibri"/>
              <a:sym typeface="Calibri"/>
            </a:endParaRPr>
          </a:p>
        </p:txBody>
      </p:sp>
      <p:sp>
        <p:nvSpPr>
          <p:cNvPr id="1167" name="Google Shape;1167;p158"/>
          <p:cNvSpPr txBox="1"/>
          <p:nvPr/>
        </p:nvSpPr>
        <p:spPr>
          <a:xfrm>
            <a:off x="563700" y="2001499"/>
            <a:ext cx="8016600" cy="695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b="1" lang="zh-TW" sz="3200">
                <a:solidFill>
                  <a:schemeClr val="dk1"/>
                </a:solidFill>
                <a:latin typeface="Consolas"/>
                <a:ea typeface="Consolas"/>
                <a:cs typeface="Consolas"/>
                <a:sym typeface="Consolas"/>
              </a:rPr>
              <a:t>Regular Expression</a:t>
            </a:r>
            <a:endParaRPr b="1" sz="3200">
              <a:solidFill>
                <a:schemeClr val="dk1"/>
              </a:solidFill>
              <a:latin typeface="Consolas"/>
              <a:ea typeface="Consolas"/>
              <a:cs typeface="Consolas"/>
              <a:sym typeface="Consolas"/>
            </a:endParaRPr>
          </a:p>
        </p:txBody>
      </p:sp>
      <p:sp>
        <p:nvSpPr>
          <p:cNvPr id="1168" name="Google Shape;1168;p158"/>
          <p:cNvSpPr txBox="1"/>
          <p:nvPr/>
        </p:nvSpPr>
        <p:spPr>
          <a:xfrm>
            <a:off x="341847" y="2697003"/>
            <a:ext cx="8460300" cy="4089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323230"/>
              </a:buClr>
              <a:buSzPts val="1400"/>
              <a:buFont typeface="Arial"/>
              <a:buNone/>
            </a:pPr>
            <a:r>
              <a:rPr b="1" lang="zh-TW" sz="1400">
                <a:solidFill>
                  <a:schemeClr val="dk1"/>
                </a:solidFill>
                <a:latin typeface="Arial"/>
                <a:ea typeface="Arial"/>
                <a:cs typeface="Arial"/>
                <a:sym typeface="Arial"/>
              </a:rPr>
              <a:t>正規表</a:t>
            </a:r>
            <a:r>
              <a:rPr b="1" lang="zh-TW">
                <a:solidFill>
                  <a:schemeClr val="dk1"/>
                </a:solidFill>
              </a:rPr>
              <a:t>達</a:t>
            </a:r>
            <a:r>
              <a:rPr b="1" lang="zh-TW" sz="1400">
                <a:solidFill>
                  <a:schemeClr val="dk1"/>
                </a:solidFill>
                <a:latin typeface="Arial"/>
                <a:ea typeface="Arial"/>
                <a:cs typeface="Arial"/>
                <a:sym typeface="Arial"/>
              </a:rPr>
              <a:t>式、正則表達式、正規表示法、正規運算式、規則運算式、常規表示法</a:t>
            </a:r>
            <a:endParaRPr b="1" sz="1400">
              <a:solidFill>
                <a:schemeClr val="dk1"/>
              </a:solidFill>
              <a:latin typeface="Arial"/>
              <a:ea typeface="Arial"/>
              <a:cs typeface="Arial"/>
              <a:sym typeface="Arial"/>
            </a:endParaRPr>
          </a:p>
        </p:txBody>
      </p:sp>
      <p:sp>
        <p:nvSpPr>
          <p:cNvPr id="1169" name="Google Shape;1169;p158"/>
          <p:cNvSpPr txBox="1"/>
          <p:nvPr/>
        </p:nvSpPr>
        <p:spPr>
          <a:xfrm>
            <a:off x="1449775" y="3049159"/>
            <a:ext cx="6444300" cy="7188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C55A11"/>
              </a:buClr>
              <a:buSzPts val="1000"/>
              <a:buFont typeface="Arial"/>
              <a:buNone/>
            </a:pPr>
            <a:r>
              <a:rPr b="1" lang="zh-TW" sz="1000">
                <a:solidFill>
                  <a:srgbClr val="FFEE99"/>
                </a:solidFill>
              </a:rPr>
              <a:t>它是電腦科學概念，用簡單字串來描述、符合文中全部符合指定格式的字串，現在很多</a:t>
            </a:r>
            <a:r>
              <a:rPr b="1" lang="zh-TW" sz="1000">
                <a:solidFill>
                  <a:srgbClr val="FFEE99"/>
                </a:solidFill>
              </a:rPr>
              <a:t>文字</a:t>
            </a:r>
            <a:r>
              <a:rPr b="1" lang="zh-TW" sz="1000">
                <a:solidFill>
                  <a:srgbClr val="FFEE99"/>
                </a:solidFill>
              </a:rPr>
              <a:t>編輯器都支援用正規表達式搜尋、取代符合指定格式的字串。</a:t>
            </a:r>
            <a:endParaRPr b="1" sz="1000">
              <a:solidFill>
                <a:srgbClr val="FFEE99"/>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pic>
        <p:nvPicPr>
          <p:cNvPr id="1174" name="Google Shape;1174;p159"/>
          <p:cNvPicPr preferRelativeResize="0"/>
          <p:nvPr/>
        </p:nvPicPr>
        <p:blipFill rotWithShape="1">
          <a:blip r:embed="rId3">
            <a:alphaModFix/>
          </a:blip>
          <a:srcRect b="0" l="0" r="0" t="0"/>
          <a:stretch/>
        </p:blipFill>
        <p:spPr>
          <a:xfrm>
            <a:off x="835286" y="845300"/>
            <a:ext cx="7473425" cy="3452925"/>
          </a:xfrm>
          <a:prstGeom prst="rect">
            <a:avLst/>
          </a:prstGeom>
          <a:noFill/>
          <a:ln>
            <a:noFill/>
          </a:ln>
        </p:spPr>
      </p:pic>
      <p:sp>
        <p:nvSpPr>
          <p:cNvPr id="1175" name="Google Shape;1175;p159"/>
          <p:cNvSpPr/>
          <p:nvPr/>
        </p:nvSpPr>
        <p:spPr>
          <a:xfrm>
            <a:off x="987116" y="3765641"/>
            <a:ext cx="4863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000">
                <a:solidFill>
                  <a:srgbClr val="FFFFFF"/>
                </a:solidFill>
                <a:latin typeface="Arial"/>
                <a:ea typeface="Arial"/>
                <a:cs typeface="Arial"/>
                <a:sym typeface="Arial"/>
              </a:rPr>
              <a:t>線上測試工具 : </a:t>
            </a:r>
            <a:r>
              <a:rPr lang="zh-TW" sz="2000" u="sng">
                <a:solidFill>
                  <a:srgbClr val="FFEE99"/>
                </a:solidFill>
                <a:latin typeface="Consolas"/>
                <a:ea typeface="Consolas"/>
                <a:cs typeface="Consolas"/>
                <a:sym typeface="Consolas"/>
                <a:hlinkClick r:id="rId4">
                  <a:extLst>
                    <a:ext uri="{A12FA001-AC4F-418D-AE19-62706E023703}">
                      <ahyp:hlinkClr val="tx"/>
                    </a:ext>
                  </a:extLst>
                </a:hlinkClick>
              </a:rPr>
              <a:t>https://regexper.com/</a:t>
            </a:r>
            <a:endParaRPr sz="2000">
              <a:solidFill>
                <a:srgbClr val="FFEE99"/>
              </a:solidFill>
              <a:latin typeface="Consolas"/>
              <a:ea typeface="Consolas"/>
              <a:cs typeface="Consolas"/>
              <a:sym typeface="Consola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60"/>
          <p:cNvSpPr/>
          <p:nvPr/>
        </p:nvSpPr>
        <p:spPr>
          <a:xfrm>
            <a:off x="1370092" y="1602310"/>
            <a:ext cx="6403800" cy="193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2400">
                <a:solidFill>
                  <a:srgbClr val="FFEE99"/>
                </a:solidFill>
                <a:latin typeface="Consolas"/>
                <a:ea typeface="Consolas"/>
                <a:cs typeface="Consolas"/>
                <a:sym typeface="Consolas"/>
              </a:rPr>
              <a:t>/^(([^&lt;&gt;()[</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.,;:\s@</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[^&lt;&gt;()[</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.,;:\s@</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[0-9]{1,3}</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[0-9]{1,3}</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[0-9]{1,3}</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[0-9]{1,3}</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)|(([a-zA-Z\-0-9]+</a:t>
            </a:r>
            <a:r>
              <a:rPr b="1" i="0" lang="zh-TW" sz="2400">
                <a:solidFill>
                  <a:srgbClr val="FFEE99"/>
                </a:solidFill>
                <a:latin typeface="Consolas"/>
                <a:ea typeface="Consolas"/>
                <a:cs typeface="Consolas"/>
                <a:sym typeface="Consolas"/>
              </a:rPr>
              <a:t>\.</a:t>
            </a:r>
            <a:r>
              <a:rPr b="0" i="0" lang="zh-TW" sz="2400">
                <a:solidFill>
                  <a:srgbClr val="FFEE99"/>
                </a:solidFill>
                <a:latin typeface="Consolas"/>
                <a:ea typeface="Consolas"/>
                <a:cs typeface="Consolas"/>
                <a:sym typeface="Consolas"/>
              </a:rPr>
              <a:t>)+[a-zA-Z]{2,}))$/</a:t>
            </a:r>
            <a:endParaRPr sz="2400">
              <a:solidFill>
                <a:srgbClr val="FFEE99"/>
              </a:solidFill>
              <a:latin typeface="Consolas"/>
              <a:ea typeface="Consolas"/>
              <a:cs typeface="Consolas"/>
              <a:sym typeface="Consolas"/>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p161"/>
          <p:cNvPicPr preferRelativeResize="0"/>
          <p:nvPr/>
        </p:nvPicPr>
        <p:blipFill rotWithShape="1">
          <a:blip r:embed="rId3">
            <a:alphaModFix/>
          </a:blip>
          <a:srcRect b="0" l="0" r="0" t="0"/>
          <a:stretch/>
        </p:blipFill>
        <p:spPr>
          <a:xfrm>
            <a:off x="571800" y="803759"/>
            <a:ext cx="8000401" cy="3535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nvSpPr>
        <p:spPr>
          <a:xfrm>
            <a:off x="1064250" y="1782175"/>
            <a:ext cx="7015500" cy="72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zh-TW" sz="1900">
                <a:solidFill>
                  <a:srgbClr val="F7DF1E"/>
                </a:solidFill>
              </a:rPr>
              <a:t># </a:t>
            </a:r>
            <a:r>
              <a:rPr b="1" lang="zh-TW" sz="1900">
                <a:solidFill>
                  <a:srgbClr val="F7DF1E"/>
                </a:solidFill>
              </a:rPr>
              <a:t>NVM for Windows 下載安裝</a:t>
            </a:r>
            <a:endParaRPr b="1" sz="1900">
              <a:solidFill>
                <a:srgbClr val="F7DF1E"/>
              </a:solidFill>
            </a:endParaRPr>
          </a:p>
          <a:p>
            <a:pPr indent="0" lvl="0" marL="0" rtl="0" algn="ctr">
              <a:spcBef>
                <a:spcPts val="0"/>
              </a:spcBef>
              <a:spcAft>
                <a:spcPts val="0"/>
              </a:spcAft>
              <a:buNone/>
            </a:pPr>
            <a:r>
              <a:rPr lang="zh-TW">
                <a:solidFill>
                  <a:srgbClr val="CCCCCC"/>
                </a:solidFill>
              </a:rPr>
              <a:t>https://github.com/coreybutler/nvm-windows</a:t>
            </a:r>
            <a:endParaRPr>
              <a:solidFill>
                <a:srgbClr val="CCCCCC"/>
              </a:solidFill>
            </a:endParaRPr>
          </a:p>
        </p:txBody>
      </p:sp>
      <p:sp>
        <p:nvSpPr>
          <p:cNvPr id="196" name="Google Shape;196;p27"/>
          <p:cNvSpPr txBox="1"/>
          <p:nvPr/>
        </p:nvSpPr>
        <p:spPr>
          <a:xfrm>
            <a:off x="1782300" y="2898125"/>
            <a:ext cx="55794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900">
                <a:solidFill>
                  <a:srgbClr val="F7DF1E"/>
                </a:solidFill>
              </a:rPr>
              <a:t># </a:t>
            </a:r>
            <a:r>
              <a:rPr b="1" lang="zh-TW" sz="1900">
                <a:solidFill>
                  <a:srgbClr val="F7DF1E"/>
                </a:solidFill>
              </a:rPr>
              <a:t>MAC NVM 安裝教學</a:t>
            </a:r>
            <a:endParaRPr b="1" sz="1900">
              <a:solidFill>
                <a:srgbClr val="F7DF1E"/>
              </a:solidFill>
            </a:endParaRPr>
          </a:p>
          <a:p>
            <a:pPr indent="0" lvl="0" marL="0" rtl="0" algn="ctr">
              <a:spcBef>
                <a:spcPts val="0"/>
              </a:spcBef>
              <a:spcAft>
                <a:spcPts val="0"/>
              </a:spcAft>
              <a:buNone/>
            </a:pPr>
            <a:r>
              <a:rPr lang="zh-TW">
                <a:solidFill>
                  <a:srgbClr val="CCCCCC"/>
                </a:solidFill>
              </a:rPr>
              <a:t>https://www.youtube.com/watch?v=2ZOtH2YugIw&amp;t=3478s</a:t>
            </a:r>
            <a:endParaRPr>
              <a:solidFill>
                <a:srgbClr val="CCCCCC"/>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6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15-2 匹配</a:t>
            </a:r>
            <a:endParaRPr b="1" sz="1300">
              <a:solidFill>
                <a:srgbClr val="F7DF1E"/>
              </a:solidFill>
              <a:highlight>
                <a:srgbClr val="242424"/>
              </a:highlight>
              <a:latin typeface="Calibri"/>
              <a:ea typeface="Calibri"/>
              <a:cs typeface="Calibri"/>
              <a:sym typeface="Calibri"/>
            </a:endParaRPr>
          </a:p>
        </p:txBody>
      </p:sp>
      <p:sp>
        <p:nvSpPr>
          <p:cNvPr id="1191" name="Google Shape;1191;p162"/>
          <p:cNvSpPr txBox="1"/>
          <p:nvPr/>
        </p:nvSpPr>
        <p:spPr>
          <a:xfrm>
            <a:off x="1057200" y="1321500"/>
            <a:ext cx="7029600" cy="4089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FFFFFF"/>
              </a:buClr>
              <a:buSzPts val="1400"/>
              <a:buFont typeface="Arial"/>
              <a:buNone/>
            </a:pPr>
            <a:r>
              <a:rPr b="1" lang="zh-TW" sz="1200">
                <a:solidFill>
                  <a:srgbClr val="FFFFFF"/>
                </a:solidFill>
                <a:latin typeface="Arial"/>
                <a:ea typeface="Arial"/>
                <a:cs typeface="Arial"/>
                <a:sym typeface="Arial"/>
              </a:rPr>
              <a:t>找到字串裡面的某個單自然後全部取代成另外一個單字的話該如何使用正規表示法</a:t>
            </a:r>
            <a:endParaRPr sz="1200">
              <a:solidFill>
                <a:srgbClr val="FFFFFF"/>
              </a:solidFill>
              <a:latin typeface="Arial"/>
              <a:ea typeface="Arial"/>
              <a:cs typeface="Arial"/>
              <a:sym typeface="Arial"/>
            </a:endParaRPr>
          </a:p>
        </p:txBody>
      </p:sp>
      <p:sp>
        <p:nvSpPr>
          <p:cNvPr id="1192" name="Google Shape;1192;p162"/>
          <p:cNvSpPr/>
          <p:nvPr/>
        </p:nvSpPr>
        <p:spPr>
          <a:xfrm>
            <a:off x="1620450" y="2300925"/>
            <a:ext cx="5903100" cy="160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100">
                <a:solidFill>
                  <a:srgbClr val="FFEE99"/>
                </a:solidFill>
                <a:latin typeface="Consolas"/>
                <a:ea typeface="Consolas"/>
                <a:cs typeface="Consolas"/>
                <a:sym typeface="Consolas"/>
              </a:rPr>
              <a:t>'</a:t>
            </a:r>
            <a:r>
              <a:rPr lang="zh-TW" sz="1100">
                <a:solidFill>
                  <a:srgbClr val="FFEE99"/>
                </a:solidFill>
                <a:latin typeface="Consolas"/>
                <a:ea typeface="Consolas"/>
                <a:cs typeface="Consolas"/>
                <a:sym typeface="Consolas"/>
              </a:rPr>
              <a:t>ECMAScript is a scripting-language specification standardized by Ecma International in ECMA-262 and ISO/IEC 16262. It was created to standardize JavaScript, so as to foster multiple independent implementations. JavaScript has remained the best-known implementation of ECMAScript since the standard was first published, with other well-known implementations including JScript and ActionScript.ECMAScript is commonly used for client-side scripting on the World Wide Web, and it is increasingly being used for writing server applications and services using Node.js.'</a:t>
            </a:r>
            <a:endParaRPr b="0" sz="1100">
              <a:solidFill>
                <a:srgbClr val="F8F8F2"/>
              </a:solidFill>
              <a:latin typeface="Consolas"/>
              <a:ea typeface="Consolas"/>
              <a:cs typeface="Consolas"/>
              <a:sym typeface="Consolas"/>
            </a:endParaRPr>
          </a:p>
        </p:txBody>
      </p:sp>
      <p:sp>
        <p:nvSpPr>
          <p:cNvPr id="1193" name="Google Shape;1193;p162"/>
          <p:cNvSpPr/>
          <p:nvPr/>
        </p:nvSpPr>
        <p:spPr>
          <a:xfrm>
            <a:off x="2077200" y="1730400"/>
            <a:ext cx="49896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500">
                <a:solidFill>
                  <a:srgbClr val="FFFFFF"/>
                </a:solidFill>
                <a:latin typeface="Arial"/>
                <a:ea typeface="Arial"/>
                <a:cs typeface="Arial"/>
                <a:sym typeface="Arial"/>
              </a:rPr>
              <a:t>要把全部 ECMAScript 的單字全部替換掉!!!</a:t>
            </a:r>
            <a:endParaRPr b="0" sz="1500">
              <a:solidFill>
                <a:srgbClr val="FFFFFF"/>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63"/>
          <p:cNvSpPr/>
          <p:nvPr/>
        </p:nvSpPr>
        <p:spPr>
          <a:xfrm>
            <a:off x="1620450" y="765550"/>
            <a:ext cx="5903100" cy="160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zh-TW" sz="1100">
                <a:solidFill>
                  <a:srgbClr val="66D9EF"/>
                </a:solidFill>
                <a:latin typeface="Consolas"/>
                <a:ea typeface="Consolas"/>
                <a:cs typeface="Consolas"/>
                <a:sym typeface="Consolas"/>
              </a:rPr>
              <a:t>const</a:t>
            </a:r>
            <a:r>
              <a:rPr lang="zh-TW" sz="1100">
                <a:solidFill>
                  <a:srgbClr val="F8F8F2"/>
                </a:solidFill>
                <a:latin typeface="Consolas"/>
                <a:ea typeface="Consolas"/>
                <a:cs typeface="Consolas"/>
                <a:sym typeface="Consolas"/>
              </a:rPr>
              <a:t> str </a:t>
            </a:r>
            <a:r>
              <a:rPr lang="zh-TW" sz="1100">
                <a:solidFill>
                  <a:srgbClr val="F92672"/>
                </a:solidFill>
                <a:latin typeface="Consolas"/>
                <a:ea typeface="Consolas"/>
                <a:cs typeface="Consolas"/>
                <a:sym typeface="Consolas"/>
              </a:rPr>
              <a:t>=</a:t>
            </a:r>
            <a:r>
              <a:rPr lang="zh-TW" sz="1100">
                <a:solidFill>
                  <a:srgbClr val="F8F8F2"/>
                </a:solidFill>
                <a:latin typeface="Consolas"/>
                <a:ea typeface="Consolas"/>
                <a:cs typeface="Consolas"/>
                <a:sym typeface="Consolas"/>
              </a:rPr>
              <a:t> </a:t>
            </a:r>
            <a:r>
              <a:rPr lang="zh-TW" sz="1100">
                <a:solidFill>
                  <a:srgbClr val="FFEE99"/>
                </a:solidFill>
                <a:latin typeface="Consolas"/>
                <a:ea typeface="Consolas"/>
                <a:cs typeface="Consolas"/>
                <a:sym typeface="Consolas"/>
              </a:rPr>
              <a:t>'ECMAScript is a scripting-language specification standardized by Ecma International in ECMA-262 and ISO/IEC 16262. It was created to standardize JavaScript, so as to foster multiple independent implementations. JavaScript has remained the best-known implementation of ECMAScript since the standard was first published, with other well-known implementations including JScript and ActionScript.ECMAScript is commonly used for client-side scripting on the World Wide Web, and it is increasingly being used for writing server applications and services using Node.js.'</a:t>
            </a:r>
            <a:endParaRPr b="0" sz="1100">
              <a:solidFill>
                <a:srgbClr val="F8F8F2"/>
              </a:solidFill>
              <a:latin typeface="Consolas"/>
              <a:ea typeface="Consolas"/>
              <a:cs typeface="Consolas"/>
              <a:sym typeface="Consolas"/>
            </a:endParaRPr>
          </a:p>
        </p:txBody>
      </p:sp>
      <p:sp>
        <p:nvSpPr>
          <p:cNvPr id="1199" name="Google Shape;1199;p163"/>
          <p:cNvSpPr txBox="1"/>
          <p:nvPr/>
        </p:nvSpPr>
        <p:spPr>
          <a:xfrm>
            <a:off x="3066009" y="2784886"/>
            <a:ext cx="3012000" cy="778500"/>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None/>
            </a:pPr>
            <a:r>
              <a:rPr lang="zh-TW" sz="1200">
                <a:solidFill>
                  <a:srgbClr val="FFFFFF"/>
                </a:solidFill>
              </a:rPr>
              <a:t>String. replace(reg, str);</a:t>
            </a:r>
            <a:br>
              <a:rPr lang="zh-TW" sz="1200">
                <a:solidFill>
                  <a:srgbClr val="FFFFFF"/>
                </a:solidFill>
              </a:rPr>
            </a:br>
            <a:r>
              <a:rPr lang="zh-TW" sz="1200">
                <a:solidFill>
                  <a:srgbClr val="7F7F7F"/>
                </a:solidFill>
              </a:rPr>
              <a:t>替換與正則表達式匹配的子串</a:t>
            </a:r>
            <a:endParaRPr sz="1200">
              <a:solidFill>
                <a:srgbClr val="000000"/>
              </a:solidFill>
              <a:latin typeface="Calibri"/>
              <a:ea typeface="Calibri"/>
              <a:cs typeface="Calibri"/>
              <a:sym typeface="Calibri"/>
            </a:endParaRPr>
          </a:p>
        </p:txBody>
      </p:sp>
      <p:sp>
        <p:nvSpPr>
          <p:cNvPr id="1200" name="Google Shape;1200;p163"/>
          <p:cNvSpPr/>
          <p:nvPr/>
        </p:nvSpPr>
        <p:spPr>
          <a:xfrm>
            <a:off x="1880675" y="3457638"/>
            <a:ext cx="5521200" cy="490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F8F8F2"/>
                </a:solidFill>
                <a:latin typeface="Consolas"/>
                <a:ea typeface="Consolas"/>
                <a:cs typeface="Consolas"/>
                <a:sym typeface="Consolas"/>
              </a:rPr>
              <a:t>str.</a:t>
            </a:r>
            <a:r>
              <a:rPr lang="zh-TW" sz="1800">
                <a:solidFill>
                  <a:srgbClr val="A6E22E"/>
                </a:solidFill>
                <a:latin typeface="Consolas"/>
                <a:ea typeface="Consolas"/>
                <a:cs typeface="Consolas"/>
                <a:sym typeface="Consolas"/>
              </a:rPr>
              <a:t>replace</a:t>
            </a:r>
            <a:r>
              <a:rPr lang="zh-TW" sz="1800">
                <a:solidFill>
                  <a:srgbClr val="F8F8F2"/>
                </a:solidFill>
                <a:latin typeface="Consolas"/>
                <a:ea typeface="Consolas"/>
                <a:cs typeface="Consolas"/>
                <a:sym typeface="Consolas"/>
              </a:rPr>
              <a:t>(</a:t>
            </a:r>
            <a:r>
              <a:rPr lang="zh-TW" sz="1800">
                <a:solidFill>
                  <a:srgbClr val="FFEE99"/>
                </a:solidFill>
                <a:latin typeface="Consolas"/>
                <a:ea typeface="Consolas"/>
                <a:cs typeface="Consolas"/>
                <a:sym typeface="Consolas"/>
              </a:rPr>
              <a:t>/ECMAScript/</a:t>
            </a:r>
            <a:r>
              <a:rPr lang="zh-TW" sz="1800">
                <a:solidFill>
                  <a:srgbClr val="F92672"/>
                </a:solidFill>
                <a:latin typeface="Consolas"/>
                <a:ea typeface="Consolas"/>
                <a:cs typeface="Consolas"/>
                <a:sym typeface="Consolas"/>
              </a:rPr>
              <a:t>g</a:t>
            </a:r>
            <a:r>
              <a:rPr lang="zh-TW" sz="1800">
                <a:solidFill>
                  <a:srgbClr val="F8F8F2"/>
                </a:solidFill>
                <a:latin typeface="Consolas"/>
                <a:ea typeface="Consolas"/>
                <a:cs typeface="Consolas"/>
                <a:sym typeface="Consolas"/>
              </a:rPr>
              <a:t>, </a:t>
            </a:r>
            <a:r>
              <a:rPr lang="zh-TW" sz="1800">
                <a:solidFill>
                  <a:srgbClr val="FFEE99"/>
                </a:solidFill>
                <a:latin typeface="Consolas"/>
                <a:ea typeface="Consolas"/>
                <a:cs typeface="Consolas"/>
                <a:sym typeface="Consolas"/>
              </a:rPr>
              <a:t>'@JS@'</a:t>
            </a:r>
            <a:r>
              <a:rPr lang="zh-TW" sz="1800">
                <a:solidFill>
                  <a:srgbClr val="F8F8F2"/>
                </a:solidFill>
                <a:latin typeface="Consolas"/>
                <a:ea typeface="Consolas"/>
                <a:cs typeface="Consolas"/>
                <a:sym typeface="Consolas"/>
              </a:rPr>
              <a:t>)</a:t>
            </a:r>
            <a:endParaRPr b="0" sz="1800">
              <a:solidFill>
                <a:srgbClr val="F8F8F2"/>
              </a:solidFill>
              <a:latin typeface="Consolas"/>
              <a:ea typeface="Consolas"/>
              <a:cs typeface="Consolas"/>
              <a:sym typeface="Consolas"/>
            </a:endParaRPr>
          </a:p>
        </p:txBody>
      </p:sp>
      <p:cxnSp>
        <p:nvCxnSpPr>
          <p:cNvPr id="1201" name="Google Shape;1201;p163"/>
          <p:cNvCxnSpPr/>
          <p:nvPr/>
        </p:nvCxnSpPr>
        <p:spPr>
          <a:xfrm flipH="1">
            <a:off x="5649567" y="3006872"/>
            <a:ext cx="947400" cy="586200"/>
          </a:xfrm>
          <a:prstGeom prst="straightConnector1">
            <a:avLst/>
          </a:prstGeom>
          <a:noFill/>
          <a:ln cap="flat" cmpd="sng" w="28575">
            <a:solidFill>
              <a:srgbClr val="5B9BD5"/>
            </a:solidFill>
            <a:prstDash val="solid"/>
            <a:miter lim="800000"/>
            <a:headEnd len="sm" w="sm" type="none"/>
            <a:tailEnd len="med" w="med" type="triangle"/>
          </a:ln>
        </p:spPr>
      </p:cxnSp>
      <p:sp>
        <p:nvSpPr>
          <p:cNvPr id="1202" name="Google Shape;1202;p163"/>
          <p:cNvSpPr/>
          <p:nvPr/>
        </p:nvSpPr>
        <p:spPr>
          <a:xfrm>
            <a:off x="6728749" y="2491400"/>
            <a:ext cx="23043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zh-TW" sz="1100">
                <a:solidFill>
                  <a:srgbClr val="FFFFFF"/>
                </a:solidFill>
                <a:latin typeface="Arial"/>
                <a:ea typeface="Arial"/>
                <a:cs typeface="Arial"/>
                <a:sym typeface="Arial"/>
              </a:rPr>
              <a:t>最後面不加g的話replace只會比對第一個字串一樣就停止了，g 是全域的意思 !!!</a:t>
            </a:r>
            <a:endParaRPr sz="1100"/>
          </a:p>
        </p:txBody>
      </p:sp>
      <p:cxnSp>
        <p:nvCxnSpPr>
          <p:cNvPr id="1203" name="Google Shape;1203;p163"/>
          <p:cNvCxnSpPr>
            <a:stCxn id="1204" idx="1"/>
          </p:cNvCxnSpPr>
          <p:nvPr/>
        </p:nvCxnSpPr>
        <p:spPr>
          <a:xfrm rot="10800000">
            <a:off x="4826150" y="3905149"/>
            <a:ext cx="1420200" cy="338100"/>
          </a:xfrm>
          <a:prstGeom prst="straightConnector1">
            <a:avLst/>
          </a:prstGeom>
          <a:noFill/>
          <a:ln cap="flat" cmpd="sng" w="28575">
            <a:solidFill>
              <a:srgbClr val="5B9BD5"/>
            </a:solidFill>
            <a:prstDash val="solid"/>
            <a:miter lim="800000"/>
            <a:headEnd len="sm" w="sm" type="none"/>
            <a:tailEnd len="med" w="med" type="triangle"/>
          </a:ln>
        </p:spPr>
      </p:cxnSp>
      <p:sp>
        <p:nvSpPr>
          <p:cNvPr id="1204" name="Google Shape;1204;p163"/>
          <p:cNvSpPr/>
          <p:nvPr/>
        </p:nvSpPr>
        <p:spPr>
          <a:xfrm>
            <a:off x="6246350" y="4108549"/>
            <a:ext cx="2786700" cy="26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100">
                <a:solidFill>
                  <a:srgbClr val="FFFFFF"/>
                </a:solidFill>
                <a:latin typeface="Arial"/>
                <a:ea typeface="Arial"/>
                <a:cs typeface="Arial"/>
                <a:sym typeface="Arial"/>
              </a:rPr>
              <a:t>用兩個//來比對完全符合 ECMAScript 字串</a:t>
            </a:r>
            <a:endParaRPr sz="1100"/>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p164"/>
          <p:cNvPicPr preferRelativeResize="0"/>
          <p:nvPr/>
        </p:nvPicPr>
        <p:blipFill rotWithShape="1">
          <a:blip r:embed="rId3">
            <a:alphaModFix/>
          </a:blip>
          <a:srcRect b="0" l="0" r="0" t="0"/>
          <a:stretch/>
        </p:blipFill>
        <p:spPr>
          <a:xfrm>
            <a:off x="2048762" y="872898"/>
            <a:ext cx="5071324" cy="2813600"/>
          </a:xfrm>
          <a:prstGeom prst="rect">
            <a:avLst/>
          </a:prstGeom>
          <a:noFill/>
          <a:ln>
            <a:noFill/>
          </a:ln>
        </p:spPr>
      </p:pic>
      <p:sp>
        <p:nvSpPr>
          <p:cNvPr id="1210" name="Google Shape;1210;p164"/>
          <p:cNvSpPr/>
          <p:nvPr/>
        </p:nvSpPr>
        <p:spPr>
          <a:xfrm>
            <a:off x="3545833" y="4201204"/>
            <a:ext cx="20772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u="sng">
                <a:solidFill>
                  <a:schemeClr val="dk1"/>
                </a:solidFill>
                <a:latin typeface="Calibri"/>
                <a:ea typeface="Calibri"/>
                <a:cs typeface="Calibri"/>
                <a:sym typeface="Calibri"/>
                <a:hlinkClick r:id="rId4">
                  <a:extLst>
                    <a:ext uri="{A12FA001-AC4F-418D-AE19-62706E023703}">
                      <ahyp:hlinkClr val="tx"/>
                    </a:ext>
                  </a:extLst>
                </a:hlinkClick>
              </a:rPr>
              <a:t>https://regex101.com/</a:t>
            </a:r>
            <a:endParaRPr>
              <a:solidFill>
                <a:schemeClr val="dk1"/>
              </a:solidFill>
              <a:latin typeface="Calibri"/>
              <a:ea typeface="Calibri"/>
              <a:cs typeface="Calibri"/>
              <a:sym typeface="Calibri"/>
            </a:endParaRPr>
          </a:p>
        </p:txBody>
      </p:sp>
      <p:sp>
        <p:nvSpPr>
          <p:cNvPr id="1211" name="Google Shape;1211;p164"/>
          <p:cNvSpPr/>
          <p:nvPr/>
        </p:nvSpPr>
        <p:spPr>
          <a:xfrm>
            <a:off x="3864857" y="3907975"/>
            <a:ext cx="1415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a:solidFill>
                  <a:srgbClr val="F7DF1E"/>
                </a:solidFill>
                <a:latin typeface="Arial"/>
                <a:ea typeface="Arial"/>
                <a:cs typeface="Arial"/>
                <a:sym typeface="Arial"/>
              </a:rPr>
              <a:t>線上預覽工具</a:t>
            </a:r>
            <a:endParaRPr>
              <a:solidFill>
                <a:srgbClr val="F7DF1E"/>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65"/>
          <p:cNvSpPr txBox="1"/>
          <p:nvPr/>
        </p:nvSpPr>
        <p:spPr>
          <a:xfrm>
            <a:off x="1784662" y="347059"/>
            <a:ext cx="5813100" cy="800100"/>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rgbClr val="FFFFFF"/>
              </a:buClr>
              <a:buSzPts val="1800"/>
              <a:buFont typeface="Arial"/>
              <a:buNone/>
            </a:pPr>
            <a:r>
              <a:rPr lang="zh-TW" sz="1800">
                <a:solidFill>
                  <a:srgbClr val="FFFFFF"/>
                </a:solidFill>
                <a:latin typeface="Arial"/>
                <a:ea typeface="Arial"/>
                <a:cs typeface="Arial"/>
                <a:sym typeface="Arial"/>
              </a:rPr>
              <a:t>String.match(reg);</a:t>
            </a:r>
            <a:endParaRPr/>
          </a:p>
          <a:p>
            <a:pPr indent="0" lvl="0" marL="0" marR="0" rtl="0" algn="ctr">
              <a:lnSpc>
                <a:spcPct val="150000"/>
              </a:lnSpc>
              <a:spcBef>
                <a:spcPts val="0"/>
              </a:spcBef>
              <a:spcAft>
                <a:spcPts val="0"/>
              </a:spcAft>
              <a:buClr>
                <a:srgbClr val="7F7F7F"/>
              </a:buClr>
              <a:buSzPts val="1600"/>
              <a:buFont typeface="Arial"/>
              <a:buNone/>
            </a:pPr>
            <a:r>
              <a:rPr lang="zh-TW" sz="1600">
                <a:solidFill>
                  <a:srgbClr val="7F7F7F"/>
                </a:solidFill>
                <a:latin typeface="Arial"/>
                <a:ea typeface="Arial"/>
                <a:cs typeface="Arial"/>
                <a:sym typeface="Arial"/>
              </a:rPr>
              <a:t>在字串方法內使用正則表達式來找到一個或是多個匹配的結果</a:t>
            </a:r>
            <a:endParaRPr/>
          </a:p>
        </p:txBody>
      </p:sp>
      <p:sp>
        <p:nvSpPr>
          <p:cNvPr id="1217" name="Google Shape;1217;p165"/>
          <p:cNvSpPr/>
          <p:nvPr/>
        </p:nvSpPr>
        <p:spPr>
          <a:xfrm>
            <a:off x="2977407" y="2076458"/>
            <a:ext cx="33393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800">
                <a:solidFill>
                  <a:srgbClr val="FFEE99"/>
                </a:solidFill>
                <a:latin typeface="Consolas"/>
                <a:ea typeface="Consolas"/>
                <a:cs typeface="Consolas"/>
                <a:sym typeface="Consolas"/>
              </a:rPr>
              <a:t>/E(</a:t>
            </a:r>
            <a:r>
              <a:rPr lang="zh-TW" sz="2800">
                <a:solidFill>
                  <a:srgbClr val="FF80F4"/>
                </a:solidFill>
                <a:latin typeface="Consolas"/>
                <a:ea typeface="Consolas"/>
                <a:cs typeface="Consolas"/>
                <a:sym typeface="Consolas"/>
              </a:rPr>
              <a:t>[a-zA-Z]</a:t>
            </a:r>
            <a:r>
              <a:rPr lang="zh-TW" sz="2800">
                <a:solidFill>
                  <a:srgbClr val="F92672"/>
                </a:solidFill>
                <a:latin typeface="Consolas"/>
                <a:ea typeface="Consolas"/>
                <a:cs typeface="Consolas"/>
                <a:sym typeface="Consolas"/>
              </a:rPr>
              <a:t>+</a:t>
            </a:r>
            <a:r>
              <a:rPr lang="zh-TW" sz="2800">
                <a:solidFill>
                  <a:srgbClr val="FFEE99"/>
                </a:solidFill>
                <a:latin typeface="Consolas"/>
                <a:ea typeface="Consolas"/>
                <a:cs typeface="Consolas"/>
                <a:sym typeface="Consolas"/>
              </a:rPr>
              <a:t>)t/</a:t>
            </a:r>
            <a:r>
              <a:rPr lang="zh-TW" sz="2800">
                <a:solidFill>
                  <a:srgbClr val="F92672"/>
                </a:solidFill>
                <a:latin typeface="Consolas"/>
                <a:ea typeface="Consolas"/>
                <a:cs typeface="Consolas"/>
                <a:sym typeface="Consolas"/>
              </a:rPr>
              <a:t>g</a:t>
            </a:r>
            <a:endParaRPr b="0" sz="2800">
              <a:solidFill>
                <a:srgbClr val="F8F8F2"/>
              </a:solidFill>
              <a:latin typeface="Consolas"/>
              <a:ea typeface="Consolas"/>
              <a:cs typeface="Consolas"/>
              <a:sym typeface="Consolas"/>
            </a:endParaRPr>
          </a:p>
        </p:txBody>
      </p:sp>
      <p:cxnSp>
        <p:nvCxnSpPr>
          <p:cNvPr id="1218" name="Google Shape;1218;p165"/>
          <p:cNvCxnSpPr/>
          <p:nvPr/>
        </p:nvCxnSpPr>
        <p:spPr>
          <a:xfrm rot="10800000">
            <a:off x="4392226" y="2599756"/>
            <a:ext cx="156900" cy="1004700"/>
          </a:xfrm>
          <a:prstGeom prst="straightConnector1">
            <a:avLst/>
          </a:prstGeom>
          <a:noFill/>
          <a:ln cap="flat" cmpd="sng" w="38100">
            <a:solidFill>
              <a:srgbClr val="5B9BD5"/>
            </a:solidFill>
            <a:prstDash val="solid"/>
            <a:miter lim="800000"/>
            <a:headEnd len="sm" w="sm" type="none"/>
            <a:tailEnd len="med" w="med" type="triangle"/>
          </a:ln>
        </p:spPr>
      </p:cxnSp>
      <p:sp>
        <p:nvSpPr>
          <p:cNvPr id="1219" name="Google Shape;1219;p165"/>
          <p:cNvSpPr/>
          <p:nvPr/>
        </p:nvSpPr>
        <p:spPr>
          <a:xfrm>
            <a:off x="3938480" y="3753483"/>
            <a:ext cx="14172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400">
                <a:solidFill>
                  <a:srgbClr val="FFFFFF"/>
                </a:solidFill>
                <a:latin typeface="Arial"/>
                <a:ea typeface="Arial"/>
                <a:cs typeface="Arial"/>
                <a:sym typeface="Arial"/>
              </a:rPr>
              <a:t>所有的英文字母包括大小寫</a:t>
            </a:r>
            <a:endParaRPr/>
          </a:p>
        </p:txBody>
      </p:sp>
      <p:sp>
        <p:nvSpPr>
          <p:cNvPr id="1220" name="Google Shape;1220;p165"/>
          <p:cNvSpPr/>
          <p:nvPr/>
        </p:nvSpPr>
        <p:spPr>
          <a:xfrm>
            <a:off x="835545" y="3333031"/>
            <a:ext cx="14571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400">
                <a:solidFill>
                  <a:srgbClr val="FFFFFF"/>
                </a:solidFill>
                <a:latin typeface="Arial"/>
                <a:ea typeface="Arial"/>
                <a:cs typeface="Arial"/>
                <a:sym typeface="Arial"/>
              </a:rPr>
              <a:t>括號中的表示式匹配到的內容可以被單獨得到</a:t>
            </a:r>
            <a:endParaRPr/>
          </a:p>
        </p:txBody>
      </p:sp>
      <p:cxnSp>
        <p:nvCxnSpPr>
          <p:cNvPr id="1221" name="Google Shape;1221;p165"/>
          <p:cNvCxnSpPr/>
          <p:nvPr/>
        </p:nvCxnSpPr>
        <p:spPr>
          <a:xfrm flipH="1" rot="10800000">
            <a:off x="2192863" y="2542646"/>
            <a:ext cx="1350600" cy="660900"/>
          </a:xfrm>
          <a:prstGeom prst="straightConnector1">
            <a:avLst/>
          </a:prstGeom>
          <a:noFill/>
          <a:ln cap="flat" cmpd="sng" w="38100">
            <a:solidFill>
              <a:srgbClr val="5B9BD5"/>
            </a:solidFill>
            <a:prstDash val="solid"/>
            <a:miter lim="800000"/>
            <a:headEnd len="sm" w="sm" type="none"/>
            <a:tailEnd len="med" w="med" type="triangle"/>
          </a:ln>
        </p:spPr>
      </p:cxnSp>
      <p:sp>
        <p:nvSpPr>
          <p:cNvPr id="1222" name="Google Shape;1222;p165"/>
          <p:cNvSpPr/>
          <p:nvPr/>
        </p:nvSpPr>
        <p:spPr>
          <a:xfrm>
            <a:off x="5787218" y="3275209"/>
            <a:ext cx="1620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400">
                <a:solidFill>
                  <a:srgbClr val="FFFFFF"/>
                </a:solidFill>
                <a:latin typeface="Arial"/>
                <a:ea typeface="Arial"/>
                <a:cs typeface="Arial"/>
                <a:sym typeface="Arial"/>
              </a:rPr>
              <a:t>匹配前一字元多次</a:t>
            </a:r>
            <a:endParaRPr/>
          </a:p>
        </p:txBody>
      </p:sp>
      <p:cxnSp>
        <p:nvCxnSpPr>
          <p:cNvPr id="1223" name="Google Shape;1223;p165"/>
          <p:cNvCxnSpPr/>
          <p:nvPr/>
        </p:nvCxnSpPr>
        <p:spPr>
          <a:xfrm rot="10800000">
            <a:off x="5327197" y="2489822"/>
            <a:ext cx="920100" cy="724200"/>
          </a:xfrm>
          <a:prstGeom prst="straightConnector1">
            <a:avLst/>
          </a:prstGeom>
          <a:noFill/>
          <a:ln cap="flat" cmpd="sng" w="38100">
            <a:solidFill>
              <a:srgbClr val="5B9BD5"/>
            </a:solidFill>
            <a:prstDash val="solid"/>
            <a:miter lim="800000"/>
            <a:headEnd len="sm" w="sm" type="none"/>
            <a:tailEnd len="med" w="med" type="triangle"/>
          </a:ln>
        </p:spPr>
      </p:cxnSp>
      <p:sp>
        <p:nvSpPr>
          <p:cNvPr id="1224" name="Google Shape;1224;p165"/>
          <p:cNvSpPr txBox="1"/>
          <p:nvPr/>
        </p:nvSpPr>
        <p:spPr>
          <a:xfrm>
            <a:off x="2744677" y="1251066"/>
            <a:ext cx="4015500" cy="4089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FFFFFF"/>
              </a:buClr>
              <a:buSzPts val="1400"/>
              <a:buFont typeface="Arial"/>
              <a:buNone/>
            </a:pPr>
            <a:r>
              <a:rPr b="1" lang="zh-TW" sz="1400">
                <a:solidFill>
                  <a:srgbClr val="FFFFFF"/>
                </a:solidFill>
                <a:latin typeface="Arial"/>
                <a:ea typeface="Arial"/>
                <a:cs typeface="Arial"/>
                <a:sym typeface="Arial"/>
              </a:rPr>
              <a:t>如果想找頭尾一樣但是中間不一樣的內容</a:t>
            </a:r>
            <a:endParaRPr sz="1400">
              <a:solidFill>
                <a:srgbClr val="FFFFFF"/>
              </a:solidFill>
              <a:latin typeface="Arial"/>
              <a:ea typeface="Arial"/>
              <a:cs typeface="Arial"/>
              <a:sym typeface="Arial"/>
            </a:endParaRPr>
          </a:p>
        </p:txBody>
      </p:sp>
      <p:sp>
        <p:nvSpPr>
          <p:cNvPr id="1225" name="Google Shape;1225;p165"/>
          <p:cNvSpPr/>
          <p:nvPr/>
        </p:nvSpPr>
        <p:spPr>
          <a:xfrm>
            <a:off x="2396249" y="3995065"/>
            <a:ext cx="1348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400">
                <a:solidFill>
                  <a:srgbClr val="FFFFFF"/>
                </a:solidFill>
                <a:latin typeface="Arial"/>
                <a:ea typeface="Arial"/>
                <a:cs typeface="Arial"/>
                <a:sym typeface="Arial"/>
              </a:rPr>
              <a:t>用於查找範圍內的字串</a:t>
            </a:r>
            <a:endParaRPr b="1" sz="1400">
              <a:solidFill>
                <a:srgbClr val="FFFFFF"/>
              </a:solidFill>
              <a:latin typeface="Arial"/>
              <a:ea typeface="Arial"/>
              <a:cs typeface="Arial"/>
              <a:sym typeface="Arial"/>
            </a:endParaRPr>
          </a:p>
        </p:txBody>
      </p:sp>
      <p:cxnSp>
        <p:nvCxnSpPr>
          <p:cNvPr id="1226" name="Google Shape;1226;p165"/>
          <p:cNvCxnSpPr/>
          <p:nvPr/>
        </p:nvCxnSpPr>
        <p:spPr>
          <a:xfrm flipH="1" rot="10800000">
            <a:off x="3070570" y="2542704"/>
            <a:ext cx="686100" cy="1349100"/>
          </a:xfrm>
          <a:prstGeom prst="straightConnector1">
            <a:avLst/>
          </a:prstGeom>
          <a:noFill/>
          <a:ln cap="flat" cmpd="sng" w="38100">
            <a:solidFill>
              <a:srgbClr val="5B9BD5"/>
            </a:solidFill>
            <a:prstDash val="solid"/>
            <a:miter lim="800000"/>
            <a:headEnd len="sm" w="sm" type="none"/>
            <a:tailEnd len="med" w="med" type="triangle"/>
          </a:ln>
        </p:spPr>
      </p:cxnSp>
      <p:cxnSp>
        <p:nvCxnSpPr>
          <p:cNvPr id="1227" name="Google Shape;1227;p165"/>
          <p:cNvCxnSpPr/>
          <p:nvPr/>
        </p:nvCxnSpPr>
        <p:spPr>
          <a:xfrm rot="10800000">
            <a:off x="6185501" y="2527573"/>
            <a:ext cx="654600" cy="181500"/>
          </a:xfrm>
          <a:prstGeom prst="straightConnector1">
            <a:avLst/>
          </a:prstGeom>
          <a:noFill/>
          <a:ln cap="flat" cmpd="sng" w="38100">
            <a:solidFill>
              <a:srgbClr val="5B9BD5"/>
            </a:solidFill>
            <a:prstDash val="solid"/>
            <a:miter lim="800000"/>
            <a:headEnd len="sm" w="sm" type="none"/>
            <a:tailEnd len="med" w="med" type="triangle"/>
          </a:ln>
        </p:spPr>
      </p:cxnSp>
      <p:sp>
        <p:nvSpPr>
          <p:cNvPr id="1228" name="Google Shape;1228;p165"/>
          <p:cNvSpPr/>
          <p:nvPr/>
        </p:nvSpPr>
        <p:spPr>
          <a:xfrm>
            <a:off x="6866972" y="2618305"/>
            <a:ext cx="1441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400">
                <a:solidFill>
                  <a:srgbClr val="FFFFFF"/>
                </a:solidFill>
                <a:latin typeface="Arial"/>
                <a:ea typeface="Arial"/>
                <a:cs typeface="Arial"/>
                <a:sym typeface="Arial"/>
              </a:rPr>
              <a:t>全部的內容比對</a:t>
            </a:r>
            <a:endParaRPr/>
          </a:p>
        </p:txBody>
      </p:sp>
      <p:sp>
        <p:nvSpPr>
          <p:cNvPr id="1229" name="Google Shape;1229;p165"/>
          <p:cNvSpPr txBox="1"/>
          <p:nvPr/>
        </p:nvSpPr>
        <p:spPr>
          <a:xfrm>
            <a:off x="191400" y="158625"/>
            <a:ext cx="26559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15-3 </a:t>
            </a:r>
            <a:r>
              <a:rPr b="1" lang="zh-TW" sz="1300">
                <a:solidFill>
                  <a:srgbClr val="F7DF1E"/>
                </a:solidFill>
                <a:highlight>
                  <a:srgbClr val="242424"/>
                </a:highlight>
                <a:latin typeface="Calibri"/>
                <a:ea typeface="Calibri"/>
                <a:cs typeface="Calibri"/>
                <a:sym typeface="Calibri"/>
              </a:rPr>
              <a:t>模糊匹配</a:t>
            </a:r>
            <a:endParaRPr b="1" sz="1300">
              <a:solidFill>
                <a:srgbClr val="F7DF1E"/>
              </a:solidFill>
              <a:highlight>
                <a:srgbClr val="242424"/>
              </a:highlight>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66"/>
          <p:cNvSpPr txBox="1"/>
          <p:nvPr/>
        </p:nvSpPr>
        <p:spPr>
          <a:xfrm>
            <a:off x="191400" y="158625"/>
            <a:ext cx="35814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15-4 </a:t>
            </a:r>
            <a:r>
              <a:rPr b="1" lang="zh-TW" sz="1300">
                <a:solidFill>
                  <a:srgbClr val="F7DF1E"/>
                </a:solidFill>
                <a:highlight>
                  <a:srgbClr val="242424"/>
                </a:highlight>
                <a:latin typeface="Calibri"/>
                <a:ea typeface="Calibri"/>
                <a:cs typeface="Calibri"/>
                <a:sym typeface="Calibri"/>
              </a:rPr>
              <a:t>頭尾 - 檢查是否輸入大寫英文</a:t>
            </a:r>
            <a:endParaRPr b="1" sz="1300">
              <a:solidFill>
                <a:srgbClr val="F7DF1E"/>
              </a:solidFill>
              <a:highlight>
                <a:srgbClr val="242424"/>
              </a:highlight>
              <a:latin typeface="Calibri"/>
              <a:ea typeface="Calibri"/>
              <a:cs typeface="Calibri"/>
              <a:sym typeface="Calibri"/>
            </a:endParaRPr>
          </a:p>
        </p:txBody>
      </p:sp>
      <p:sp>
        <p:nvSpPr>
          <p:cNvPr id="1235" name="Google Shape;1235;p166"/>
          <p:cNvSpPr txBox="1"/>
          <p:nvPr/>
        </p:nvSpPr>
        <p:spPr>
          <a:xfrm>
            <a:off x="1041275" y="1502425"/>
            <a:ext cx="6150900" cy="5694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b="1" i="1" lang="zh-TW" sz="2500">
                <a:solidFill>
                  <a:srgbClr val="66D9EF"/>
                </a:solidFill>
                <a:highlight>
                  <a:srgbClr val="242424"/>
                </a:highlight>
                <a:latin typeface="Consolas"/>
                <a:ea typeface="Consolas"/>
                <a:cs typeface="Consolas"/>
                <a:sym typeface="Consolas"/>
              </a:rPr>
              <a:t>const</a:t>
            </a:r>
            <a:r>
              <a:rPr b="1" lang="zh-TW" sz="2500">
                <a:solidFill>
                  <a:srgbClr val="F8F8F2"/>
                </a:solidFill>
                <a:highlight>
                  <a:srgbClr val="242424"/>
                </a:highlight>
                <a:latin typeface="Consolas"/>
                <a:ea typeface="Consolas"/>
                <a:cs typeface="Consolas"/>
                <a:sym typeface="Consolas"/>
              </a:rPr>
              <a:t> regex </a:t>
            </a:r>
            <a:r>
              <a:rPr b="1" lang="zh-TW" sz="2500">
                <a:solidFill>
                  <a:srgbClr val="F92672"/>
                </a:solidFill>
                <a:highlight>
                  <a:srgbClr val="242424"/>
                </a:highlight>
                <a:latin typeface="Consolas"/>
                <a:ea typeface="Consolas"/>
                <a:cs typeface="Consolas"/>
                <a:sym typeface="Consolas"/>
              </a:rPr>
              <a:t>=</a:t>
            </a:r>
            <a:r>
              <a:rPr b="1" lang="zh-TW" sz="2500">
                <a:solidFill>
                  <a:srgbClr val="FFEE99"/>
                </a:solidFill>
                <a:highlight>
                  <a:srgbClr val="242424"/>
                </a:highlight>
                <a:latin typeface="Consolas"/>
                <a:ea typeface="Consolas"/>
                <a:cs typeface="Consolas"/>
                <a:sym typeface="Consolas"/>
              </a:rPr>
              <a:t> /</a:t>
            </a:r>
            <a:r>
              <a:rPr b="1" lang="zh-TW" sz="2500">
                <a:solidFill>
                  <a:srgbClr val="F92672"/>
                </a:solidFill>
                <a:highlight>
                  <a:srgbClr val="242424"/>
                </a:highlight>
                <a:latin typeface="Consolas"/>
                <a:ea typeface="Consolas"/>
                <a:cs typeface="Consolas"/>
                <a:sym typeface="Consolas"/>
              </a:rPr>
              <a:t>^</a:t>
            </a:r>
            <a:r>
              <a:rPr b="1" lang="zh-TW" sz="2500">
                <a:solidFill>
                  <a:srgbClr val="FF80F4"/>
                </a:solidFill>
                <a:highlight>
                  <a:srgbClr val="242424"/>
                </a:highlight>
                <a:latin typeface="Consolas"/>
                <a:ea typeface="Consolas"/>
                <a:cs typeface="Consolas"/>
                <a:sym typeface="Consolas"/>
              </a:rPr>
              <a:t>[A-Z]</a:t>
            </a:r>
            <a:r>
              <a:rPr b="1" lang="zh-TW" sz="2500">
                <a:solidFill>
                  <a:srgbClr val="F92672"/>
                </a:solidFill>
                <a:highlight>
                  <a:srgbClr val="242424"/>
                </a:highlight>
                <a:latin typeface="Consolas"/>
                <a:ea typeface="Consolas"/>
                <a:cs typeface="Consolas"/>
                <a:sym typeface="Consolas"/>
              </a:rPr>
              <a:t>+$</a:t>
            </a:r>
            <a:r>
              <a:rPr b="1" lang="zh-TW" sz="2500">
                <a:solidFill>
                  <a:srgbClr val="FFEE99"/>
                </a:solidFill>
                <a:highlight>
                  <a:srgbClr val="242424"/>
                </a:highlight>
                <a:latin typeface="Consolas"/>
                <a:ea typeface="Consolas"/>
                <a:cs typeface="Consolas"/>
                <a:sym typeface="Consolas"/>
              </a:rPr>
              <a:t>/</a:t>
            </a:r>
            <a:r>
              <a:rPr b="1" lang="zh-TW" sz="2500">
                <a:solidFill>
                  <a:srgbClr val="F8F8F2"/>
                </a:solidFill>
                <a:highlight>
                  <a:srgbClr val="242424"/>
                </a:highlight>
                <a:latin typeface="Consolas"/>
                <a:ea typeface="Consolas"/>
                <a:cs typeface="Consolas"/>
                <a:sym typeface="Consolas"/>
              </a:rPr>
              <a:t>;</a:t>
            </a:r>
            <a:endParaRPr b="1" sz="2500">
              <a:solidFill>
                <a:srgbClr val="F8F8F2"/>
              </a:solidFill>
              <a:highlight>
                <a:srgbClr val="242424"/>
              </a:highlight>
              <a:latin typeface="Consolas"/>
              <a:ea typeface="Consolas"/>
              <a:cs typeface="Consolas"/>
              <a:sym typeface="Consolas"/>
            </a:endParaRPr>
          </a:p>
        </p:txBody>
      </p:sp>
      <p:sp>
        <p:nvSpPr>
          <p:cNvPr id="1236" name="Google Shape;1236;p166"/>
          <p:cNvSpPr/>
          <p:nvPr/>
        </p:nvSpPr>
        <p:spPr>
          <a:xfrm>
            <a:off x="2903300" y="3483648"/>
            <a:ext cx="1990200" cy="56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500">
                <a:solidFill>
                  <a:srgbClr val="F92672"/>
                </a:solidFill>
                <a:highlight>
                  <a:srgbClr val="242424"/>
                </a:highlight>
                <a:latin typeface="Consolas"/>
                <a:ea typeface="Consolas"/>
                <a:cs typeface="Consolas"/>
                <a:sym typeface="Consolas"/>
              </a:rPr>
              <a:t>^ </a:t>
            </a:r>
            <a:r>
              <a:rPr b="1" lang="zh-TW" sz="1800">
                <a:solidFill>
                  <a:srgbClr val="FFFFFF"/>
                </a:solidFill>
              </a:rPr>
              <a:t>查找的開頭</a:t>
            </a:r>
            <a:endParaRPr b="1" sz="1800">
              <a:solidFill>
                <a:srgbClr val="FFFFFF"/>
              </a:solidFill>
            </a:endParaRPr>
          </a:p>
        </p:txBody>
      </p:sp>
      <p:cxnSp>
        <p:nvCxnSpPr>
          <p:cNvPr id="1237" name="Google Shape;1237;p166"/>
          <p:cNvCxnSpPr>
            <a:stCxn id="1236" idx="0"/>
          </p:cNvCxnSpPr>
          <p:nvPr/>
        </p:nvCxnSpPr>
        <p:spPr>
          <a:xfrm flipH="1" rot="10800000">
            <a:off x="3898400" y="1957248"/>
            <a:ext cx="671400" cy="1526400"/>
          </a:xfrm>
          <a:prstGeom prst="straightConnector1">
            <a:avLst/>
          </a:prstGeom>
          <a:noFill/>
          <a:ln cap="flat" cmpd="sng" w="28575">
            <a:solidFill>
              <a:srgbClr val="5B9BD5"/>
            </a:solidFill>
            <a:prstDash val="solid"/>
            <a:miter lim="800000"/>
            <a:headEnd len="sm" w="sm" type="none"/>
            <a:tailEnd len="med" w="med" type="triangle"/>
          </a:ln>
        </p:spPr>
      </p:cxnSp>
      <p:sp>
        <p:nvSpPr>
          <p:cNvPr id="1238" name="Google Shape;1238;p166"/>
          <p:cNvSpPr/>
          <p:nvPr/>
        </p:nvSpPr>
        <p:spPr>
          <a:xfrm>
            <a:off x="5593550" y="3627273"/>
            <a:ext cx="1990200" cy="600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500">
                <a:solidFill>
                  <a:srgbClr val="F92672"/>
                </a:solidFill>
                <a:highlight>
                  <a:srgbClr val="242424"/>
                </a:highlight>
                <a:latin typeface="Consolas"/>
                <a:ea typeface="Consolas"/>
                <a:cs typeface="Consolas"/>
                <a:sym typeface="Consolas"/>
              </a:rPr>
              <a:t>$ </a:t>
            </a:r>
            <a:r>
              <a:rPr b="1" lang="zh-TW" sz="1800">
                <a:solidFill>
                  <a:srgbClr val="FFFFFF"/>
                </a:solidFill>
              </a:rPr>
              <a:t>查找</a:t>
            </a:r>
            <a:r>
              <a:rPr b="1" lang="zh-TW" sz="1800">
                <a:solidFill>
                  <a:srgbClr val="FFFFFF"/>
                </a:solidFill>
              </a:rPr>
              <a:t>的結尾</a:t>
            </a:r>
            <a:endParaRPr b="1" sz="1800">
              <a:solidFill>
                <a:srgbClr val="FFFFFF"/>
              </a:solidFill>
            </a:endParaRPr>
          </a:p>
        </p:txBody>
      </p:sp>
      <p:cxnSp>
        <p:nvCxnSpPr>
          <p:cNvPr id="1239" name="Google Shape;1239;p166"/>
          <p:cNvCxnSpPr>
            <a:stCxn id="1238" idx="0"/>
          </p:cNvCxnSpPr>
          <p:nvPr/>
        </p:nvCxnSpPr>
        <p:spPr>
          <a:xfrm rot="10800000">
            <a:off x="5913650" y="2019573"/>
            <a:ext cx="675000" cy="1607700"/>
          </a:xfrm>
          <a:prstGeom prst="straightConnector1">
            <a:avLst/>
          </a:prstGeom>
          <a:noFill/>
          <a:ln cap="flat" cmpd="sng" w="28575">
            <a:solidFill>
              <a:srgbClr val="5B9BD5"/>
            </a:solidFill>
            <a:prstDash val="solid"/>
            <a:miter lim="800000"/>
            <a:headEnd len="sm" w="sm" type="none"/>
            <a:tailEnd len="med" w="med" type="triangle"/>
          </a:ln>
        </p:spPr>
      </p:cxn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67"/>
          <p:cNvSpPr/>
          <p:nvPr/>
        </p:nvSpPr>
        <p:spPr>
          <a:xfrm>
            <a:off x="348311" y="2354528"/>
            <a:ext cx="84474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zh-TW">
                <a:solidFill>
                  <a:srgbClr val="66D9EF"/>
                </a:solidFill>
                <a:latin typeface="Consolas"/>
                <a:ea typeface="Consolas"/>
                <a:cs typeface="Consolas"/>
                <a:sym typeface="Consolas"/>
              </a:rPr>
              <a:t>const</a:t>
            </a:r>
            <a:r>
              <a:rPr lang="zh-TW" sz="1400">
                <a:solidFill>
                  <a:srgbClr val="F8F8F2"/>
                </a:solidFill>
                <a:latin typeface="Consolas"/>
                <a:ea typeface="Consolas"/>
                <a:cs typeface="Consolas"/>
                <a:sym typeface="Consolas"/>
              </a:rPr>
              <a:t> regex </a:t>
            </a:r>
            <a:r>
              <a:rPr lang="zh-TW" sz="1400">
                <a:solidFill>
                  <a:srgbClr val="F92672"/>
                </a:solidFill>
                <a:latin typeface="Consolas"/>
                <a:ea typeface="Consolas"/>
                <a:cs typeface="Consolas"/>
                <a:sym typeface="Consolas"/>
              </a:rPr>
              <a:t>=</a:t>
            </a:r>
            <a:r>
              <a:rPr lang="zh-TW" sz="1400">
                <a:solidFill>
                  <a:srgbClr val="FFEE99"/>
                </a:solidFill>
                <a:latin typeface="Consolas"/>
                <a:ea typeface="Consolas"/>
                <a:cs typeface="Consolas"/>
                <a:sym typeface="Consolas"/>
              </a:rPr>
              <a:t> /ECMAScript/</a:t>
            </a:r>
            <a:r>
              <a:rPr lang="zh-TW" sz="1400">
                <a:solidFill>
                  <a:srgbClr val="F92672"/>
                </a:solidFill>
                <a:latin typeface="Consolas"/>
                <a:ea typeface="Consolas"/>
                <a:cs typeface="Consolas"/>
                <a:sym typeface="Consolas"/>
              </a:rPr>
              <a:t>gi</a:t>
            </a:r>
            <a:r>
              <a:rPr lang="zh-TW" sz="1400">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i="1" lang="zh-TW">
                <a:solidFill>
                  <a:srgbClr val="66D9EF"/>
                </a:solidFill>
                <a:latin typeface="Consolas"/>
                <a:ea typeface="Consolas"/>
                <a:cs typeface="Consolas"/>
                <a:sym typeface="Consolas"/>
              </a:rPr>
              <a:t>const</a:t>
            </a:r>
            <a:r>
              <a:rPr lang="zh-TW" sz="1400">
                <a:solidFill>
                  <a:srgbClr val="F8F8F2"/>
                </a:solidFill>
                <a:latin typeface="Consolas"/>
                <a:ea typeface="Consolas"/>
                <a:cs typeface="Consolas"/>
                <a:sym typeface="Consolas"/>
              </a:rPr>
              <a:t> str </a:t>
            </a:r>
            <a:r>
              <a:rPr lang="zh-TW" sz="1400">
                <a:solidFill>
                  <a:srgbClr val="F92672"/>
                </a:solidFill>
                <a:latin typeface="Consolas"/>
                <a:ea typeface="Consolas"/>
                <a:cs typeface="Consolas"/>
                <a:sym typeface="Consolas"/>
              </a:rPr>
              <a:t>=</a:t>
            </a:r>
            <a:r>
              <a:rPr lang="zh-TW" sz="1400">
                <a:solidFill>
                  <a:srgbClr val="F8F8F2"/>
                </a:solidFill>
                <a:latin typeface="Consolas"/>
                <a:ea typeface="Consolas"/>
                <a:cs typeface="Consolas"/>
                <a:sym typeface="Consolas"/>
              </a:rPr>
              <a:t> </a:t>
            </a:r>
            <a:r>
              <a:rPr lang="zh-TW" sz="1400">
                <a:solidFill>
                  <a:srgbClr val="FFEE99"/>
                </a:solidFill>
                <a:latin typeface="Consolas"/>
                <a:ea typeface="Consolas"/>
                <a:cs typeface="Consolas"/>
                <a:sym typeface="Consolas"/>
              </a:rPr>
              <a:t>'ECMAScript Javscript EggCat E123456789t Eabcdefg ecmascripT Ecmascript'</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a:solidFill>
                  <a:srgbClr val="66D9EF"/>
                </a:solidFill>
                <a:latin typeface="Consolas"/>
                <a:ea typeface="Consolas"/>
                <a:cs typeface="Consolas"/>
                <a:sym typeface="Consolas"/>
              </a:rPr>
              <a:t>const</a:t>
            </a:r>
            <a:r>
              <a:rPr lang="zh-TW" sz="1400">
                <a:solidFill>
                  <a:srgbClr val="F8F8F2"/>
                </a:solidFill>
                <a:latin typeface="Consolas"/>
                <a:ea typeface="Consolas"/>
                <a:cs typeface="Consolas"/>
                <a:sym typeface="Consolas"/>
              </a:rPr>
              <a:t> txt </a:t>
            </a:r>
            <a:r>
              <a:rPr lang="zh-TW" sz="1400">
                <a:solidFill>
                  <a:srgbClr val="F92672"/>
                </a:solidFill>
                <a:latin typeface="Consolas"/>
                <a:ea typeface="Consolas"/>
                <a:cs typeface="Consolas"/>
                <a:sym typeface="Consolas"/>
              </a:rPr>
              <a:t>=</a:t>
            </a:r>
            <a:r>
              <a:rPr lang="zh-TW" sz="1400">
                <a:solidFill>
                  <a:srgbClr val="F8F8F2"/>
                </a:solidFill>
                <a:latin typeface="Consolas"/>
                <a:ea typeface="Consolas"/>
                <a:cs typeface="Consolas"/>
                <a:sym typeface="Consolas"/>
              </a:rPr>
              <a:t> str.</a:t>
            </a:r>
            <a:r>
              <a:rPr lang="zh-TW" sz="1400">
                <a:solidFill>
                  <a:srgbClr val="A6E22E"/>
                </a:solidFill>
                <a:latin typeface="Consolas"/>
                <a:ea typeface="Consolas"/>
                <a:cs typeface="Consolas"/>
                <a:sym typeface="Consolas"/>
              </a:rPr>
              <a:t>match</a:t>
            </a:r>
            <a:r>
              <a:rPr lang="zh-TW" sz="1400">
                <a:solidFill>
                  <a:srgbClr val="F8F8F2"/>
                </a:solidFill>
                <a:latin typeface="Consolas"/>
                <a:ea typeface="Consolas"/>
                <a:cs typeface="Consolas"/>
                <a:sym typeface="Consolas"/>
              </a:rPr>
              <a:t>(regex);</a:t>
            </a:r>
            <a:endParaRPr b="0" sz="1400">
              <a:solidFill>
                <a:srgbClr val="F8F8F2"/>
              </a:solidFill>
              <a:latin typeface="Consolas"/>
              <a:ea typeface="Consolas"/>
              <a:cs typeface="Consolas"/>
              <a:sym typeface="Consolas"/>
            </a:endParaRPr>
          </a:p>
        </p:txBody>
      </p:sp>
      <p:sp>
        <p:nvSpPr>
          <p:cNvPr id="1245" name="Google Shape;1245;p167"/>
          <p:cNvSpPr/>
          <p:nvPr/>
        </p:nvSpPr>
        <p:spPr>
          <a:xfrm>
            <a:off x="1636993" y="3693133"/>
            <a:ext cx="6218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800">
                <a:solidFill>
                  <a:srgbClr val="BFBFBF"/>
                </a:solidFill>
                <a:latin typeface="Arial"/>
                <a:ea typeface="Arial"/>
                <a:cs typeface="Arial"/>
                <a:sym typeface="Arial"/>
              </a:rPr>
              <a:t> ---------&gt;  ["ECMAScript", "ecmascripT", "Ecmascript"]</a:t>
            </a:r>
            <a:endParaRPr/>
          </a:p>
        </p:txBody>
      </p:sp>
      <p:sp>
        <p:nvSpPr>
          <p:cNvPr id="1246" name="Google Shape;1246;p167"/>
          <p:cNvSpPr/>
          <p:nvPr/>
        </p:nvSpPr>
        <p:spPr>
          <a:xfrm>
            <a:off x="3372359" y="906040"/>
            <a:ext cx="274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600">
                <a:solidFill>
                  <a:srgbClr val="F4B081"/>
                </a:solidFill>
                <a:latin typeface="Arial"/>
                <a:ea typeface="Arial"/>
                <a:cs typeface="Arial"/>
                <a:sym typeface="Arial"/>
              </a:rPr>
              <a:t>i 可以比對的時候不管大小寫</a:t>
            </a:r>
            <a:endParaRPr/>
          </a:p>
        </p:txBody>
      </p:sp>
      <p:cxnSp>
        <p:nvCxnSpPr>
          <p:cNvPr id="1247" name="Google Shape;1247;p167"/>
          <p:cNvCxnSpPr/>
          <p:nvPr/>
        </p:nvCxnSpPr>
        <p:spPr>
          <a:xfrm flipH="1">
            <a:off x="3178614" y="1310948"/>
            <a:ext cx="1384800" cy="1097400"/>
          </a:xfrm>
          <a:prstGeom prst="straightConnector1">
            <a:avLst/>
          </a:prstGeom>
          <a:noFill/>
          <a:ln cap="flat" cmpd="sng" w="28575">
            <a:solidFill>
              <a:srgbClr val="5B9BD5"/>
            </a:solidFill>
            <a:prstDash val="solid"/>
            <a:miter lim="800000"/>
            <a:headEnd len="sm" w="sm" type="none"/>
            <a:tailEnd len="med" w="med" type="triangle"/>
          </a:ln>
        </p:spPr>
      </p:cxnSp>
      <p:sp>
        <p:nvSpPr>
          <p:cNvPr id="1248" name="Google Shape;1248;p16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15-5 </a:t>
            </a:r>
            <a:r>
              <a:rPr b="1" lang="zh-TW" sz="1300">
                <a:solidFill>
                  <a:srgbClr val="F7DF1E"/>
                </a:solidFill>
                <a:highlight>
                  <a:srgbClr val="242424"/>
                </a:highlight>
                <a:latin typeface="Calibri"/>
                <a:ea typeface="Calibri"/>
                <a:cs typeface="Calibri"/>
                <a:sym typeface="Calibri"/>
              </a:rPr>
              <a:t>修飾符</a:t>
            </a:r>
            <a:endParaRPr b="1" sz="1300">
              <a:solidFill>
                <a:srgbClr val="F7DF1E"/>
              </a:solidFill>
              <a:highlight>
                <a:srgbClr val="242424"/>
              </a:highlight>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15-6 頭尾^$ - 1</a:t>
            </a:r>
            <a:endParaRPr b="1" sz="1300">
              <a:solidFill>
                <a:srgbClr val="F7DF1E"/>
              </a:solidFill>
              <a:highlight>
                <a:srgbClr val="242424"/>
              </a:highlight>
              <a:latin typeface="Calibri"/>
              <a:ea typeface="Calibri"/>
              <a:cs typeface="Calibri"/>
              <a:sym typeface="Calibri"/>
            </a:endParaRPr>
          </a:p>
        </p:txBody>
      </p:sp>
      <p:sp>
        <p:nvSpPr>
          <p:cNvPr id="1254" name="Google Shape;1254;p168"/>
          <p:cNvSpPr/>
          <p:nvPr/>
        </p:nvSpPr>
        <p:spPr>
          <a:xfrm>
            <a:off x="2625380" y="543516"/>
            <a:ext cx="94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FFEE99"/>
                </a:solidFill>
                <a:latin typeface="Consolas"/>
                <a:ea typeface="Consolas"/>
                <a:cs typeface="Consolas"/>
                <a:sym typeface="Consolas"/>
              </a:rPr>
              <a:t>/</a:t>
            </a:r>
            <a:r>
              <a:rPr lang="zh-TW" sz="1800">
                <a:solidFill>
                  <a:srgbClr val="F92672"/>
                </a:solidFill>
                <a:latin typeface="Consolas"/>
                <a:ea typeface="Consolas"/>
                <a:cs typeface="Consolas"/>
                <a:sym typeface="Consolas"/>
              </a:rPr>
              <a:t>^</a:t>
            </a:r>
            <a:r>
              <a:rPr lang="zh-TW" sz="1800">
                <a:solidFill>
                  <a:srgbClr val="FFEE99"/>
                </a:solidFill>
                <a:latin typeface="Consolas"/>
                <a:ea typeface="Consolas"/>
                <a:cs typeface="Consolas"/>
                <a:sym typeface="Consolas"/>
              </a:rPr>
              <a:t>air/</a:t>
            </a:r>
            <a:endParaRPr b="0" sz="1800">
              <a:solidFill>
                <a:srgbClr val="F8F8F2"/>
              </a:solidFill>
              <a:latin typeface="Consolas"/>
              <a:ea typeface="Consolas"/>
              <a:cs typeface="Consolas"/>
              <a:sym typeface="Consolas"/>
            </a:endParaRPr>
          </a:p>
        </p:txBody>
      </p:sp>
      <p:sp>
        <p:nvSpPr>
          <p:cNvPr id="1255" name="Google Shape;1255;p168"/>
          <p:cNvSpPr/>
          <p:nvPr/>
        </p:nvSpPr>
        <p:spPr>
          <a:xfrm>
            <a:off x="2625385" y="993780"/>
            <a:ext cx="817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FFEE99"/>
                </a:solidFill>
                <a:latin typeface="Consolas"/>
                <a:ea typeface="Consolas"/>
                <a:cs typeface="Consolas"/>
                <a:sym typeface="Consolas"/>
              </a:rPr>
              <a:t>/er</a:t>
            </a:r>
            <a:r>
              <a:rPr lang="zh-TW" sz="1800">
                <a:solidFill>
                  <a:srgbClr val="F92672"/>
                </a:solidFill>
                <a:latin typeface="Consolas"/>
                <a:ea typeface="Consolas"/>
                <a:cs typeface="Consolas"/>
                <a:sym typeface="Consolas"/>
              </a:rPr>
              <a:t>$</a:t>
            </a:r>
            <a:r>
              <a:rPr lang="zh-TW" sz="1800">
                <a:solidFill>
                  <a:srgbClr val="FFEE99"/>
                </a:solidFill>
                <a:latin typeface="Consolas"/>
                <a:ea typeface="Consolas"/>
                <a:cs typeface="Consolas"/>
                <a:sym typeface="Consolas"/>
              </a:rPr>
              <a:t>/</a:t>
            </a:r>
            <a:endParaRPr b="0" sz="1800">
              <a:solidFill>
                <a:srgbClr val="F8F8F2"/>
              </a:solidFill>
              <a:latin typeface="Consolas"/>
              <a:ea typeface="Consolas"/>
              <a:cs typeface="Consolas"/>
              <a:sym typeface="Consolas"/>
            </a:endParaRPr>
          </a:p>
        </p:txBody>
      </p:sp>
      <p:sp>
        <p:nvSpPr>
          <p:cNvPr id="1256" name="Google Shape;1256;p168"/>
          <p:cNvSpPr/>
          <p:nvPr/>
        </p:nvSpPr>
        <p:spPr>
          <a:xfrm>
            <a:off x="3097624" y="2305892"/>
            <a:ext cx="22110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3600">
                <a:solidFill>
                  <a:srgbClr val="FFEE99"/>
                </a:solidFill>
                <a:latin typeface="Consolas"/>
                <a:ea typeface="Consolas"/>
                <a:cs typeface="Consolas"/>
                <a:sym typeface="Consolas"/>
              </a:rPr>
              <a:t>/</a:t>
            </a:r>
            <a:r>
              <a:rPr lang="zh-TW" sz="3600">
                <a:solidFill>
                  <a:srgbClr val="F92672"/>
                </a:solidFill>
                <a:latin typeface="Consolas"/>
                <a:ea typeface="Consolas"/>
                <a:cs typeface="Consolas"/>
                <a:sym typeface="Consolas"/>
              </a:rPr>
              <a:t>^</a:t>
            </a:r>
            <a:r>
              <a:rPr lang="zh-TW" sz="3600">
                <a:solidFill>
                  <a:srgbClr val="FFEE99"/>
                </a:solidFill>
                <a:latin typeface="Consolas"/>
                <a:ea typeface="Consolas"/>
                <a:cs typeface="Consolas"/>
                <a:sym typeface="Consolas"/>
              </a:rPr>
              <a:t>a</a:t>
            </a:r>
            <a:r>
              <a:rPr lang="zh-TW" sz="3600">
                <a:solidFill>
                  <a:srgbClr val="FF80F4"/>
                </a:solidFill>
                <a:latin typeface="Consolas"/>
                <a:ea typeface="Consolas"/>
                <a:cs typeface="Consolas"/>
                <a:sym typeface="Consolas"/>
              </a:rPr>
              <a:t>.</a:t>
            </a:r>
            <a:r>
              <a:rPr lang="zh-TW" sz="3600">
                <a:solidFill>
                  <a:srgbClr val="F92672"/>
                </a:solidFill>
                <a:latin typeface="Consolas"/>
                <a:ea typeface="Consolas"/>
                <a:cs typeface="Consolas"/>
                <a:sym typeface="Consolas"/>
              </a:rPr>
              <a:t>*</a:t>
            </a:r>
            <a:r>
              <a:rPr lang="zh-TW" sz="3600">
                <a:solidFill>
                  <a:srgbClr val="FFEE99"/>
                </a:solidFill>
                <a:latin typeface="Consolas"/>
                <a:ea typeface="Consolas"/>
                <a:cs typeface="Consolas"/>
                <a:sym typeface="Consolas"/>
              </a:rPr>
              <a:t>e</a:t>
            </a:r>
            <a:r>
              <a:rPr lang="zh-TW" sz="3600">
                <a:solidFill>
                  <a:srgbClr val="F92672"/>
                </a:solidFill>
                <a:latin typeface="Consolas"/>
                <a:ea typeface="Consolas"/>
                <a:cs typeface="Consolas"/>
                <a:sym typeface="Consolas"/>
              </a:rPr>
              <a:t>$</a:t>
            </a:r>
            <a:r>
              <a:rPr lang="zh-TW" sz="3600">
                <a:solidFill>
                  <a:srgbClr val="FFEE99"/>
                </a:solidFill>
                <a:latin typeface="Consolas"/>
                <a:ea typeface="Consolas"/>
                <a:cs typeface="Consolas"/>
                <a:sym typeface="Consolas"/>
              </a:rPr>
              <a:t>/</a:t>
            </a:r>
            <a:endParaRPr b="0" sz="3600">
              <a:solidFill>
                <a:srgbClr val="F8F8F2"/>
              </a:solidFill>
              <a:latin typeface="Consolas"/>
              <a:ea typeface="Consolas"/>
              <a:cs typeface="Consolas"/>
              <a:sym typeface="Consolas"/>
            </a:endParaRPr>
          </a:p>
        </p:txBody>
      </p:sp>
      <p:sp>
        <p:nvSpPr>
          <p:cNvPr id="1257" name="Google Shape;1257;p168"/>
          <p:cNvSpPr/>
          <p:nvPr/>
        </p:nvSpPr>
        <p:spPr>
          <a:xfrm>
            <a:off x="3678064" y="605071"/>
            <a:ext cx="24096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FFFF"/>
                </a:solidFill>
                <a:latin typeface="Arial"/>
                <a:ea typeface="Arial"/>
                <a:cs typeface="Arial"/>
                <a:sym typeface="Arial"/>
              </a:rPr>
              <a:t>匹配任何開頭為air 的字串。</a:t>
            </a:r>
            <a:endParaRPr sz="1200"/>
          </a:p>
        </p:txBody>
      </p:sp>
      <p:sp>
        <p:nvSpPr>
          <p:cNvPr id="1258" name="Google Shape;1258;p168"/>
          <p:cNvSpPr/>
          <p:nvPr/>
        </p:nvSpPr>
        <p:spPr>
          <a:xfrm>
            <a:off x="3678064" y="1062410"/>
            <a:ext cx="23631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FFFF"/>
                </a:solidFill>
                <a:latin typeface="Arial"/>
                <a:ea typeface="Arial"/>
                <a:cs typeface="Arial"/>
                <a:sym typeface="Arial"/>
              </a:rPr>
              <a:t>匹配任何結尾為er 的字串。</a:t>
            </a:r>
            <a:endParaRPr sz="1200"/>
          </a:p>
        </p:txBody>
      </p:sp>
      <p:sp>
        <p:nvSpPr>
          <p:cNvPr id="1259" name="Google Shape;1259;p168"/>
          <p:cNvSpPr/>
          <p:nvPr/>
        </p:nvSpPr>
        <p:spPr>
          <a:xfrm>
            <a:off x="4194025" y="3787200"/>
            <a:ext cx="19464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FFFF"/>
                </a:solidFill>
                <a:latin typeface="Arial"/>
                <a:ea typeface="Arial"/>
                <a:cs typeface="Arial"/>
                <a:sym typeface="Arial"/>
              </a:rPr>
              <a:t>匹配任何包含零個或多個 n 的字符串。</a:t>
            </a:r>
            <a:endParaRPr sz="1200"/>
          </a:p>
        </p:txBody>
      </p:sp>
      <p:sp>
        <p:nvSpPr>
          <p:cNvPr id="1260" name="Google Shape;1260;p168"/>
          <p:cNvSpPr/>
          <p:nvPr/>
        </p:nvSpPr>
        <p:spPr>
          <a:xfrm>
            <a:off x="2625003" y="3894932"/>
            <a:ext cx="12786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FFFF"/>
                </a:solidFill>
                <a:latin typeface="Arial"/>
                <a:ea typeface="Arial"/>
                <a:cs typeface="Arial"/>
                <a:sym typeface="Arial"/>
              </a:rPr>
              <a:t>查找單個字符</a:t>
            </a:r>
            <a:endParaRPr sz="1200">
              <a:solidFill>
                <a:srgbClr val="FFFFFF"/>
              </a:solidFill>
              <a:latin typeface="Calibri"/>
              <a:ea typeface="Calibri"/>
              <a:cs typeface="Calibri"/>
              <a:sym typeface="Calibri"/>
            </a:endParaRPr>
          </a:p>
        </p:txBody>
      </p:sp>
      <p:cxnSp>
        <p:nvCxnSpPr>
          <p:cNvPr id="1261" name="Google Shape;1261;p168"/>
          <p:cNvCxnSpPr/>
          <p:nvPr/>
        </p:nvCxnSpPr>
        <p:spPr>
          <a:xfrm rot="10800000">
            <a:off x="4342582" y="2682611"/>
            <a:ext cx="540300" cy="1104600"/>
          </a:xfrm>
          <a:prstGeom prst="straightConnector1">
            <a:avLst/>
          </a:prstGeom>
          <a:noFill/>
          <a:ln cap="flat" cmpd="sng" w="57150">
            <a:solidFill>
              <a:srgbClr val="5B9BD5"/>
            </a:solidFill>
            <a:prstDash val="solid"/>
            <a:miter lim="800000"/>
            <a:headEnd len="sm" w="sm" type="none"/>
            <a:tailEnd len="med" w="med" type="triangle"/>
          </a:ln>
        </p:spPr>
      </p:cxnSp>
      <p:cxnSp>
        <p:nvCxnSpPr>
          <p:cNvPr id="1262" name="Google Shape;1262;p168"/>
          <p:cNvCxnSpPr/>
          <p:nvPr/>
        </p:nvCxnSpPr>
        <p:spPr>
          <a:xfrm flipH="1" rot="10800000">
            <a:off x="3323670" y="2798112"/>
            <a:ext cx="688500" cy="989100"/>
          </a:xfrm>
          <a:prstGeom prst="straightConnector1">
            <a:avLst/>
          </a:prstGeom>
          <a:noFill/>
          <a:ln cap="flat" cmpd="sng" w="57150">
            <a:solidFill>
              <a:srgbClr val="5B9BD5"/>
            </a:solidFill>
            <a:prstDash val="solid"/>
            <a:miter lim="800000"/>
            <a:headEnd len="sm" w="sm" type="none"/>
            <a:tailEnd len="med" w="med" type="triangle"/>
          </a:ln>
        </p:spPr>
      </p:cxnSp>
      <p:sp>
        <p:nvSpPr>
          <p:cNvPr id="1263" name="Google Shape;1263;p168"/>
          <p:cNvSpPr/>
          <p:nvPr/>
        </p:nvSpPr>
        <p:spPr>
          <a:xfrm>
            <a:off x="5534525" y="2428897"/>
            <a:ext cx="2404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200">
                <a:solidFill>
                  <a:srgbClr val="FFFFFF"/>
                </a:solidFill>
                <a:latin typeface="Arial"/>
                <a:ea typeface="Arial"/>
                <a:cs typeface="Arial"/>
                <a:sym typeface="Arial"/>
              </a:rPr>
              <a:t>匹配任何開頭是a結尾是e然後中間不管是英文或是數字的字串</a:t>
            </a:r>
            <a:endParaRPr sz="1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graphicFrame>
        <p:nvGraphicFramePr>
          <p:cNvPr id="1268" name="Google Shape;1268;p169"/>
          <p:cNvGraphicFramePr/>
          <p:nvPr/>
        </p:nvGraphicFramePr>
        <p:xfrm>
          <a:off x="1854203" y="901906"/>
          <a:ext cx="3000000" cy="3000000"/>
        </p:xfrm>
        <a:graphic>
          <a:graphicData uri="http://schemas.openxmlformats.org/drawingml/2006/table">
            <a:tbl>
              <a:tblPr bandRow="1" firstRow="1">
                <a:noFill/>
                <a:tableStyleId>{E7B06D36-057C-46F6-BC2D-6F2B4ACDCE99}</a:tableStyleId>
              </a:tblPr>
              <a:tblGrid>
                <a:gridCol w="941275"/>
                <a:gridCol w="4494325"/>
              </a:tblGrid>
              <a:tr h="316225">
                <a:tc>
                  <a:txBody>
                    <a:bodyPr/>
                    <a:lstStyle/>
                    <a:p>
                      <a:pPr indent="0" lvl="0" marL="0" marR="0" rtl="0" algn="l">
                        <a:spcBef>
                          <a:spcPts val="0"/>
                        </a:spcBef>
                        <a:spcAft>
                          <a:spcPts val="0"/>
                        </a:spcAft>
                        <a:buNone/>
                      </a:pPr>
                      <a:r>
                        <a:rPr b="1" i="0" lang="zh-TW" sz="1500">
                          <a:solidFill>
                            <a:srgbClr val="FFFFFF"/>
                          </a:solidFill>
                          <a:latin typeface="Arial"/>
                          <a:ea typeface="Arial"/>
                          <a:cs typeface="Arial"/>
                          <a:sym typeface="Arial"/>
                        </a:rPr>
                        <a:t>正規</a:t>
                      </a:r>
                      <a:endParaRPr sz="1500">
                        <a:latin typeface="Arial"/>
                        <a:ea typeface="Arial"/>
                        <a:cs typeface="Arial"/>
                        <a:sym typeface="Arial"/>
                      </a:endParaRPr>
                    </a:p>
                  </a:txBody>
                  <a:tcPr marT="39650" marB="39650" marR="79300" marL="79300"/>
                </a:tc>
                <a:tc>
                  <a:txBody>
                    <a:bodyPr/>
                    <a:lstStyle/>
                    <a:p>
                      <a:pPr indent="0" lvl="0" marL="0" marR="0" rtl="0" algn="l">
                        <a:lnSpc>
                          <a:spcPct val="100000"/>
                        </a:lnSpc>
                        <a:spcBef>
                          <a:spcPts val="0"/>
                        </a:spcBef>
                        <a:spcAft>
                          <a:spcPts val="0"/>
                        </a:spcAft>
                        <a:buClr>
                          <a:srgbClr val="000000"/>
                        </a:buClr>
                        <a:buSzPts val="1500"/>
                        <a:buFont typeface="Arial"/>
                        <a:buNone/>
                      </a:pPr>
                      <a:r>
                        <a:rPr lang="zh-TW" sz="1500">
                          <a:latin typeface="Arial"/>
                          <a:ea typeface="Arial"/>
                          <a:cs typeface="Arial"/>
                          <a:sym typeface="Arial"/>
                        </a:rPr>
                        <a:t>描述</a:t>
                      </a:r>
                      <a:endParaRPr/>
                    </a:p>
                  </a:txBody>
                  <a:tcPr marT="39650" marB="39650" marR="79300" marL="79300"/>
                </a:tc>
              </a:tr>
              <a:tr h="431925">
                <a:tc>
                  <a:txBody>
                    <a:bodyPr/>
                    <a:lstStyle/>
                    <a:p>
                      <a:pPr indent="0" lvl="0" marL="0" marR="0" rtl="0" algn="ctr">
                        <a:spcBef>
                          <a:spcPts val="0"/>
                        </a:spcBef>
                        <a:spcAft>
                          <a:spcPts val="0"/>
                        </a:spcAft>
                        <a:buNone/>
                      </a:pPr>
                      <a:r>
                        <a:rPr b="0" lang="zh-TW" sz="1600">
                          <a:latin typeface="Arial"/>
                          <a:ea typeface="Arial"/>
                          <a:cs typeface="Arial"/>
                          <a:sym typeface="Arial"/>
                        </a:rPr>
                        <a:t>n+</a:t>
                      </a:r>
                      <a:endParaRPr b="0" sz="1600">
                        <a:latin typeface="Arial"/>
                        <a:ea typeface="Arial"/>
                        <a:cs typeface="Arial"/>
                        <a:sym typeface="Arial"/>
                      </a:endParaRPr>
                    </a:p>
                  </a:txBody>
                  <a:tcPr marT="39650" marB="39650" marR="79300" marL="79300"/>
                </a:tc>
                <a:tc>
                  <a:txBody>
                    <a:bodyPr/>
                    <a:lstStyle/>
                    <a:p>
                      <a:pPr indent="0" lvl="0" marL="0" marR="0" rtl="0" algn="l">
                        <a:spcBef>
                          <a:spcPts val="0"/>
                        </a:spcBef>
                        <a:spcAft>
                          <a:spcPts val="0"/>
                        </a:spcAft>
                        <a:buNone/>
                      </a:pPr>
                      <a:r>
                        <a:rPr b="0" lang="zh-TW" sz="1600">
                          <a:latin typeface="Arial"/>
                          <a:ea typeface="Arial"/>
                          <a:cs typeface="Arial"/>
                          <a:sym typeface="Arial"/>
                        </a:rPr>
                        <a:t>匹配任何包含至少一個n 的字符串。</a:t>
                      </a:r>
                      <a:endParaRPr/>
                    </a:p>
                  </a:txBody>
                  <a:tcPr marT="39650" marB="39650" marR="79300" marL="79300"/>
                </a:tc>
              </a:tr>
              <a:tr h="431925">
                <a:tc>
                  <a:txBody>
                    <a:bodyPr/>
                    <a:lstStyle/>
                    <a:p>
                      <a:pPr indent="0" lvl="0" marL="0" marR="0" rtl="0" algn="ctr">
                        <a:spcBef>
                          <a:spcPts val="0"/>
                        </a:spcBef>
                        <a:spcAft>
                          <a:spcPts val="0"/>
                        </a:spcAft>
                        <a:buNone/>
                      </a:pPr>
                      <a:r>
                        <a:rPr b="0" lang="zh-TW" sz="1600">
                          <a:latin typeface="Arial"/>
                          <a:ea typeface="Arial"/>
                          <a:cs typeface="Arial"/>
                          <a:sym typeface="Arial"/>
                        </a:rPr>
                        <a:t>n*</a:t>
                      </a:r>
                      <a:endParaRPr b="0" sz="1600">
                        <a:latin typeface="Arial"/>
                        <a:ea typeface="Arial"/>
                        <a:cs typeface="Arial"/>
                        <a:sym typeface="Arial"/>
                      </a:endParaRPr>
                    </a:p>
                  </a:txBody>
                  <a:tcPr marT="39650" marB="39650" marR="79300" marL="79300"/>
                </a:tc>
                <a:tc>
                  <a:txBody>
                    <a:bodyPr/>
                    <a:lstStyle/>
                    <a:p>
                      <a:pPr indent="0" lvl="0" marL="0" marR="0" rtl="0" algn="l">
                        <a:spcBef>
                          <a:spcPts val="0"/>
                        </a:spcBef>
                        <a:spcAft>
                          <a:spcPts val="0"/>
                        </a:spcAft>
                        <a:buNone/>
                      </a:pPr>
                      <a:r>
                        <a:rPr b="0" lang="zh-TW" sz="1600">
                          <a:latin typeface="Arial"/>
                          <a:ea typeface="Arial"/>
                          <a:cs typeface="Arial"/>
                          <a:sym typeface="Arial"/>
                        </a:rPr>
                        <a:t>匹配任何包含零個或多個n 的字符串。</a:t>
                      </a:r>
                      <a:endParaRPr/>
                    </a:p>
                  </a:txBody>
                  <a:tcPr marT="39650" marB="39650" marR="79300" marL="79300"/>
                </a:tc>
              </a:tr>
              <a:tr h="431925">
                <a:tc>
                  <a:txBody>
                    <a:bodyPr/>
                    <a:lstStyle/>
                    <a:p>
                      <a:pPr indent="0" lvl="0" marL="0" marR="0" rtl="0" algn="ctr">
                        <a:spcBef>
                          <a:spcPts val="0"/>
                        </a:spcBef>
                        <a:spcAft>
                          <a:spcPts val="0"/>
                        </a:spcAft>
                        <a:buNone/>
                      </a:pPr>
                      <a:r>
                        <a:rPr b="0" lang="zh-TW" sz="1600">
                          <a:latin typeface="Arial"/>
                          <a:ea typeface="Arial"/>
                          <a:cs typeface="Arial"/>
                          <a:sym typeface="Arial"/>
                        </a:rPr>
                        <a:t>n?</a:t>
                      </a:r>
                      <a:endParaRPr b="0" sz="1600">
                        <a:latin typeface="Arial"/>
                        <a:ea typeface="Arial"/>
                        <a:cs typeface="Arial"/>
                        <a:sym typeface="Arial"/>
                      </a:endParaRPr>
                    </a:p>
                  </a:txBody>
                  <a:tcPr marT="39650" marB="39650" marR="79300" marL="79300"/>
                </a:tc>
                <a:tc>
                  <a:txBody>
                    <a:bodyPr/>
                    <a:lstStyle/>
                    <a:p>
                      <a:pPr indent="0" lvl="0" marL="0" marR="0" rtl="0" algn="l">
                        <a:spcBef>
                          <a:spcPts val="0"/>
                        </a:spcBef>
                        <a:spcAft>
                          <a:spcPts val="0"/>
                        </a:spcAft>
                        <a:buNone/>
                      </a:pPr>
                      <a:r>
                        <a:rPr b="0" lang="zh-TW" sz="1600">
                          <a:latin typeface="Arial"/>
                          <a:ea typeface="Arial"/>
                          <a:cs typeface="Arial"/>
                          <a:sym typeface="Arial"/>
                        </a:rPr>
                        <a:t>匹配任何包含零個或一個n 的字符串。</a:t>
                      </a:r>
                      <a:endParaRPr/>
                    </a:p>
                  </a:txBody>
                  <a:tcPr marT="39650" marB="39650" marR="79300" marL="79300"/>
                </a:tc>
              </a:tr>
              <a:tr h="431925">
                <a:tc>
                  <a:txBody>
                    <a:bodyPr/>
                    <a:lstStyle/>
                    <a:p>
                      <a:pPr indent="0" lvl="0" marL="0" marR="0" rtl="0" algn="ctr">
                        <a:spcBef>
                          <a:spcPts val="0"/>
                        </a:spcBef>
                        <a:spcAft>
                          <a:spcPts val="0"/>
                        </a:spcAft>
                        <a:buNone/>
                      </a:pPr>
                      <a:r>
                        <a:rPr b="0" lang="zh-TW" sz="1600">
                          <a:latin typeface="Arial"/>
                          <a:ea typeface="Arial"/>
                          <a:cs typeface="Arial"/>
                          <a:sym typeface="Arial"/>
                        </a:rPr>
                        <a:t>n{X}</a:t>
                      </a:r>
                      <a:endParaRPr b="0" sz="1600">
                        <a:latin typeface="Arial"/>
                        <a:ea typeface="Arial"/>
                        <a:cs typeface="Arial"/>
                        <a:sym typeface="Arial"/>
                      </a:endParaRPr>
                    </a:p>
                  </a:txBody>
                  <a:tcPr marT="39650" marB="39650" marR="79300" marL="79300"/>
                </a:tc>
                <a:tc>
                  <a:txBody>
                    <a:bodyPr/>
                    <a:lstStyle/>
                    <a:p>
                      <a:pPr indent="0" lvl="0" marL="0" marR="0" rtl="0" algn="l">
                        <a:spcBef>
                          <a:spcPts val="0"/>
                        </a:spcBef>
                        <a:spcAft>
                          <a:spcPts val="0"/>
                        </a:spcAft>
                        <a:buNone/>
                      </a:pPr>
                      <a:r>
                        <a:rPr b="0" lang="zh-TW" sz="1600">
                          <a:latin typeface="Arial"/>
                          <a:ea typeface="Arial"/>
                          <a:cs typeface="Arial"/>
                          <a:sym typeface="Arial"/>
                        </a:rPr>
                        <a:t>匹配包含 X個n 的序列的字符串。</a:t>
                      </a:r>
                      <a:endParaRPr/>
                    </a:p>
                  </a:txBody>
                  <a:tcPr marT="39650" marB="39650" marR="79300" marL="79300"/>
                </a:tc>
              </a:tr>
              <a:tr h="431925">
                <a:tc>
                  <a:txBody>
                    <a:bodyPr/>
                    <a:lstStyle/>
                    <a:p>
                      <a:pPr indent="0" lvl="0" marL="0" marR="0" rtl="0" algn="ctr">
                        <a:spcBef>
                          <a:spcPts val="0"/>
                        </a:spcBef>
                        <a:spcAft>
                          <a:spcPts val="0"/>
                        </a:spcAft>
                        <a:buNone/>
                      </a:pPr>
                      <a:r>
                        <a:rPr b="0" lang="zh-TW" sz="1600">
                          <a:latin typeface="Arial"/>
                          <a:ea typeface="Arial"/>
                          <a:cs typeface="Arial"/>
                          <a:sym typeface="Arial"/>
                        </a:rPr>
                        <a:t>.</a:t>
                      </a:r>
                      <a:endParaRPr b="0" sz="1600">
                        <a:latin typeface="Arial"/>
                        <a:ea typeface="Arial"/>
                        <a:cs typeface="Arial"/>
                        <a:sym typeface="Arial"/>
                      </a:endParaRPr>
                    </a:p>
                  </a:txBody>
                  <a:tcPr marT="39650" marB="39650" marR="79300" marL="79300"/>
                </a:tc>
                <a:tc>
                  <a:txBody>
                    <a:bodyPr/>
                    <a:lstStyle/>
                    <a:p>
                      <a:pPr indent="0" lvl="0" marL="0" marR="0" rtl="0" algn="l">
                        <a:spcBef>
                          <a:spcPts val="0"/>
                        </a:spcBef>
                        <a:spcAft>
                          <a:spcPts val="0"/>
                        </a:spcAft>
                        <a:buNone/>
                      </a:pPr>
                      <a:r>
                        <a:rPr lang="zh-TW" sz="1600">
                          <a:latin typeface="Arial"/>
                          <a:ea typeface="Arial"/>
                          <a:cs typeface="Arial"/>
                          <a:sym typeface="Arial"/>
                        </a:rPr>
                        <a:t>查找單個字符，除了換行和結束符。</a:t>
                      </a:r>
                      <a:endParaRPr/>
                    </a:p>
                  </a:txBody>
                  <a:tcPr marT="39650" marB="39650" marR="79300" marL="79300"/>
                </a:tc>
              </a:tr>
              <a:tr h="431925">
                <a:tc>
                  <a:txBody>
                    <a:bodyPr/>
                    <a:lstStyle/>
                    <a:p>
                      <a:pPr indent="0" lvl="0" marL="0" marR="0" rtl="0" algn="ctr">
                        <a:spcBef>
                          <a:spcPts val="0"/>
                        </a:spcBef>
                        <a:spcAft>
                          <a:spcPts val="0"/>
                        </a:spcAft>
                        <a:buNone/>
                      </a:pPr>
                      <a:r>
                        <a:rPr b="0" lang="zh-TW" sz="1600">
                          <a:latin typeface="Arial"/>
                          <a:ea typeface="Arial"/>
                          <a:cs typeface="Arial"/>
                          <a:sym typeface="Arial"/>
                        </a:rPr>
                        <a:t>n$</a:t>
                      </a:r>
                      <a:endParaRPr b="0" sz="1600">
                        <a:latin typeface="Arial"/>
                        <a:ea typeface="Arial"/>
                        <a:cs typeface="Arial"/>
                        <a:sym typeface="Arial"/>
                      </a:endParaRPr>
                    </a:p>
                  </a:txBody>
                  <a:tcPr marT="39650" marB="39650" marR="79300" marL="79300"/>
                </a:tc>
                <a:tc>
                  <a:txBody>
                    <a:bodyPr/>
                    <a:lstStyle/>
                    <a:p>
                      <a:pPr indent="0" lvl="0" marL="0" marR="0" rtl="0" algn="l">
                        <a:spcBef>
                          <a:spcPts val="0"/>
                        </a:spcBef>
                        <a:spcAft>
                          <a:spcPts val="0"/>
                        </a:spcAft>
                        <a:buNone/>
                      </a:pPr>
                      <a:r>
                        <a:rPr b="0" lang="zh-TW" sz="1600">
                          <a:latin typeface="Arial"/>
                          <a:ea typeface="Arial"/>
                          <a:cs typeface="Arial"/>
                          <a:sym typeface="Arial"/>
                        </a:rPr>
                        <a:t>匹配任何結尾為 n 的字符串。</a:t>
                      </a:r>
                      <a:endParaRPr/>
                    </a:p>
                  </a:txBody>
                  <a:tcPr marT="39650" marB="39650" marR="79300" marL="79300"/>
                </a:tc>
              </a:tr>
              <a:tr h="431925">
                <a:tc>
                  <a:txBody>
                    <a:bodyPr/>
                    <a:lstStyle/>
                    <a:p>
                      <a:pPr indent="0" lvl="0" marL="0" marR="0" rtl="0" algn="ctr">
                        <a:spcBef>
                          <a:spcPts val="0"/>
                        </a:spcBef>
                        <a:spcAft>
                          <a:spcPts val="0"/>
                        </a:spcAft>
                        <a:buNone/>
                      </a:pPr>
                      <a:r>
                        <a:rPr b="0" lang="zh-TW" sz="1600">
                          <a:latin typeface="Arial"/>
                          <a:ea typeface="Arial"/>
                          <a:cs typeface="Arial"/>
                          <a:sym typeface="Arial"/>
                        </a:rPr>
                        <a:t>^n</a:t>
                      </a:r>
                      <a:endParaRPr b="0" sz="1600">
                        <a:latin typeface="Arial"/>
                        <a:ea typeface="Arial"/>
                        <a:cs typeface="Arial"/>
                        <a:sym typeface="Arial"/>
                      </a:endParaRPr>
                    </a:p>
                  </a:txBody>
                  <a:tcPr marT="39650" marB="39650" marR="79300" marL="79300"/>
                </a:tc>
                <a:tc>
                  <a:txBody>
                    <a:bodyPr/>
                    <a:lstStyle/>
                    <a:p>
                      <a:pPr indent="0" lvl="0" marL="0" marR="0" rtl="0" algn="l">
                        <a:spcBef>
                          <a:spcPts val="0"/>
                        </a:spcBef>
                        <a:spcAft>
                          <a:spcPts val="0"/>
                        </a:spcAft>
                        <a:buNone/>
                      </a:pPr>
                      <a:r>
                        <a:rPr b="0" lang="zh-TW" sz="1600">
                          <a:latin typeface="Arial"/>
                          <a:ea typeface="Arial"/>
                          <a:cs typeface="Arial"/>
                          <a:sym typeface="Arial"/>
                        </a:rPr>
                        <a:t>匹配任何開頭為n 的字符串。</a:t>
                      </a:r>
                      <a:endParaRPr/>
                    </a:p>
                  </a:txBody>
                  <a:tcPr marT="39650" marB="39650" marR="79300" marL="79300"/>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7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15-7 頭尾^$ - 2</a:t>
            </a:r>
            <a:endParaRPr b="1" sz="1300">
              <a:solidFill>
                <a:srgbClr val="F7DF1E"/>
              </a:solidFill>
              <a:highlight>
                <a:srgbClr val="242424"/>
              </a:highlight>
              <a:latin typeface="Calibri"/>
              <a:ea typeface="Calibri"/>
              <a:cs typeface="Calibri"/>
              <a:sym typeface="Calibri"/>
            </a:endParaRPr>
          </a:p>
        </p:txBody>
      </p:sp>
      <p:sp>
        <p:nvSpPr>
          <p:cNvPr id="1274" name="Google Shape;1274;p170"/>
          <p:cNvSpPr/>
          <p:nvPr/>
        </p:nvSpPr>
        <p:spPr>
          <a:xfrm>
            <a:off x="840075" y="1556100"/>
            <a:ext cx="2941500" cy="203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FFEE99"/>
                </a:solidFill>
                <a:latin typeface="Consolas"/>
                <a:ea typeface="Consolas"/>
                <a:cs typeface="Consolas"/>
                <a:sym typeface="Consolas"/>
              </a:rPr>
              <a:t>'a123@gmail.com'</a:t>
            </a:r>
            <a:r>
              <a:rPr lang="zh-TW" sz="1800">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sz="1800">
                <a:solidFill>
                  <a:srgbClr val="FFEE99"/>
                </a:solidFill>
                <a:latin typeface="Consolas"/>
                <a:ea typeface="Consolas"/>
                <a:cs typeface="Consolas"/>
                <a:sym typeface="Consolas"/>
              </a:rPr>
              <a:t>'tesst@hotmail.com'</a:t>
            </a:r>
            <a:r>
              <a:rPr lang="zh-TW" sz="1800">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sz="1800">
                <a:solidFill>
                  <a:srgbClr val="FFEE99"/>
                </a:solidFill>
                <a:latin typeface="Consolas"/>
                <a:ea typeface="Consolas"/>
                <a:cs typeface="Consolas"/>
                <a:sym typeface="Consolas"/>
              </a:rPr>
              <a:t>'n789@gmail.com'</a:t>
            </a:r>
            <a:r>
              <a:rPr lang="zh-TW" sz="1800">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sz="1800">
                <a:solidFill>
                  <a:srgbClr val="FFEE99"/>
                </a:solidFill>
                <a:latin typeface="Consolas"/>
                <a:ea typeface="Consolas"/>
                <a:cs typeface="Consolas"/>
                <a:sym typeface="Consolas"/>
              </a:rPr>
              <a:t>'abcdef@yahoo.com'</a:t>
            </a:r>
            <a:r>
              <a:rPr lang="zh-TW" sz="1800">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sz="1800">
                <a:solidFill>
                  <a:srgbClr val="FFEE99"/>
                </a:solidFill>
                <a:latin typeface="Consolas"/>
                <a:ea typeface="Consolas"/>
                <a:cs typeface="Consolas"/>
                <a:sym typeface="Consolas"/>
              </a:rPr>
              <a:t>'55555@gmail.com'</a:t>
            </a:r>
            <a:r>
              <a:rPr lang="zh-TW" sz="1800">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sz="1800">
                <a:solidFill>
                  <a:srgbClr val="FFEE99"/>
                </a:solidFill>
                <a:latin typeface="Consolas"/>
                <a:ea typeface="Consolas"/>
                <a:cs typeface="Consolas"/>
                <a:sym typeface="Consolas"/>
              </a:rPr>
              <a:t>'1245@hotmail.com'</a:t>
            </a:r>
            <a:r>
              <a:rPr lang="zh-TW" sz="1800">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sz="1800">
                <a:solidFill>
                  <a:srgbClr val="FFEE99"/>
                </a:solidFill>
                <a:latin typeface="Consolas"/>
                <a:ea typeface="Consolas"/>
                <a:cs typeface="Consolas"/>
                <a:sym typeface="Consolas"/>
              </a:rPr>
              <a:t>'abc123@hotmail.com'</a:t>
            </a:r>
            <a:r>
              <a:rPr lang="zh-TW" sz="1800">
                <a:solidFill>
                  <a:srgbClr val="F8F8F2"/>
                </a:solidFill>
                <a:latin typeface="Consolas"/>
                <a:ea typeface="Consolas"/>
                <a:cs typeface="Consolas"/>
                <a:sym typeface="Consolas"/>
              </a:rPr>
              <a:t>,</a:t>
            </a:r>
            <a:endParaRPr b="0" sz="1800">
              <a:solidFill>
                <a:srgbClr val="F8F8F2"/>
              </a:solidFill>
              <a:latin typeface="Consolas"/>
              <a:ea typeface="Consolas"/>
              <a:cs typeface="Consolas"/>
              <a:sym typeface="Consolas"/>
            </a:endParaRPr>
          </a:p>
        </p:txBody>
      </p:sp>
      <p:sp>
        <p:nvSpPr>
          <p:cNvPr id="1275" name="Google Shape;1275;p170"/>
          <p:cNvSpPr/>
          <p:nvPr/>
        </p:nvSpPr>
        <p:spPr>
          <a:xfrm>
            <a:off x="4312481" y="1750062"/>
            <a:ext cx="35364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2800">
                <a:solidFill>
                  <a:srgbClr val="FFEE99"/>
                </a:solidFill>
                <a:latin typeface="Consolas"/>
                <a:ea typeface="Consolas"/>
                <a:cs typeface="Consolas"/>
                <a:sym typeface="Consolas"/>
              </a:rPr>
              <a:t>/</a:t>
            </a:r>
            <a:r>
              <a:rPr lang="zh-TW" sz="2800">
                <a:solidFill>
                  <a:srgbClr val="F92672"/>
                </a:solidFill>
                <a:latin typeface="Consolas"/>
                <a:ea typeface="Consolas"/>
                <a:cs typeface="Consolas"/>
                <a:sym typeface="Consolas"/>
              </a:rPr>
              <a:t>^</a:t>
            </a:r>
            <a:r>
              <a:rPr lang="zh-TW" sz="2800">
                <a:solidFill>
                  <a:srgbClr val="FF80F4"/>
                </a:solidFill>
                <a:latin typeface="Consolas"/>
                <a:ea typeface="Consolas"/>
                <a:cs typeface="Consolas"/>
                <a:sym typeface="Consolas"/>
              </a:rPr>
              <a:t>.</a:t>
            </a:r>
            <a:r>
              <a:rPr lang="zh-TW" sz="2800">
                <a:solidFill>
                  <a:srgbClr val="F92672"/>
                </a:solidFill>
                <a:latin typeface="Consolas"/>
                <a:ea typeface="Consolas"/>
                <a:cs typeface="Consolas"/>
                <a:sym typeface="Consolas"/>
              </a:rPr>
              <a:t>*</a:t>
            </a:r>
            <a:r>
              <a:rPr lang="zh-TW" sz="2800">
                <a:solidFill>
                  <a:srgbClr val="FFEE99"/>
                </a:solidFill>
                <a:latin typeface="Consolas"/>
                <a:ea typeface="Consolas"/>
                <a:cs typeface="Consolas"/>
                <a:sym typeface="Consolas"/>
              </a:rPr>
              <a:t>@gmail</a:t>
            </a:r>
            <a:r>
              <a:rPr lang="zh-TW" sz="2800">
                <a:solidFill>
                  <a:srgbClr val="FF80F4"/>
                </a:solidFill>
                <a:latin typeface="Consolas"/>
                <a:ea typeface="Consolas"/>
                <a:cs typeface="Consolas"/>
                <a:sym typeface="Consolas"/>
              </a:rPr>
              <a:t>\.</a:t>
            </a:r>
            <a:r>
              <a:rPr lang="zh-TW" sz="2800">
                <a:solidFill>
                  <a:srgbClr val="FFEE99"/>
                </a:solidFill>
                <a:latin typeface="Consolas"/>
                <a:ea typeface="Consolas"/>
                <a:cs typeface="Consolas"/>
                <a:sym typeface="Consolas"/>
              </a:rPr>
              <a:t>com</a:t>
            </a:r>
            <a:r>
              <a:rPr lang="zh-TW" sz="2800">
                <a:solidFill>
                  <a:srgbClr val="F92672"/>
                </a:solidFill>
                <a:latin typeface="Consolas"/>
                <a:ea typeface="Consolas"/>
                <a:cs typeface="Consolas"/>
                <a:sym typeface="Consolas"/>
              </a:rPr>
              <a:t>$</a:t>
            </a:r>
            <a:r>
              <a:rPr lang="zh-TW" sz="2800">
                <a:solidFill>
                  <a:srgbClr val="FFEE99"/>
                </a:solidFill>
                <a:latin typeface="Consolas"/>
                <a:ea typeface="Consolas"/>
                <a:cs typeface="Consolas"/>
                <a:sym typeface="Consolas"/>
              </a:rPr>
              <a:t>/</a:t>
            </a:r>
            <a:endParaRPr b="0" sz="2800">
              <a:solidFill>
                <a:srgbClr val="F8F8F2"/>
              </a:solidFill>
              <a:latin typeface="Consolas"/>
              <a:ea typeface="Consolas"/>
              <a:cs typeface="Consolas"/>
              <a:sym typeface="Consolas"/>
            </a:endParaRPr>
          </a:p>
        </p:txBody>
      </p:sp>
      <p:sp>
        <p:nvSpPr>
          <p:cNvPr id="1276" name="Google Shape;1276;p170"/>
          <p:cNvSpPr/>
          <p:nvPr/>
        </p:nvSpPr>
        <p:spPr>
          <a:xfrm>
            <a:off x="3983021" y="2473047"/>
            <a:ext cx="43209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400">
                <a:solidFill>
                  <a:srgbClr val="FFFFFF"/>
                </a:solidFill>
                <a:latin typeface="Arial"/>
                <a:ea typeface="Arial"/>
                <a:cs typeface="Arial"/>
                <a:sym typeface="Arial"/>
              </a:rPr>
              <a:t>我可以透過這個正規把所有的gmail的信箱給撈出來</a:t>
            </a:r>
            <a:endParaRPr/>
          </a:p>
        </p:txBody>
      </p:sp>
      <p:sp>
        <p:nvSpPr>
          <p:cNvPr id="1277" name="Google Shape;1277;p170"/>
          <p:cNvSpPr/>
          <p:nvPr/>
        </p:nvSpPr>
        <p:spPr>
          <a:xfrm>
            <a:off x="3983021" y="2855143"/>
            <a:ext cx="4320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zh-TW" sz="1400">
                <a:solidFill>
                  <a:srgbClr val="F4B081"/>
                </a:solidFill>
                <a:latin typeface="Arial"/>
                <a:ea typeface="Arial"/>
                <a:cs typeface="Arial"/>
                <a:sym typeface="Arial"/>
              </a:rPr>
              <a:t>因為 . 再正規表示法有其他意思，所以如果要把 . 或是其他符號當成字串來比對的話，需要前面加個 \</a:t>
            </a:r>
            <a:endParaRPr sz="1400">
              <a:solidFill>
                <a:srgbClr val="F4B081"/>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7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15-8 方括號與大括號</a:t>
            </a:r>
            <a:endParaRPr b="1" sz="1300">
              <a:solidFill>
                <a:srgbClr val="F7DF1E"/>
              </a:solidFill>
              <a:highlight>
                <a:srgbClr val="242424"/>
              </a:highlight>
              <a:latin typeface="Calibri"/>
              <a:ea typeface="Calibri"/>
              <a:cs typeface="Calibri"/>
              <a:sym typeface="Calibri"/>
            </a:endParaRPr>
          </a:p>
        </p:txBody>
      </p:sp>
      <p:sp>
        <p:nvSpPr>
          <p:cNvPr id="1283" name="Google Shape;1283;p171"/>
          <p:cNvSpPr/>
          <p:nvPr/>
        </p:nvSpPr>
        <p:spPr>
          <a:xfrm>
            <a:off x="1005526" y="1235875"/>
            <a:ext cx="2033400" cy="155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a:solidFill>
                  <a:srgbClr val="FFEE99"/>
                </a:solidFill>
                <a:latin typeface="Consolas"/>
                <a:ea typeface="Consolas"/>
                <a:cs typeface="Consolas"/>
                <a:sym typeface="Consolas"/>
              </a:rPr>
              <a:t>"2006/02/03"</a:t>
            </a:r>
            <a:r>
              <a:rPr lang="zh-TW">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a:solidFill>
                  <a:srgbClr val="FFEE99"/>
                </a:solidFill>
                <a:latin typeface="Consolas"/>
                <a:ea typeface="Consolas"/>
                <a:cs typeface="Consolas"/>
                <a:sym typeface="Consolas"/>
              </a:rPr>
              <a:t>"test/07/sd"</a:t>
            </a:r>
            <a:r>
              <a:rPr lang="zh-TW">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a:solidFill>
                  <a:srgbClr val="FFEE99"/>
                </a:solidFill>
                <a:latin typeface="Consolas"/>
                <a:ea typeface="Consolas"/>
                <a:cs typeface="Consolas"/>
                <a:sym typeface="Consolas"/>
              </a:rPr>
              <a:t>"2016/05/10"</a:t>
            </a:r>
            <a:r>
              <a:rPr lang="zh-TW">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a:solidFill>
                  <a:srgbClr val="FFEE99"/>
                </a:solidFill>
                <a:latin typeface="Consolas"/>
                <a:ea typeface="Consolas"/>
                <a:cs typeface="Consolas"/>
                <a:sym typeface="Consolas"/>
              </a:rPr>
              <a:t>"1998/03/07"</a:t>
            </a:r>
            <a:r>
              <a:rPr lang="zh-TW">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a:solidFill>
                  <a:srgbClr val="FFEE99"/>
                </a:solidFill>
                <a:latin typeface="Consolas"/>
                <a:ea typeface="Consolas"/>
                <a:cs typeface="Consolas"/>
                <a:sym typeface="Consolas"/>
              </a:rPr>
              <a:t>"12345/23/45678"</a:t>
            </a:r>
            <a:r>
              <a:rPr lang="zh-TW">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a:solidFill>
                  <a:srgbClr val="FFEE99"/>
                </a:solidFill>
                <a:latin typeface="Consolas"/>
                <a:ea typeface="Consolas"/>
                <a:cs typeface="Consolas"/>
                <a:sym typeface="Consolas"/>
              </a:rPr>
              <a:t>"1234/23/45678"</a:t>
            </a:r>
            <a:r>
              <a:rPr lang="zh-TW">
                <a:solidFill>
                  <a:srgbClr val="F8F8F2"/>
                </a:solidFill>
                <a:latin typeface="Consolas"/>
                <a:ea typeface="Consolas"/>
                <a:cs typeface="Consolas"/>
                <a:sym typeface="Consolas"/>
              </a:rPr>
              <a:t>,</a:t>
            </a:r>
            <a:endParaRPr/>
          </a:p>
          <a:p>
            <a:pPr indent="0" lvl="0" marL="0" marR="0" rtl="0" algn="l">
              <a:spcBef>
                <a:spcPts val="0"/>
              </a:spcBef>
              <a:spcAft>
                <a:spcPts val="0"/>
              </a:spcAft>
              <a:buNone/>
            </a:pPr>
            <a:r>
              <a:rPr lang="zh-TW">
                <a:solidFill>
                  <a:srgbClr val="FFEE99"/>
                </a:solidFill>
                <a:latin typeface="Consolas"/>
                <a:ea typeface="Consolas"/>
                <a:cs typeface="Consolas"/>
                <a:sym typeface="Consolas"/>
              </a:rPr>
              <a:t>"12345/23/45"</a:t>
            </a:r>
            <a:r>
              <a:rPr lang="zh-TW">
                <a:solidFill>
                  <a:srgbClr val="F8F8F2"/>
                </a:solidFill>
                <a:latin typeface="Consolas"/>
                <a:ea typeface="Consolas"/>
                <a:cs typeface="Consolas"/>
                <a:sym typeface="Consolas"/>
              </a:rPr>
              <a:t>,</a:t>
            </a:r>
            <a:endParaRPr b="0">
              <a:solidFill>
                <a:srgbClr val="F8F8F2"/>
              </a:solidFill>
              <a:latin typeface="Consolas"/>
              <a:ea typeface="Consolas"/>
              <a:cs typeface="Consolas"/>
              <a:sym typeface="Consolas"/>
            </a:endParaRPr>
          </a:p>
        </p:txBody>
      </p:sp>
      <p:sp>
        <p:nvSpPr>
          <p:cNvPr id="1284" name="Google Shape;1284;p171"/>
          <p:cNvSpPr/>
          <p:nvPr/>
        </p:nvSpPr>
        <p:spPr>
          <a:xfrm>
            <a:off x="3202676" y="1452850"/>
            <a:ext cx="48789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a:solidFill>
                  <a:srgbClr val="FFEE99"/>
                </a:solidFill>
                <a:latin typeface="Consolas"/>
                <a:ea typeface="Consolas"/>
                <a:cs typeface="Consolas"/>
                <a:sym typeface="Consolas"/>
              </a:rPr>
              <a:t>/</a:t>
            </a:r>
            <a:r>
              <a:rPr lang="zh-TW">
                <a:solidFill>
                  <a:srgbClr val="F92672"/>
                </a:solidFill>
                <a:latin typeface="Consolas"/>
                <a:ea typeface="Consolas"/>
                <a:cs typeface="Consolas"/>
                <a:sym typeface="Consolas"/>
              </a:rPr>
              <a:t>^</a:t>
            </a:r>
            <a:r>
              <a:rPr lang="zh-TW">
                <a:solidFill>
                  <a:srgbClr val="FFEE99"/>
                </a:solidFill>
                <a:latin typeface="Consolas"/>
                <a:ea typeface="Consolas"/>
                <a:cs typeface="Consolas"/>
                <a:sym typeface="Consolas"/>
              </a:rPr>
              <a:t>(</a:t>
            </a:r>
            <a:r>
              <a:rPr lang="zh-TW">
                <a:solidFill>
                  <a:srgbClr val="FF80F4"/>
                </a:solidFill>
                <a:latin typeface="Consolas"/>
                <a:ea typeface="Consolas"/>
                <a:cs typeface="Consolas"/>
                <a:sym typeface="Consolas"/>
              </a:rPr>
              <a:t>[0-9]</a:t>
            </a:r>
            <a:r>
              <a:rPr lang="zh-TW">
                <a:solidFill>
                  <a:srgbClr val="F92672"/>
                </a:solidFill>
                <a:latin typeface="Consolas"/>
                <a:ea typeface="Consolas"/>
                <a:cs typeface="Consolas"/>
                <a:sym typeface="Consolas"/>
              </a:rPr>
              <a:t>{4}</a:t>
            </a:r>
            <a:r>
              <a:rPr lang="zh-TW">
                <a:solidFill>
                  <a:srgbClr val="FFEE99"/>
                </a:solidFill>
                <a:latin typeface="Consolas"/>
                <a:ea typeface="Consolas"/>
                <a:cs typeface="Consolas"/>
                <a:sym typeface="Consolas"/>
              </a:rPr>
              <a:t>)</a:t>
            </a:r>
            <a:r>
              <a:rPr lang="zh-TW">
                <a:solidFill>
                  <a:srgbClr val="FF80F4"/>
                </a:solidFill>
                <a:latin typeface="Consolas"/>
                <a:ea typeface="Consolas"/>
                <a:cs typeface="Consolas"/>
                <a:sym typeface="Consolas"/>
              </a:rPr>
              <a:t>\/</a:t>
            </a:r>
            <a:r>
              <a:rPr lang="zh-TW">
                <a:solidFill>
                  <a:srgbClr val="FFEE99"/>
                </a:solidFill>
                <a:latin typeface="Consolas"/>
                <a:ea typeface="Consolas"/>
                <a:cs typeface="Consolas"/>
                <a:sym typeface="Consolas"/>
              </a:rPr>
              <a:t>(</a:t>
            </a:r>
            <a:r>
              <a:rPr lang="zh-TW">
                <a:solidFill>
                  <a:srgbClr val="FF80F4"/>
                </a:solidFill>
                <a:latin typeface="Consolas"/>
                <a:ea typeface="Consolas"/>
                <a:cs typeface="Consolas"/>
                <a:sym typeface="Consolas"/>
              </a:rPr>
              <a:t>[0-9]</a:t>
            </a:r>
            <a:r>
              <a:rPr lang="zh-TW">
                <a:solidFill>
                  <a:srgbClr val="F92672"/>
                </a:solidFill>
                <a:latin typeface="Consolas"/>
                <a:ea typeface="Consolas"/>
                <a:cs typeface="Consolas"/>
                <a:sym typeface="Consolas"/>
              </a:rPr>
              <a:t>{2}</a:t>
            </a:r>
            <a:r>
              <a:rPr lang="zh-TW">
                <a:solidFill>
                  <a:srgbClr val="FFEE99"/>
                </a:solidFill>
                <a:latin typeface="Consolas"/>
                <a:ea typeface="Consolas"/>
                <a:cs typeface="Consolas"/>
                <a:sym typeface="Consolas"/>
              </a:rPr>
              <a:t>)</a:t>
            </a:r>
            <a:r>
              <a:rPr lang="zh-TW">
                <a:solidFill>
                  <a:srgbClr val="FF80F4"/>
                </a:solidFill>
                <a:latin typeface="Consolas"/>
                <a:ea typeface="Consolas"/>
                <a:cs typeface="Consolas"/>
                <a:sym typeface="Consolas"/>
              </a:rPr>
              <a:t>\/</a:t>
            </a:r>
            <a:r>
              <a:rPr lang="zh-TW">
                <a:solidFill>
                  <a:srgbClr val="FFEE99"/>
                </a:solidFill>
                <a:latin typeface="Consolas"/>
                <a:ea typeface="Consolas"/>
                <a:cs typeface="Consolas"/>
                <a:sym typeface="Consolas"/>
              </a:rPr>
              <a:t>(</a:t>
            </a:r>
            <a:r>
              <a:rPr lang="zh-TW">
                <a:solidFill>
                  <a:srgbClr val="FF80F4"/>
                </a:solidFill>
                <a:latin typeface="Consolas"/>
                <a:ea typeface="Consolas"/>
                <a:cs typeface="Consolas"/>
                <a:sym typeface="Consolas"/>
              </a:rPr>
              <a:t>[0-9]</a:t>
            </a:r>
            <a:r>
              <a:rPr lang="zh-TW">
                <a:solidFill>
                  <a:srgbClr val="F92672"/>
                </a:solidFill>
                <a:latin typeface="Consolas"/>
                <a:ea typeface="Consolas"/>
                <a:cs typeface="Consolas"/>
                <a:sym typeface="Consolas"/>
              </a:rPr>
              <a:t>{2}</a:t>
            </a:r>
            <a:r>
              <a:rPr lang="zh-TW">
                <a:solidFill>
                  <a:srgbClr val="FFEE99"/>
                </a:solidFill>
                <a:latin typeface="Consolas"/>
                <a:ea typeface="Consolas"/>
                <a:cs typeface="Consolas"/>
                <a:sym typeface="Consolas"/>
              </a:rPr>
              <a:t>)</a:t>
            </a:r>
            <a:r>
              <a:rPr lang="zh-TW">
                <a:solidFill>
                  <a:srgbClr val="F92672"/>
                </a:solidFill>
                <a:latin typeface="Consolas"/>
                <a:ea typeface="Consolas"/>
                <a:cs typeface="Consolas"/>
                <a:sym typeface="Consolas"/>
              </a:rPr>
              <a:t>$</a:t>
            </a:r>
            <a:r>
              <a:rPr lang="zh-TW">
                <a:solidFill>
                  <a:srgbClr val="FFEE99"/>
                </a:solidFill>
                <a:latin typeface="Consolas"/>
                <a:ea typeface="Consolas"/>
                <a:cs typeface="Consolas"/>
                <a:sym typeface="Consolas"/>
              </a:rPr>
              <a:t>/</a:t>
            </a:r>
            <a:endParaRPr b="0">
              <a:solidFill>
                <a:srgbClr val="F8F8F2"/>
              </a:solidFill>
              <a:latin typeface="Consolas"/>
              <a:ea typeface="Consolas"/>
              <a:cs typeface="Consolas"/>
              <a:sym typeface="Consolas"/>
            </a:endParaRPr>
          </a:p>
        </p:txBody>
      </p:sp>
      <p:sp>
        <p:nvSpPr>
          <p:cNvPr id="1285" name="Google Shape;1285;p171"/>
          <p:cNvSpPr/>
          <p:nvPr/>
        </p:nvSpPr>
        <p:spPr>
          <a:xfrm>
            <a:off x="3050576" y="1151329"/>
            <a:ext cx="51831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400">
                <a:solidFill>
                  <a:srgbClr val="FFFFFF"/>
                </a:solidFill>
                <a:latin typeface="Arial"/>
                <a:ea typeface="Arial"/>
                <a:cs typeface="Arial"/>
                <a:sym typeface="Arial"/>
              </a:rPr>
              <a:t>可以透過這個正規把所有正確的日期格式給篩選出來</a:t>
            </a:r>
            <a:endParaRPr/>
          </a:p>
        </p:txBody>
      </p:sp>
      <p:sp>
        <p:nvSpPr>
          <p:cNvPr id="1286" name="Google Shape;1286;p171"/>
          <p:cNvSpPr/>
          <p:nvPr/>
        </p:nvSpPr>
        <p:spPr>
          <a:xfrm>
            <a:off x="3038936" y="3256052"/>
            <a:ext cx="19902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200">
                <a:solidFill>
                  <a:srgbClr val="FFFFFF"/>
                </a:solidFill>
                <a:latin typeface="Arial"/>
                <a:ea typeface="Arial"/>
                <a:cs typeface="Arial"/>
                <a:sym typeface="Arial"/>
              </a:rPr>
              <a:t>要找匹配 4 個數字是 0-9</a:t>
            </a:r>
            <a:endParaRPr sz="1200">
              <a:solidFill>
                <a:srgbClr val="FFFFFF"/>
              </a:solidFill>
              <a:latin typeface="Arial"/>
              <a:ea typeface="Arial"/>
              <a:cs typeface="Arial"/>
              <a:sym typeface="Arial"/>
            </a:endParaRPr>
          </a:p>
        </p:txBody>
      </p:sp>
      <p:cxnSp>
        <p:nvCxnSpPr>
          <p:cNvPr id="1287" name="Google Shape;1287;p171"/>
          <p:cNvCxnSpPr>
            <a:stCxn id="1286" idx="0"/>
          </p:cNvCxnSpPr>
          <p:nvPr/>
        </p:nvCxnSpPr>
        <p:spPr>
          <a:xfrm flipH="1" rot="10800000">
            <a:off x="4034036" y="1729652"/>
            <a:ext cx="671400" cy="1526400"/>
          </a:xfrm>
          <a:prstGeom prst="straightConnector1">
            <a:avLst/>
          </a:prstGeom>
          <a:noFill/>
          <a:ln cap="flat" cmpd="sng" w="28575">
            <a:solidFill>
              <a:srgbClr val="5B9BD5"/>
            </a:solidFill>
            <a:prstDash val="solid"/>
            <a:miter lim="800000"/>
            <a:headEnd len="sm" w="sm" type="none"/>
            <a:tailEnd len="med" w="med" type="triangle"/>
          </a:ln>
        </p:spPr>
      </p:cxnSp>
      <p:cxnSp>
        <p:nvCxnSpPr>
          <p:cNvPr id="1288" name="Google Shape;1288;p171"/>
          <p:cNvCxnSpPr>
            <a:stCxn id="1289" idx="0"/>
          </p:cNvCxnSpPr>
          <p:nvPr/>
        </p:nvCxnSpPr>
        <p:spPr>
          <a:xfrm rot="10800000">
            <a:off x="5898868" y="1774874"/>
            <a:ext cx="221400" cy="2079000"/>
          </a:xfrm>
          <a:prstGeom prst="straightConnector1">
            <a:avLst/>
          </a:prstGeom>
          <a:noFill/>
          <a:ln cap="flat" cmpd="sng" w="28575">
            <a:solidFill>
              <a:srgbClr val="5B9BD5"/>
            </a:solidFill>
            <a:prstDash val="solid"/>
            <a:miter lim="800000"/>
            <a:headEnd len="sm" w="sm" type="none"/>
            <a:tailEnd len="med" w="med" type="triangle"/>
          </a:ln>
        </p:spPr>
      </p:cxnSp>
      <p:sp>
        <p:nvSpPr>
          <p:cNvPr id="1289" name="Google Shape;1289;p171"/>
          <p:cNvSpPr/>
          <p:nvPr/>
        </p:nvSpPr>
        <p:spPr>
          <a:xfrm>
            <a:off x="5052268" y="3853874"/>
            <a:ext cx="21360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200">
                <a:solidFill>
                  <a:srgbClr val="FFFFFF"/>
                </a:solidFill>
                <a:latin typeface="Arial"/>
                <a:ea typeface="Arial"/>
                <a:cs typeface="Arial"/>
                <a:sym typeface="Arial"/>
              </a:rPr>
              <a:t>要找匹配 2 個數字是 0-9</a:t>
            </a:r>
            <a:endParaRPr sz="1200">
              <a:solidFill>
                <a:srgbClr val="FFFFFF"/>
              </a:solidFill>
              <a:latin typeface="Arial"/>
              <a:ea typeface="Arial"/>
              <a:cs typeface="Arial"/>
              <a:sym typeface="Arial"/>
            </a:endParaRPr>
          </a:p>
        </p:txBody>
      </p:sp>
      <p:sp>
        <p:nvSpPr>
          <p:cNvPr id="1290" name="Google Shape;1290;p171"/>
          <p:cNvSpPr/>
          <p:nvPr/>
        </p:nvSpPr>
        <p:spPr>
          <a:xfrm>
            <a:off x="6856950" y="3063653"/>
            <a:ext cx="21360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1200">
                <a:solidFill>
                  <a:srgbClr val="FFFFFF"/>
                </a:solidFill>
                <a:latin typeface="Arial"/>
                <a:ea typeface="Arial"/>
                <a:cs typeface="Arial"/>
                <a:sym typeface="Arial"/>
              </a:rPr>
              <a:t>要找匹配2 個數字是 0-9</a:t>
            </a:r>
            <a:endParaRPr sz="1200">
              <a:solidFill>
                <a:srgbClr val="FFFFFF"/>
              </a:solidFill>
              <a:latin typeface="Arial"/>
              <a:ea typeface="Arial"/>
              <a:cs typeface="Arial"/>
              <a:sym typeface="Arial"/>
            </a:endParaRPr>
          </a:p>
        </p:txBody>
      </p:sp>
      <p:cxnSp>
        <p:nvCxnSpPr>
          <p:cNvPr id="1291" name="Google Shape;1291;p171"/>
          <p:cNvCxnSpPr>
            <a:stCxn id="1290" idx="0"/>
          </p:cNvCxnSpPr>
          <p:nvPr/>
        </p:nvCxnSpPr>
        <p:spPr>
          <a:xfrm rot="10800000">
            <a:off x="7084650" y="1767353"/>
            <a:ext cx="840300" cy="1296300"/>
          </a:xfrm>
          <a:prstGeom prst="straightConnector1">
            <a:avLst/>
          </a:prstGeom>
          <a:noFill/>
          <a:ln cap="flat" cmpd="sng" w="28575">
            <a:solidFill>
              <a:srgbClr val="5B9BD5"/>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nvSpPr>
        <p:spPr>
          <a:xfrm>
            <a:off x="2548925" y="2265850"/>
            <a:ext cx="4316700" cy="1285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rgbClr val="FFFFFF"/>
              </a:buClr>
              <a:buSzPts val="1300"/>
              <a:buChar char="●"/>
            </a:pPr>
            <a:r>
              <a:rPr lang="zh-TW" sz="1300">
                <a:solidFill>
                  <a:srgbClr val="FFFFFF"/>
                </a:solidFill>
              </a:rPr>
              <a:t>nvm list available：列出所有的 node.js 版本</a:t>
            </a:r>
            <a:endParaRPr sz="1300">
              <a:solidFill>
                <a:srgbClr val="FFFFFF"/>
              </a:solidFill>
            </a:endParaRPr>
          </a:p>
          <a:p>
            <a:pPr indent="-311150" lvl="0" marL="457200" rtl="0" algn="l">
              <a:lnSpc>
                <a:spcPct val="150000"/>
              </a:lnSpc>
              <a:spcBef>
                <a:spcPts val="0"/>
              </a:spcBef>
              <a:spcAft>
                <a:spcPts val="0"/>
              </a:spcAft>
              <a:buClr>
                <a:srgbClr val="FFFFFF"/>
              </a:buClr>
              <a:buSzPts val="1300"/>
              <a:buChar char="●"/>
            </a:pPr>
            <a:r>
              <a:rPr lang="zh-TW" sz="1300">
                <a:solidFill>
                  <a:srgbClr val="FFFFFF"/>
                </a:solidFill>
              </a:rPr>
              <a:t>nvm install ：安裝指定版本的 node.js</a:t>
            </a:r>
            <a:endParaRPr sz="1300">
              <a:solidFill>
                <a:srgbClr val="FFFFFF"/>
              </a:solidFill>
            </a:endParaRPr>
          </a:p>
          <a:p>
            <a:pPr indent="-311150" lvl="0" marL="457200" rtl="0" algn="l">
              <a:lnSpc>
                <a:spcPct val="150000"/>
              </a:lnSpc>
              <a:spcBef>
                <a:spcPts val="0"/>
              </a:spcBef>
              <a:spcAft>
                <a:spcPts val="0"/>
              </a:spcAft>
              <a:buClr>
                <a:srgbClr val="FFFFFF"/>
              </a:buClr>
              <a:buSzPts val="1300"/>
              <a:buChar char="●"/>
            </a:pPr>
            <a:r>
              <a:rPr lang="zh-TW" sz="1300">
                <a:solidFill>
                  <a:srgbClr val="FFFFFF"/>
                </a:solidFill>
              </a:rPr>
              <a:t>nvm ls：列出本地安裝的 node.js 版本</a:t>
            </a:r>
            <a:endParaRPr sz="1300">
              <a:solidFill>
                <a:srgbClr val="FFFFFF"/>
              </a:solidFill>
            </a:endParaRPr>
          </a:p>
          <a:p>
            <a:pPr indent="-311150" lvl="0" marL="457200" rtl="0" algn="l">
              <a:lnSpc>
                <a:spcPct val="150000"/>
              </a:lnSpc>
              <a:spcBef>
                <a:spcPts val="0"/>
              </a:spcBef>
              <a:spcAft>
                <a:spcPts val="0"/>
              </a:spcAft>
              <a:buClr>
                <a:srgbClr val="FFFFFF"/>
              </a:buClr>
              <a:buSzPts val="1300"/>
              <a:buChar char="●"/>
            </a:pPr>
            <a:r>
              <a:rPr lang="zh-TW" sz="1300">
                <a:solidFill>
                  <a:srgbClr val="FFFFFF"/>
                </a:solidFill>
              </a:rPr>
              <a:t>nvm use：切換使用node.js版本</a:t>
            </a:r>
            <a:endParaRPr sz="1300">
              <a:solidFill>
                <a:srgbClr val="FFFFFF"/>
              </a:solidFill>
            </a:endParaRPr>
          </a:p>
        </p:txBody>
      </p:sp>
      <p:sp>
        <p:nvSpPr>
          <p:cNvPr id="202" name="Google Shape;202;p28"/>
          <p:cNvSpPr txBox="1"/>
          <p:nvPr/>
        </p:nvSpPr>
        <p:spPr>
          <a:xfrm>
            <a:off x="3044450" y="1592450"/>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900">
                <a:solidFill>
                  <a:srgbClr val="F7DF1E"/>
                </a:solidFill>
              </a:rPr>
              <a:t># </a:t>
            </a:r>
            <a:r>
              <a:rPr b="1" lang="zh-TW" sz="1900">
                <a:solidFill>
                  <a:srgbClr val="F7DF1E"/>
                </a:solidFill>
              </a:rPr>
              <a:t>NVM 安裝 node 使用 </a:t>
            </a:r>
            <a:endParaRPr sz="1900">
              <a:solidFill>
                <a:srgbClr val="F7DF1E"/>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7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15-9  </a:t>
            </a:r>
            <a:r>
              <a:rPr b="1" lang="zh-TW" sz="1300">
                <a:solidFill>
                  <a:srgbClr val="F7DF1E"/>
                </a:solidFill>
                <a:highlight>
                  <a:srgbClr val="242424"/>
                </a:highlight>
                <a:latin typeface="Calibri"/>
                <a:ea typeface="Calibri"/>
                <a:cs typeface="Calibri"/>
                <a:sym typeface="Calibri"/>
              </a:rPr>
              <a:t>常見的正規表達式與使用方式</a:t>
            </a:r>
            <a:endParaRPr b="1" sz="1300">
              <a:solidFill>
                <a:srgbClr val="F7DF1E"/>
              </a:solidFill>
              <a:highlight>
                <a:srgbClr val="242424"/>
              </a:highlight>
              <a:latin typeface="Calibri"/>
              <a:ea typeface="Calibri"/>
              <a:cs typeface="Calibri"/>
              <a:sym typeface="Calibri"/>
            </a:endParaRPr>
          </a:p>
        </p:txBody>
      </p:sp>
      <p:sp>
        <p:nvSpPr>
          <p:cNvPr id="1297" name="Google Shape;1297;p172"/>
          <p:cNvSpPr txBox="1"/>
          <p:nvPr/>
        </p:nvSpPr>
        <p:spPr>
          <a:xfrm>
            <a:off x="1204750" y="616863"/>
            <a:ext cx="6800700" cy="709500"/>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rgbClr val="FFFFFF"/>
              </a:buClr>
              <a:buSzPts val="1800"/>
              <a:buFont typeface="Arial"/>
              <a:buNone/>
            </a:pPr>
            <a:r>
              <a:rPr b="1" lang="zh-TW" sz="1200">
                <a:solidFill>
                  <a:srgbClr val="A6E22E"/>
                </a:solidFill>
              </a:rPr>
              <a:t>RegExp.test(str);</a:t>
            </a:r>
            <a:br>
              <a:rPr b="1" lang="zh-TW" sz="1200">
                <a:solidFill>
                  <a:srgbClr val="FFFFFF"/>
                </a:solidFill>
              </a:rPr>
            </a:br>
            <a:r>
              <a:rPr lang="zh-TW" sz="1200">
                <a:solidFill>
                  <a:srgbClr val="7F7F7F"/>
                </a:solidFill>
                <a:latin typeface="Arial"/>
                <a:ea typeface="Arial"/>
                <a:cs typeface="Arial"/>
                <a:sym typeface="Arial"/>
              </a:rPr>
              <a:t>字串是否符合正則表達式規則，如果符合回傳true 沒符合false</a:t>
            </a:r>
            <a:endParaRPr sz="1200">
              <a:solidFill>
                <a:srgbClr val="7F7F7F"/>
              </a:solidFill>
              <a:latin typeface="Arial"/>
              <a:ea typeface="Arial"/>
              <a:cs typeface="Arial"/>
              <a:sym typeface="Arial"/>
            </a:endParaRPr>
          </a:p>
        </p:txBody>
      </p:sp>
      <p:sp>
        <p:nvSpPr>
          <p:cNvPr id="1298" name="Google Shape;1298;p172"/>
          <p:cNvSpPr txBox="1"/>
          <p:nvPr/>
        </p:nvSpPr>
        <p:spPr>
          <a:xfrm>
            <a:off x="581050" y="1299301"/>
            <a:ext cx="8048100" cy="619500"/>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rgbClr val="FFFFFF"/>
              </a:buClr>
              <a:buSzPts val="1800"/>
              <a:buFont typeface="Arial"/>
              <a:buNone/>
            </a:pPr>
            <a:r>
              <a:rPr b="1" lang="zh-TW" sz="1200">
                <a:solidFill>
                  <a:srgbClr val="A6E22E"/>
                </a:solidFill>
              </a:rPr>
              <a:t>RegExp.exec(str);</a:t>
            </a:r>
            <a:endParaRPr b="1" sz="1200">
              <a:solidFill>
                <a:srgbClr val="A6E22E"/>
              </a:solidFill>
            </a:endParaRPr>
          </a:p>
          <a:p>
            <a:pPr indent="0" lvl="0" marL="0" marR="0" rtl="0" algn="ctr">
              <a:lnSpc>
                <a:spcPct val="150000"/>
              </a:lnSpc>
              <a:spcBef>
                <a:spcPts val="0"/>
              </a:spcBef>
              <a:spcAft>
                <a:spcPts val="0"/>
              </a:spcAft>
              <a:buClr>
                <a:srgbClr val="7F7F7F"/>
              </a:buClr>
              <a:buSzPts val="1600"/>
              <a:buFont typeface="Arial"/>
              <a:buNone/>
            </a:pPr>
            <a:r>
              <a:rPr lang="zh-TW" sz="1200">
                <a:solidFill>
                  <a:srgbClr val="7F7F7F"/>
                </a:solidFill>
                <a:latin typeface="Arial"/>
                <a:ea typeface="Arial"/>
                <a:cs typeface="Arial"/>
                <a:sym typeface="Arial"/>
              </a:rPr>
              <a:t>字串是否符合正則表達式規則，如果符合回傳匹配結果，沒符合回傳null</a:t>
            </a:r>
            <a:endParaRPr sz="1200">
              <a:solidFill>
                <a:srgbClr val="7F7F7F"/>
              </a:solidFill>
              <a:latin typeface="Arial"/>
              <a:ea typeface="Arial"/>
              <a:cs typeface="Arial"/>
              <a:sym typeface="Arial"/>
            </a:endParaRPr>
          </a:p>
        </p:txBody>
      </p:sp>
      <p:sp>
        <p:nvSpPr>
          <p:cNvPr id="1299" name="Google Shape;1299;p172"/>
          <p:cNvSpPr txBox="1"/>
          <p:nvPr/>
        </p:nvSpPr>
        <p:spPr>
          <a:xfrm>
            <a:off x="2404500" y="2043025"/>
            <a:ext cx="4335000" cy="568500"/>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None/>
            </a:pPr>
            <a:r>
              <a:rPr b="1" lang="zh-TW" sz="1200">
                <a:solidFill>
                  <a:srgbClr val="FFEE99"/>
                </a:solidFill>
              </a:rPr>
              <a:t>String.replace(reg, str);</a:t>
            </a:r>
            <a:br>
              <a:rPr b="1" lang="zh-TW" sz="1200">
                <a:solidFill>
                  <a:srgbClr val="FFEE99"/>
                </a:solidFill>
              </a:rPr>
            </a:br>
            <a:r>
              <a:rPr lang="zh-TW" sz="1200">
                <a:solidFill>
                  <a:srgbClr val="7F7F7F"/>
                </a:solidFill>
              </a:rPr>
              <a:t>替換與正則表達式匹配的子串</a:t>
            </a:r>
            <a:endParaRPr sz="1200">
              <a:solidFill>
                <a:srgbClr val="000000"/>
              </a:solidFill>
              <a:latin typeface="Calibri"/>
              <a:ea typeface="Calibri"/>
              <a:cs typeface="Calibri"/>
              <a:sym typeface="Calibri"/>
            </a:endParaRPr>
          </a:p>
        </p:txBody>
      </p:sp>
      <p:sp>
        <p:nvSpPr>
          <p:cNvPr id="1300" name="Google Shape;1300;p172"/>
          <p:cNvSpPr txBox="1"/>
          <p:nvPr/>
        </p:nvSpPr>
        <p:spPr>
          <a:xfrm>
            <a:off x="1665450" y="3285762"/>
            <a:ext cx="5813100" cy="619500"/>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rgbClr val="FFFFFF"/>
              </a:buClr>
              <a:buSzPts val="1800"/>
              <a:buFont typeface="Arial"/>
              <a:buNone/>
            </a:pPr>
            <a:r>
              <a:rPr b="1" lang="zh-TW" sz="1200">
                <a:solidFill>
                  <a:srgbClr val="FFEE99"/>
                </a:solidFill>
              </a:rPr>
              <a:t>String.match(reg);</a:t>
            </a:r>
            <a:endParaRPr b="1" sz="1200">
              <a:solidFill>
                <a:srgbClr val="FFEE99"/>
              </a:solidFill>
            </a:endParaRPr>
          </a:p>
          <a:p>
            <a:pPr indent="0" lvl="0" marL="0" marR="0" rtl="0" algn="ctr">
              <a:lnSpc>
                <a:spcPct val="150000"/>
              </a:lnSpc>
              <a:spcBef>
                <a:spcPts val="0"/>
              </a:spcBef>
              <a:spcAft>
                <a:spcPts val="0"/>
              </a:spcAft>
              <a:buClr>
                <a:srgbClr val="7F7F7F"/>
              </a:buClr>
              <a:buSzPts val="1600"/>
              <a:buFont typeface="Arial"/>
              <a:buNone/>
            </a:pPr>
            <a:r>
              <a:rPr lang="zh-TW" sz="1200">
                <a:solidFill>
                  <a:srgbClr val="7F7F7F"/>
                </a:solidFill>
                <a:latin typeface="Arial"/>
                <a:ea typeface="Arial"/>
                <a:cs typeface="Arial"/>
                <a:sym typeface="Arial"/>
              </a:rPr>
              <a:t>在字串方法內使用正則表達式來找到一個或是多個匹配的結果</a:t>
            </a:r>
            <a:endParaRPr sz="1200"/>
          </a:p>
        </p:txBody>
      </p:sp>
      <p:sp>
        <p:nvSpPr>
          <p:cNvPr id="1301" name="Google Shape;1301;p172"/>
          <p:cNvSpPr txBox="1"/>
          <p:nvPr/>
        </p:nvSpPr>
        <p:spPr>
          <a:xfrm>
            <a:off x="1482050" y="3958138"/>
            <a:ext cx="6382200" cy="568500"/>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rgbClr val="FFFFFF"/>
              </a:buClr>
              <a:buSzPts val="1800"/>
              <a:buFont typeface="Arial"/>
              <a:buNone/>
            </a:pPr>
            <a:r>
              <a:rPr b="1" lang="zh-TW" sz="1200">
                <a:solidFill>
                  <a:srgbClr val="FFEE99"/>
                </a:solidFill>
              </a:rPr>
              <a:t>String.split(reg);</a:t>
            </a:r>
            <a:endParaRPr b="1" sz="1200">
              <a:solidFill>
                <a:srgbClr val="FFEE99"/>
              </a:solidFill>
            </a:endParaRPr>
          </a:p>
          <a:p>
            <a:pPr indent="0" lvl="0" marL="0" marR="0" rtl="0" algn="ctr">
              <a:lnSpc>
                <a:spcPct val="150000"/>
              </a:lnSpc>
              <a:spcBef>
                <a:spcPts val="0"/>
              </a:spcBef>
              <a:spcAft>
                <a:spcPts val="0"/>
              </a:spcAft>
              <a:buClr>
                <a:srgbClr val="7F7F7F"/>
              </a:buClr>
              <a:buSzPts val="1600"/>
              <a:buFont typeface="Arial"/>
              <a:buNone/>
            </a:pPr>
            <a:r>
              <a:rPr lang="zh-TW" sz="1200">
                <a:solidFill>
                  <a:srgbClr val="7F7F7F"/>
                </a:solidFill>
                <a:latin typeface="Arial"/>
                <a:ea typeface="Arial"/>
                <a:cs typeface="Arial"/>
                <a:sym typeface="Arial"/>
              </a:rPr>
              <a:t>我們經常使用split(“”)把字串分割成陣列，複雜的分割也可以使用正則表達式來解決</a:t>
            </a:r>
            <a:endParaRPr sz="1200"/>
          </a:p>
        </p:txBody>
      </p:sp>
      <p:sp>
        <p:nvSpPr>
          <p:cNvPr id="1302" name="Google Shape;1302;p172"/>
          <p:cNvSpPr txBox="1"/>
          <p:nvPr/>
        </p:nvSpPr>
        <p:spPr>
          <a:xfrm>
            <a:off x="722950" y="2664388"/>
            <a:ext cx="7764300" cy="568500"/>
          </a:xfrm>
          <a:prstGeom prst="rect">
            <a:avLst/>
          </a:prstGeom>
          <a:noFill/>
          <a:ln>
            <a:noFill/>
          </a:ln>
        </p:spPr>
        <p:txBody>
          <a:bodyPr anchorCtr="0" anchor="ctr" bIns="45700" lIns="91425" spcFirstLastPara="1" rIns="91425" wrap="square" tIns="45700">
            <a:normAutofit/>
          </a:bodyPr>
          <a:lstStyle/>
          <a:p>
            <a:pPr indent="0" lvl="0" marL="0" marR="0" rtl="0" algn="ctr">
              <a:lnSpc>
                <a:spcPct val="150000"/>
              </a:lnSpc>
              <a:spcBef>
                <a:spcPts val="0"/>
              </a:spcBef>
              <a:spcAft>
                <a:spcPts val="0"/>
              </a:spcAft>
              <a:buClr>
                <a:srgbClr val="FFFFFF"/>
              </a:buClr>
              <a:buSzPts val="1800"/>
              <a:buFont typeface="Arial"/>
              <a:buNone/>
            </a:pPr>
            <a:r>
              <a:rPr b="1" lang="zh-TW" sz="1200">
                <a:solidFill>
                  <a:srgbClr val="FFEE99"/>
                </a:solidFill>
              </a:rPr>
              <a:t>String.search(reg);</a:t>
            </a:r>
            <a:br>
              <a:rPr b="1" lang="zh-TW" sz="1200">
                <a:solidFill>
                  <a:srgbClr val="FFEE99"/>
                </a:solidFill>
              </a:rPr>
            </a:br>
            <a:r>
              <a:rPr lang="zh-TW" sz="1200">
                <a:solidFill>
                  <a:srgbClr val="7F7F7F"/>
                </a:solidFill>
                <a:latin typeface="Arial"/>
                <a:ea typeface="Arial"/>
                <a:cs typeface="Arial"/>
                <a:sym typeface="Arial"/>
              </a:rPr>
              <a:t>在字串方法內使用正則表達式來匹配字串，不符合回傳-1，符合回傳第一個索引，不支援g，不支援全局使用</a:t>
            </a:r>
            <a:endParaRPr sz="1200"/>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7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chemeClr val="lt1"/>
                </a:highlight>
                <a:latin typeface="Calibri"/>
                <a:ea typeface="Calibri"/>
                <a:cs typeface="Calibri"/>
                <a:sym typeface="Calibri"/>
              </a:rPr>
              <a:t># 16-1 現代前端開發流程</a:t>
            </a:r>
            <a:r>
              <a:rPr b="1" lang="zh-TW" sz="1300">
                <a:solidFill>
                  <a:srgbClr val="F7DF1E"/>
                </a:solidFill>
                <a:highlight>
                  <a:schemeClr val="lt1"/>
                </a:highlight>
                <a:latin typeface="Calibri"/>
                <a:ea typeface="Calibri"/>
                <a:cs typeface="Calibri"/>
                <a:sym typeface="Calibri"/>
              </a:rPr>
              <a:t>介紹及專案建置</a:t>
            </a:r>
            <a:endParaRPr b="1" sz="1300">
              <a:solidFill>
                <a:srgbClr val="F7DF1E"/>
              </a:solidFill>
              <a:highlight>
                <a:schemeClr val="lt1"/>
              </a:highlight>
              <a:latin typeface="Calibri"/>
              <a:ea typeface="Calibri"/>
              <a:cs typeface="Calibri"/>
              <a:sym typeface="Calibri"/>
            </a:endParaRPr>
          </a:p>
        </p:txBody>
      </p:sp>
      <p:sp>
        <p:nvSpPr>
          <p:cNvPr id="1308" name="Google Shape;1308;p173"/>
          <p:cNvSpPr txBox="1"/>
          <p:nvPr/>
        </p:nvSpPr>
        <p:spPr>
          <a:xfrm>
            <a:off x="565188" y="889750"/>
            <a:ext cx="13971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500">
                <a:solidFill>
                  <a:schemeClr val="dk1"/>
                </a:solidFill>
              </a:rPr>
              <a:t>NVM</a:t>
            </a:r>
            <a:endParaRPr b="1" sz="2500">
              <a:solidFill>
                <a:schemeClr val="dk1"/>
              </a:solidFill>
            </a:endParaRPr>
          </a:p>
        </p:txBody>
      </p:sp>
      <p:sp>
        <p:nvSpPr>
          <p:cNvPr id="1309" name="Google Shape;1309;p173"/>
          <p:cNvSpPr txBox="1"/>
          <p:nvPr/>
        </p:nvSpPr>
        <p:spPr>
          <a:xfrm>
            <a:off x="387263" y="1331825"/>
            <a:ext cx="18111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管理 Nodejs 版本</a:t>
            </a:r>
            <a:endParaRPr b="1" sz="1200">
              <a:solidFill>
                <a:srgbClr val="70A5DA"/>
              </a:solidFill>
            </a:endParaRPr>
          </a:p>
        </p:txBody>
      </p:sp>
      <p:sp>
        <p:nvSpPr>
          <p:cNvPr id="1310" name="Google Shape;1310;p173"/>
          <p:cNvSpPr txBox="1"/>
          <p:nvPr/>
        </p:nvSpPr>
        <p:spPr>
          <a:xfrm>
            <a:off x="670038" y="3754625"/>
            <a:ext cx="1187400" cy="4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開發環境 </a:t>
            </a:r>
            <a:r>
              <a:rPr b="1" lang="zh-TW" sz="1200">
                <a:solidFill>
                  <a:srgbClr val="70A5DA"/>
                </a:solidFill>
              </a:rPr>
              <a:t>Nodejs</a:t>
            </a:r>
            <a:endParaRPr b="1" sz="1200">
              <a:solidFill>
                <a:srgbClr val="70A5DA"/>
              </a:solidFill>
            </a:endParaRPr>
          </a:p>
        </p:txBody>
      </p:sp>
      <p:sp>
        <p:nvSpPr>
          <p:cNvPr id="1311" name="Google Shape;1311;p173"/>
          <p:cNvSpPr txBox="1"/>
          <p:nvPr/>
        </p:nvSpPr>
        <p:spPr>
          <a:xfrm>
            <a:off x="3224738" y="1637075"/>
            <a:ext cx="18111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管理 Nodejs 套件</a:t>
            </a:r>
            <a:endParaRPr b="1" sz="1200">
              <a:solidFill>
                <a:srgbClr val="70A5DA"/>
              </a:solidFill>
            </a:endParaRPr>
          </a:p>
        </p:txBody>
      </p:sp>
      <p:pic>
        <p:nvPicPr>
          <p:cNvPr id="1312" name="Google Shape;1312;p173"/>
          <p:cNvPicPr preferRelativeResize="0"/>
          <p:nvPr/>
        </p:nvPicPr>
        <p:blipFill>
          <a:blip r:embed="rId3">
            <a:alphaModFix/>
          </a:blip>
          <a:stretch>
            <a:fillRect/>
          </a:stretch>
        </p:blipFill>
        <p:spPr>
          <a:xfrm>
            <a:off x="3448404" y="1006951"/>
            <a:ext cx="1230975" cy="479075"/>
          </a:xfrm>
          <a:prstGeom prst="rect">
            <a:avLst/>
          </a:prstGeom>
          <a:noFill/>
          <a:ln>
            <a:noFill/>
          </a:ln>
        </p:spPr>
      </p:pic>
      <p:pic>
        <p:nvPicPr>
          <p:cNvPr id="1313" name="Google Shape;1313;p173"/>
          <p:cNvPicPr preferRelativeResize="0"/>
          <p:nvPr/>
        </p:nvPicPr>
        <p:blipFill>
          <a:blip r:embed="rId4">
            <a:alphaModFix/>
          </a:blip>
          <a:stretch>
            <a:fillRect/>
          </a:stretch>
        </p:blipFill>
        <p:spPr>
          <a:xfrm>
            <a:off x="918613" y="2890300"/>
            <a:ext cx="748400" cy="748400"/>
          </a:xfrm>
          <a:prstGeom prst="rect">
            <a:avLst/>
          </a:prstGeom>
          <a:noFill/>
          <a:ln>
            <a:noFill/>
          </a:ln>
        </p:spPr>
      </p:pic>
      <p:sp>
        <p:nvSpPr>
          <p:cNvPr id="1314" name="Google Shape;1314;p173"/>
          <p:cNvSpPr txBox="1"/>
          <p:nvPr/>
        </p:nvSpPr>
        <p:spPr>
          <a:xfrm>
            <a:off x="2750063" y="4314650"/>
            <a:ext cx="27066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Nodejs 環境下的自動化開發工具</a:t>
            </a:r>
            <a:endParaRPr b="1" sz="1200">
              <a:solidFill>
                <a:srgbClr val="70A5DA"/>
              </a:solidFill>
            </a:endParaRPr>
          </a:p>
        </p:txBody>
      </p:sp>
      <p:pic>
        <p:nvPicPr>
          <p:cNvPr id="1315" name="Google Shape;1315;p173"/>
          <p:cNvPicPr preferRelativeResize="0"/>
          <p:nvPr/>
        </p:nvPicPr>
        <p:blipFill>
          <a:blip r:embed="rId5">
            <a:alphaModFix/>
          </a:blip>
          <a:stretch>
            <a:fillRect/>
          </a:stretch>
        </p:blipFill>
        <p:spPr>
          <a:xfrm>
            <a:off x="7145961" y="1908192"/>
            <a:ext cx="689827" cy="690993"/>
          </a:xfrm>
          <a:prstGeom prst="rect">
            <a:avLst/>
          </a:prstGeom>
          <a:noFill/>
          <a:ln>
            <a:noFill/>
          </a:ln>
        </p:spPr>
      </p:pic>
      <p:pic>
        <p:nvPicPr>
          <p:cNvPr id="1316" name="Google Shape;1316;p173"/>
          <p:cNvPicPr preferRelativeResize="0"/>
          <p:nvPr/>
        </p:nvPicPr>
        <p:blipFill>
          <a:blip r:embed="rId6">
            <a:alphaModFix/>
          </a:blip>
          <a:stretch>
            <a:fillRect/>
          </a:stretch>
        </p:blipFill>
        <p:spPr>
          <a:xfrm>
            <a:off x="6298313" y="1254197"/>
            <a:ext cx="689819" cy="689826"/>
          </a:xfrm>
          <a:prstGeom prst="rect">
            <a:avLst/>
          </a:prstGeom>
          <a:noFill/>
          <a:ln>
            <a:noFill/>
          </a:ln>
        </p:spPr>
      </p:pic>
      <p:pic>
        <p:nvPicPr>
          <p:cNvPr id="1317" name="Google Shape;1317;p173"/>
          <p:cNvPicPr preferRelativeResize="0"/>
          <p:nvPr/>
        </p:nvPicPr>
        <p:blipFill>
          <a:blip r:embed="rId7">
            <a:alphaModFix/>
          </a:blip>
          <a:stretch>
            <a:fillRect/>
          </a:stretch>
        </p:blipFill>
        <p:spPr>
          <a:xfrm>
            <a:off x="6570213" y="2685774"/>
            <a:ext cx="999178" cy="591750"/>
          </a:xfrm>
          <a:prstGeom prst="rect">
            <a:avLst/>
          </a:prstGeom>
          <a:noFill/>
          <a:ln>
            <a:noFill/>
          </a:ln>
        </p:spPr>
      </p:pic>
      <p:pic>
        <p:nvPicPr>
          <p:cNvPr id="1318" name="Google Shape;1318;p173"/>
          <p:cNvPicPr preferRelativeResize="0"/>
          <p:nvPr/>
        </p:nvPicPr>
        <p:blipFill>
          <a:blip r:embed="rId8">
            <a:alphaModFix/>
          </a:blip>
          <a:stretch>
            <a:fillRect/>
          </a:stretch>
        </p:blipFill>
        <p:spPr>
          <a:xfrm>
            <a:off x="6048238" y="2083775"/>
            <a:ext cx="807725" cy="807725"/>
          </a:xfrm>
          <a:prstGeom prst="rect">
            <a:avLst/>
          </a:prstGeom>
          <a:noFill/>
          <a:ln>
            <a:noFill/>
          </a:ln>
        </p:spPr>
      </p:pic>
      <p:pic>
        <p:nvPicPr>
          <p:cNvPr id="1319" name="Google Shape;1319;p173"/>
          <p:cNvPicPr preferRelativeResize="0"/>
          <p:nvPr/>
        </p:nvPicPr>
        <p:blipFill>
          <a:blip r:embed="rId9">
            <a:alphaModFix/>
          </a:blip>
          <a:stretch>
            <a:fillRect/>
          </a:stretch>
        </p:blipFill>
        <p:spPr>
          <a:xfrm>
            <a:off x="3660038" y="3384793"/>
            <a:ext cx="807725" cy="795907"/>
          </a:xfrm>
          <a:prstGeom prst="rect">
            <a:avLst/>
          </a:prstGeom>
          <a:noFill/>
          <a:ln>
            <a:noFill/>
          </a:ln>
        </p:spPr>
      </p:pic>
      <p:pic>
        <p:nvPicPr>
          <p:cNvPr id="1320" name="Google Shape;1320;p173"/>
          <p:cNvPicPr preferRelativeResize="0"/>
          <p:nvPr/>
        </p:nvPicPr>
        <p:blipFill>
          <a:blip r:embed="rId10">
            <a:alphaModFix/>
          </a:blip>
          <a:stretch>
            <a:fillRect/>
          </a:stretch>
        </p:blipFill>
        <p:spPr>
          <a:xfrm>
            <a:off x="7706863" y="2705237"/>
            <a:ext cx="716175" cy="716175"/>
          </a:xfrm>
          <a:prstGeom prst="rect">
            <a:avLst/>
          </a:prstGeom>
          <a:noFill/>
          <a:ln>
            <a:noFill/>
          </a:ln>
        </p:spPr>
      </p:pic>
      <p:pic>
        <p:nvPicPr>
          <p:cNvPr id="1321" name="Google Shape;1321;p173"/>
          <p:cNvPicPr preferRelativeResize="0"/>
          <p:nvPr/>
        </p:nvPicPr>
        <p:blipFill>
          <a:blip r:embed="rId11">
            <a:alphaModFix/>
          </a:blip>
          <a:stretch>
            <a:fillRect/>
          </a:stretch>
        </p:blipFill>
        <p:spPr>
          <a:xfrm>
            <a:off x="7101463" y="1314353"/>
            <a:ext cx="1553581" cy="313500"/>
          </a:xfrm>
          <a:prstGeom prst="rect">
            <a:avLst/>
          </a:prstGeom>
          <a:noFill/>
          <a:ln>
            <a:noFill/>
          </a:ln>
        </p:spPr>
      </p:pic>
      <p:pic>
        <p:nvPicPr>
          <p:cNvPr id="1322" name="Google Shape;1322;p173"/>
          <p:cNvPicPr preferRelativeResize="0"/>
          <p:nvPr/>
        </p:nvPicPr>
        <p:blipFill>
          <a:blip r:embed="rId12">
            <a:alphaModFix/>
          </a:blip>
          <a:stretch>
            <a:fillRect/>
          </a:stretch>
        </p:blipFill>
        <p:spPr>
          <a:xfrm>
            <a:off x="7949015" y="1719257"/>
            <a:ext cx="807726" cy="797618"/>
          </a:xfrm>
          <a:prstGeom prst="rect">
            <a:avLst/>
          </a:prstGeom>
          <a:noFill/>
          <a:ln>
            <a:noFill/>
          </a:ln>
        </p:spPr>
      </p:pic>
      <p:sp>
        <p:nvSpPr>
          <p:cNvPr id="1323" name="Google Shape;1323;p173"/>
          <p:cNvSpPr txBox="1"/>
          <p:nvPr/>
        </p:nvSpPr>
        <p:spPr>
          <a:xfrm>
            <a:off x="6632463" y="3666375"/>
            <a:ext cx="18111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專案建置</a:t>
            </a:r>
            <a:endParaRPr b="1" sz="1200">
              <a:solidFill>
                <a:srgbClr val="70A5DA"/>
              </a:solidFill>
            </a:endParaRPr>
          </a:p>
        </p:txBody>
      </p:sp>
      <p:cxnSp>
        <p:nvCxnSpPr>
          <p:cNvPr id="1324" name="Google Shape;1324;p173"/>
          <p:cNvCxnSpPr/>
          <p:nvPr/>
        </p:nvCxnSpPr>
        <p:spPr>
          <a:xfrm flipH="1">
            <a:off x="1285463" y="1761263"/>
            <a:ext cx="14700" cy="1013100"/>
          </a:xfrm>
          <a:prstGeom prst="straightConnector1">
            <a:avLst/>
          </a:prstGeom>
          <a:noFill/>
          <a:ln cap="flat" cmpd="sng" w="38100">
            <a:solidFill>
              <a:schemeClr val="dk1"/>
            </a:solidFill>
            <a:prstDash val="solid"/>
            <a:miter lim="800000"/>
            <a:headEnd len="sm" w="sm" type="none"/>
            <a:tailEnd len="med" w="med" type="triangle"/>
          </a:ln>
        </p:spPr>
      </p:cxnSp>
      <p:cxnSp>
        <p:nvCxnSpPr>
          <p:cNvPr id="1325" name="Google Shape;1325;p173"/>
          <p:cNvCxnSpPr/>
          <p:nvPr/>
        </p:nvCxnSpPr>
        <p:spPr>
          <a:xfrm flipH="1" rot="10800000">
            <a:off x="1811963" y="1944013"/>
            <a:ext cx="1163400" cy="1152600"/>
          </a:xfrm>
          <a:prstGeom prst="straightConnector1">
            <a:avLst/>
          </a:prstGeom>
          <a:noFill/>
          <a:ln cap="flat" cmpd="sng" w="38100">
            <a:solidFill>
              <a:schemeClr val="dk1"/>
            </a:solidFill>
            <a:prstDash val="solid"/>
            <a:miter lim="800000"/>
            <a:headEnd len="sm" w="sm" type="none"/>
            <a:tailEnd len="med" w="med" type="triangle"/>
          </a:ln>
        </p:spPr>
      </p:cxnSp>
      <p:cxnSp>
        <p:nvCxnSpPr>
          <p:cNvPr id="1326" name="Google Shape;1326;p173"/>
          <p:cNvCxnSpPr/>
          <p:nvPr/>
        </p:nvCxnSpPr>
        <p:spPr>
          <a:xfrm>
            <a:off x="1791588" y="3384800"/>
            <a:ext cx="1124700" cy="562500"/>
          </a:xfrm>
          <a:prstGeom prst="straightConnector1">
            <a:avLst/>
          </a:prstGeom>
          <a:noFill/>
          <a:ln cap="flat" cmpd="sng" w="38100">
            <a:solidFill>
              <a:schemeClr val="dk1"/>
            </a:solidFill>
            <a:prstDash val="solid"/>
            <a:miter lim="800000"/>
            <a:headEnd len="sm" w="sm" type="none"/>
            <a:tailEnd len="med" w="med" type="triangle"/>
          </a:ln>
        </p:spPr>
      </p:cxnSp>
      <p:cxnSp>
        <p:nvCxnSpPr>
          <p:cNvPr id="1327" name="Google Shape;1327;p173"/>
          <p:cNvCxnSpPr/>
          <p:nvPr/>
        </p:nvCxnSpPr>
        <p:spPr>
          <a:xfrm>
            <a:off x="4057000" y="2155225"/>
            <a:ext cx="13800" cy="892500"/>
          </a:xfrm>
          <a:prstGeom prst="straightConnector1">
            <a:avLst/>
          </a:prstGeom>
          <a:noFill/>
          <a:ln cap="flat" cmpd="sng" w="38100">
            <a:solidFill>
              <a:schemeClr val="dk1"/>
            </a:solidFill>
            <a:prstDash val="solid"/>
            <a:miter lim="800000"/>
            <a:headEnd len="sm" w="sm" type="none"/>
            <a:tailEnd len="med" w="med" type="triangle"/>
          </a:ln>
        </p:spPr>
      </p:cxnSp>
      <p:cxnSp>
        <p:nvCxnSpPr>
          <p:cNvPr id="1328" name="Google Shape;1328;p173"/>
          <p:cNvCxnSpPr/>
          <p:nvPr/>
        </p:nvCxnSpPr>
        <p:spPr>
          <a:xfrm flipH="1" rot="10800000">
            <a:off x="5088913" y="3065763"/>
            <a:ext cx="772200" cy="600600"/>
          </a:xfrm>
          <a:prstGeom prst="straightConnector1">
            <a:avLst/>
          </a:prstGeom>
          <a:noFill/>
          <a:ln cap="flat" cmpd="sng" w="38100">
            <a:solidFill>
              <a:schemeClr val="dk1"/>
            </a:solidFill>
            <a:prstDash val="solid"/>
            <a:miter lim="800000"/>
            <a:headEnd len="sm" w="sm" type="none"/>
            <a:tailEnd len="med" w="med" type="triangle"/>
          </a:ln>
        </p:spPr>
      </p:cxnSp>
      <p:cxnSp>
        <p:nvCxnSpPr>
          <p:cNvPr id="1329" name="Google Shape;1329;p173"/>
          <p:cNvCxnSpPr/>
          <p:nvPr/>
        </p:nvCxnSpPr>
        <p:spPr>
          <a:xfrm>
            <a:off x="5093375" y="1965225"/>
            <a:ext cx="792900" cy="362700"/>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pic>
        <p:nvPicPr>
          <p:cNvPr id="1334" name="Google Shape;1334;p174"/>
          <p:cNvPicPr preferRelativeResize="0"/>
          <p:nvPr/>
        </p:nvPicPr>
        <p:blipFill>
          <a:blip r:embed="rId3">
            <a:alphaModFix/>
          </a:blip>
          <a:stretch>
            <a:fillRect/>
          </a:stretch>
        </p:blipFill>
        <p:spPr>
          <a:xfrm>
            <a:off x="2822075" y="1502575"/>
            <a:ext cx="3499849" cy="1363325"/>
          </a:xfrm>
          <a:prstGeom prst="rect">
            <a:avLst/>
          </a:prstGeom>
          <a:noFill/>
          <a:ln>
            <a:noFill/>
          </a:ln>
        </p:spPr>
      </p:pic>
      <p:pic>
        <p:nvPicPr>
          <p:cNvPr id="1335" name="Google Shape;1335;p174"/>
          <p:cNvPicPr preferRelativeResize="0"/>
          <p:nvPr/>
        </p:nvPicPr>
        <p:blipFill>
          <a:blip r:embed="rId4">
            <a:alphaModFix/>
          </a:blip>
          <a:stretch>
            <a:fillRect/>
          </a:stretch>
        </p:blipFill>
        <p:spPr>
          <a:xfrm>
            <a:off x="3407413" y="2966775"/>
            <a:ext cx="2329174" cy="1309975"/>
          </a:xfrm>
          <a:prstGeom prst="rect">
            <a:avLst/>
          </a:prstGeom>
          <a:noFill/>
          <a:ln>
            <a:noFill/>
          </a:ln>
        </p:spPr>
      </p:pic>
      <p:sp>
        <p:nvSpPr>
          <p:cNvPr id="1336" name="Google Shape;1336;p174"/>
          <p:cNvSpPr txBox="1"/>
          <p:nvPr/>
        </p:nvSpPr>
        <p:spPr>
          <a:xfrm>
            <a:off x="825738" y="696450"/>
            <a:ext cx="13971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500">
                <a:solidFill>
                  <a:schemeClr val="dk1"/>
                </a:solidFill>
              </a:rPr>
              <a:t>早期</a:t>
            </a:r>
            <a:endParaRPr b="1" sz="2500">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75"/>
          <p:cNvSpPr txBox="1"/>
          <p:nvPr/>
        </p:nvSpPr>
        <p:spPr>
          <a:xfrm>
            <a:off x="825738" y="696450"/>
            <a:ext cx="13971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500">
                <a:solidFill>
                  <a:schemeClr val="dk1"/>
                </a:solidFill>
              </a:rPr>
              <a:t>現在</a:t>
            </a:r>
            <a:endParaRPr b="1" sz="2500">
              <a:solidFill>
                <a:schemeClr val="dk1"/>
              </a:solidFill>
            </a:endParaRPr>
          </a:p>
        </p:txBody>
      </p:sp>
      <p:pic>
        <p:nvPicPr>
          <p:cNvPr id="1342" name="Google Shape;1342;p175"/>
          <p:cNvPicPr preferRelativeResize="0"/>
          <p:nvPr/>
        </p:nvPicPr>
        <p:blipFill>
          <a:blip r:embed="rId3">
            <a:alphaModFix/>
          </a:blip>
          <a:stretch>
            <a:fillRect/>
          </a:stretch>
        </p:blipFill>
        <p:spPr>
          <a:xfrm>
            <a:off x="4564086" y="1878417"/>
            <a:ext cx="689827" cy="690993"/>
          </a:xfrm>
          <a:prstGeom prst="rect">
            <a:avLst/>
          </a:prstGeom>
          <a:noFill/>
          <a:ln>
            <a:noFill/>
          </a:ln>
        </p:spPr>
      </p:pic>
      <p:pic>
        <p:nvPicPr>
          <p:cNvPr id="1343" name="Google Shape;1343;p175"/>
          <p:cNvPicPr preferRelativeResize="0"/>
          <p:nvPr/>
        </p:nvPicPr>
        <p:blipFill>
          <a:blip r:embed="rId4">
            <a:alphaModFix/>
          </a:blip>
          <a:stretch>
            <a:fillRect/>
          </a:stretch>
        </p:blipFill>
        <p:spPr>
          <a:xfrm>
            <a:off x="3114162" y="824272"/>
            <a:ext cx="689819" cy="689826"/>
          </a:xfrm>
          <a:prstGeom prst="rect">
            <a:avLst/>
          </a:prstGeom>
          <a:noFill/>
          <a:ln>
            <a:noFill/>
          </a:ln>
        </p:spPr>
      </p:pic>
      <p:pic>
        <p:nvPicPr>
          <p:cNvPr id="1344" name="Google Shape;1344;p175"/>
          <p:cNvPicPr preferRelativeResize="0"/>
          <p:nvPr/>
        </p:nvPicPr>
        <p:blipFill>
          <a:blip r:embed="rId5">
            <a:alphaModFix/>
          </a:blip>
          <a:stretch>
            <a:fillRect/>
          </a:stretch>
        </p:blipFill>
        <p:spPr>
          <a:xfrm>
            <a:off x="3803963" y="2858549"/>
            <a:ext cx="999178" cy="591750"/>
          </a:xfrm>
          <a:prstGeom prst="rect">
            <a:avLst/>
          </a:prstGeom>
          <a:noFill/>
          <a:ln>
            <a:noFill/>
          </a:ln>
        </p:spPr>
      </p:pic>
      <p:pic>
        <p:nvPicPr>
          <p:cNvPr id="1345" name="Google Shape;1345;p175"/>
          <p:cNvPicPr preferRelativeResize="0"/>
          <p:nvPr/>
        </p:nvPicPr>
        <p:blipFill>
          <a:blip r:embed="rId6">
            <a:alphaModFix/>
          </a:blip>
          <a:stretch>
            <a:fillRect/>
          </a:stretch>
        </p:blipFill>
        <p:spPr>
          <a:xfrm>
            <a:off x="3259788" y="2113025"/>
            <a:ext cx="807725" cy="807725"/>
          </a:xfrm>
          <a:prstGeom prst="rect">
            <a:avLst/>
          </a:prstGeom>
          <a:noFill/>
          <a:ln>
            <a:noFill/>
          </a:ln>
        </p:spPr>
      </p:pic>
      <p:pic>
        <p:nvPicPr>
          <p:cNvPr id="1346" name="Google Shape;1346;p175"/>
          <p:cNvPicPr preferRelativeResize="0"/>
          <p:nvPr/>
        </p:nvPicPr>
        <p:blipFill>
          <a:blip r:embed="rId7">
            <a:alphaModFix/>
          </a:blip>
          <a:stretch>
            <a:fillRect/>
          </a:stretch>
        </p:blipFill>
        <p:spPr>
          <a:xfrm>
            <a:off x="5528613" y="3541512"/>
            <a:ext cx="716175" cy="716175"/>
          </a:xfrm>
          <a:prstGeom prst="rect">
            <a:avLst/>
          </a:prstGeom>
          <a:noFill/>
          <a:ln>
            <a:noFill/>
          </a:ln>
        </p:spPr>
      </p:pic>
      <p:pic>
        <p:nvPicPr>
          <p:cNvPr id="1347" name="Google Shape;1347;p175"/>
          <p:cNvPicPr preferRelativeResize="0"/>
          <p:nvPr/>
        </p:nvPicPr>
        <p:blipFill>
          <a:blip r:embed="rId8">
            <a:alphaModFix/>
          </a:blip>
          <a:stretch>
            <a:fillRect/>
          </a:stretch>
        </p:blipFill>
        <p:spPr>
          <a:xfrm>
            <a:off x="4017063" y="1265853"/>
            <a:ext cx="1553581" cy="313500"/>
          </a:xfrm>
          <a:prstGeom prst="rect">
            <a:avLst/>
          </a:prstGeom>
          <a:noFill/>
          <a:ln>
            <a:noFill/>
          </a:ln>
        </p:spPr>
      </p:pic>
      <p:pic>
        <p:nvPicPr>
          <p:cNvPr id="1348" name="Google Shape;1348;p175"/>
          <p:cNvPicPr preferRelativeResize="0"/>
          <p:nvPr/>
        </p:nvPicPr>
        <p:blipFill>
          <a:blip r:embed="rId9">
            <a:alphaModFix/>
          </a:blip>
          <a:stretch>
            <a:fillRect/>
          </a:stretch>
        </p:blipFill>
        <p:spPr>
          <a:xfrm>
            <a:off x="5303415" y="2715269"/>
            <a:ext cx="807726" cy="797618"/>
          </a:xfrm>
          <a:prstGeom prst="rect">
            <a:avLst/>
          </a:prstGeom>
          <a:noFill/>
          <a:ln>
            <a:noFill/>
          </a:ln>
        </p:spPr>
      </p:pic>
      <p:pic>
        <p:nvPicPr>
          <p:cNvPr id="1349" name="Google Shape;1349;p175"/>
          <p:cNvPicPr preferRelativeResize="0"/>
          <p:nvPr/>
        </p:nvPicPr>
        <p:blipFill>
          <a:blip r:embed="rId10">
            <a:alphaModFix/>
          </a:blip>
          <a:stretch>
            <a:fillRect/>
          </a:stretch>
        </p:blipFill>
        <p:spPr>
          <a:xfrm>
            <a:off x="4505154" y="586701"/>
            <a:ext cx="1230975" cy="479075"/>
          </a:xfrm>
          <a:prstGeom prst="rect">
            <a:avLst/>
          </a:prstGeom>
          <a:noFill/>
          <a:ln>
            <a:noFill/>
          </a:ln>
        </p:spPr>
      </p:pic>
      <p:pic>
        <p:nvPicPr>
          <p:cNvPr id="1350" name="Google Shape;1350;p175"/>
          <p:cNvPicPr preferRelativeResize="0"/>
          <p:nvPr/>
        </p:nvPicPr>
        <p:blipFill>
          <a:blip r:embed="rId11">
            <a:alphaModFix/>
          </a:blip>
          <a:stretch>
            <a:fillRect/>
          </a:stretch>
        </p:blipFill>
        <p:spPr>
          <a:xfrm>
            <a:off x="6304438" y="2523050"/>
            <a:ext cx="748400" cy="748400"/>
          </a:xfrm>
          <a:prstGeom prst="rect">
            <a:avLst/>
          </a:prstGeom>
          <a:noFill/>
          <a:ln>
            <a:noFill/>
          </a:ln>
        </p:spPr>
      </p:pic>
      <p:pic>
        <p:nvPicPr>
          <p:cNvPr id="1351" name="Google Shape;1351;p175"/>
          <p:cNvPicPr preferRelativeResize="0"/>
          <p:nvPr/>
        </p:nvPicPr>
        <p:blipFill>
          <a:blip r:embed="rId12">
            <a:alphaModFix/>
          </a:blip>
          <a:stretch>
            <a:fillRect/>
          </a:stretch>
        </p:blipFill>
        <p:spPr>
          <a:xfrm>
            <a:off x="2309200" y="2976800"/>
            <a:ext cx="595150" cy="639625"/>
          </a:xfrm>
          <a:prstGeom prst="rect">
            <a:avLst/>
          </a:prstGeom>
          <a:noFill/>
          <a:ln>
            <a:noFill/>
          </a:ln>
        </p:spPr>
      </p:pic>
      <p:pic>
        <p:nvPicPr>
          <p:cNvPr id="1352" name="Google Shape;1352;p175"/>
          <p:cNvPicPr preferRelativeResize="0"/>
          <p:nvPr/>
        </p:nvPicPr>
        <p:blipFill>
          <a:blip r:embed="rId13">
            <a:alphaModFix/>
          </a:blip>
          <a:stretch>
            <a:fillRect/>
          </a:stretch>
        </p:blipFill>
        <p:spPr>
          <a:xfrm>
            <a:off x="2309188" y="1878418"/>
            <a:ext cx="807725" cy="795907"/>
          </a:xfrm>
          <a:prstGeom prst="rect">
            <a:avLst/>
          </a:prstGeom>
          <a:noFill/>
          <a:ln>
            <a:noFill/>
          </a:ln>
        </p:spPr>
      </p:pic>
      <p:pic>
        <p:nvPicPr>
          <p:cNvPr id="1353" name="Google Shape;1353;p175"/>
          <p:cNvPicPr preferRelativeResize="0"/>
          <p:nvPr/>
        </p:nvPicPr>
        <p:blipFill>
          <a:blip r:embed="rId14">
            <a:alphaModFix/>
          </a:blip>
          <a:stretch>
            <a:fillRect/>
          </a:stretch>
        </p:blipFill>
        <p:spPr>
          <a:xfrm>
            <a:off x="5867525" y="1514097"/>
            <a:ext cx="1260951" cy="565316"/>
          </a:xfrm>
          <a:prstGeom prst="rect">
            <a:avLst/>
          </a:prstGeom>
          <a:noFill/>
          <a:ln>
            <a:noFill/>
          </a:ln>
        </p:spPr>
      </p:pic>
      <p:pic>
        <p:nvPicPr>
          <p:cNvPr id="1354" name="Google Shape;1354;p175"/>
          <p:cNvPicPr preferRelativeResize="0"/>
          <p:nvPr/>
        </p:nvPicPr>
        <p:blipFill>
          <a:blip r:embed="rId15">
            <a:alphaModFix/>
          </a:blip>
          <a:stretch>
            <a:fillRect/>
          </a:stretch>
        </p:blipFill>
        <p:spPr>
          <a:xfrm>
            <a:off x="3075575" y="3717199"/>
            <a:ext cx="899473" cy="639625"/>
          </a:xfrm>
          <a:prstGeom prst="rect">
            <a:avLst/>
          </a:prstGeom>
          <a:noFill/>
          <a:ln>
            <a:noFill/>
          </a:ln>
        </p:spPr>
      </p:pic>
      <p:pic>
        <p:nvPicPr>
          <p:cNvPr id="1355" name="Google Shape;1355;p175"/>
          <p:cNvPicPr preferRelativeResize="0"/>
          <p:nvPr/>
        </p:nvPicPr>
        <p:blipFill>
          <a:blip r:embed="rId16">
            <a:alphaModFix/>
          </a:blip>
          <a:stretch>
            <a:fillRect/>
          </a:stretch>
        </p:blipFill>
        <p:spPr>
          <a:xfrm>
            <a:off x="4505162" y="3739450"/>
            <a:ext cx="807700" cy="70773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76"/>
          <p:cNvSpPr txBox="1"/>
          <p:nvPr/>
        </p:nvSpPr>
        <p:spPr>
          <a:xfrm>
            <a:off x="346750" y="423300"/>
            <a:ext cx="42252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500">
                <a:solidFill>
                  <a:schemeClr val="dk1"/>
                </a:solidFill>
              </a:rPr>
              <a:t>為什麼需要自動化工具</a:t>
            </a:r>
            <a:endParaRPr b="1" sz="2500">
              <a:solidFill>
                <a:schemeClr val="dk1"/>
              </a:solidFill>
            </a:endParaRPr>
          </a:p>
        </p:txBody>
      </p:sp>
      <p:pic>
        <p:nvPicPr>
          <p:cNvPr id="1361" name="Google Shape;1361;p176"/>
          <p:cNvPicPr preferRelativeResize="0"/>
          <p:nvPr/>
        </p:nvPicPr>
        <p:blipFill>
          <a:blip r:embed="rId3">
            <a:alphaModFix/>
          </a:blip>
          <a:stretch>
            <a:fillRect/>
          </a:stretch>
        </p:blipFill>
        <p:spPr>
          <a:xfrm>
            <a:off x="1460531" y="2228489"/>
            <a:ext cx="663011" cy="664129"/>
          </a:xfrm>
          <a:prstGeom prst="rect">
            <a:avLst/>
          </a:prstGeom>
          <a:noFill/>
          <a:ln>
            <a:noFill/>
          </a:ln>
        </p:spPr>
      </p:pic>
      <p:pic>
        <p:nvPicPr>
          <p:cNvPr id="1362" name="Google Shape;1362;p176"/>
          <p:cNvPicPr preferRelativeResize="0"/>
          <p:nvPr/>
        </p:nvPicPr>
        <p:blipFill>
          <a:blip r:embed="rId4">
            <a:alphaModFix/>
          </a:blip>
          <a:stretch>
            <a:fillRect/>
          </a:stretch>
        </p:blipFill>
        <p:spPr>
          <a:xfrm>
            <a:off x="607008" y="1896426"/>
            <a:ext cx="663000" cy="663008"/>
          </a:xfrm>
          <a:prstGeom prst="rect">
            <a:avLst/>
          </a:prstGeom>
          <a:noFill/>
          <a:ln>
            <a:noFill/>
          </a:ln>
        </p:spPr>
      </p:pic>
      <p:pic>
        <p:nvPicPr>
          <p:cNvPr id="1363" name="Google Shape;1363;p176"/>
          <p:cNvPicPr preferRelativeResize="0"/>
          <p:nvPr/>
        </p:nvPicPr>
        <p:blipFill>
          <a:blip r:embed="rId5">
            <a:alphaModFix/>
          </a:blip>
          <a:stretch>
            <a:fillRect/>
          </a:stretch>
        </p:blipFill>
        <p:spPr>
          <a:xfrm>
            <a:off x="1048704" y="3257998"/>
            <a:ext cx="960333" cy="568742"/>
          </a:xfrm>
          <a:prstGeom prst="rect">
            <a:avLst/>
          </a:prstGeom>
          <a:noFill/>
          <a:ln>
            <a:noFill/>
          </a:ln>
        </p:spPr>
      </p:pic>
      <p:pic>
        <p:nvPicPr>
          <p:cNvPr id="1364" name="Google Shape;1364;p176"/>
          <p:cNvPicPr preferRelativeResize="0"/>
          <p:nvPr/>
        </p:nvPicPr>
        <p:blipFill>
          <a:blip r:embed="rId6">
            <a:alphaModFix/>
          </a:blip>
          <a:stretch>
            <a:fillRect/>
          </a:stretch>
        </p:blipFill>
        <p:spPr>
          <a:xfrm>
            <a:off x="450422" y="2901952"/>
            <a:ext cx="776323" cy="776324"/>
          </a:xfrm>
          <a:prstGeom prst="rect">
            <a:avLst/>
          </a:prstGeom>
          <a:noFill/>
          <a:ln>
            <a:noFill/>
          </a:ln>
        </p:spPr>
      </p:pic>
      <p:pic>
        <p:nvPicPr>
          <p:cNvPr id="1365" name="Google Shape;1365;p176"/>
          <p:cNvPicPr preferRelativeResize="0"/>
          <p:nvPr/>
        </p:nvPicPr>
        <p:blipFill>
          <a:blip r:embed="rId7">
            <a:alphaModFix/>
          </a:blip>
          <a:stretch>
            <a:fillRect/>
          </a:stretch>
        </p:blipFill>
        <p:spPr>
          <a:xfrm>
            <a:off x="2123553" y="2989959"/>
            <a:ext cx="688333" cy="688332"/>
          </a:xfrm>
          <a:prstGeom prst="rect">
            <a:avLst/>
          </a:prstGeom>
          <a:noFill/>
          <a:ln>
            <a:noFill/>
          </a:ln>
        </p:spPr>
      </p:pic>
      <p:pic>
        <p:nvPicPr>
          <p:cNvPr id="1366" name="Google Shape;1366;p176"/>
          <p:cNvPicPr preferRelativeResize="0"/>
          <p:nvPr/>
        </p:nvPicPr>
        <p:blipFill>
          <a:blip r:embed="rId8">
            <a:alphaModFix/>
          </a:blip>
          <a:stretch>
            <a:fillRect/>
          </a:stretch>
        </p:blipFill>
        <p:spPr>
          <a:xfrm>
            <a:off x="1494808" y="1561803"/>
            <a:ext cx="1493183" cy="301312"/>
          </a:xfrm>
          <a:prstGeom prst="rect">
            <a:avLst/>
          </a:prstGeom>
          <a:noFill/>
          <a:ln>
            <a:noFill/>
          </a:ln>
        </p:spPr>
      </p:pic>
      <p:pic>
        <p:nvPicPr>
          <p:cNvPr id="1367" name="Google Shape;1367;p176"/>
          <p:cNvPicPr preferRelativeResize="0"/>
          <p:nvPr/>
        </p:nvPicPr>
        <p:blipFill>
          <a:blip r:embed="rId9">
            <a:alphaModFix/>
          </a:blip>
          <a:stretch>
            <a:fillRect/>
          </a:stretch>
        </p:blipFill>
        <p:spPr>
          <a:xfrm>
            <a:off x="2406522" y="2077241"/>
            <a:ext cx="776325" cy="766606"/>
          </a:xfrm>
          <a:prstGeom prst="rect">
            <a:avLst/>
          </a:prstGeom>
          <a:noFill/>
          <a:ln>
            <a:noFill/>
          </a:ln>
        </p:spPr>
      </p:pic>
      <p:pic>
        <p:nvPicPr>
          <p:cNvPr id="1368" name="Google Shape;1368;p176"/>
          <p:cNvPicPr preferRelativeResize="0"/>
          <p:nvPr/>
        </p:nvPicPr>
        <p:blipFill>
          <a:blip r:embed="rId10">
            <a:alphaModFix/>
          </a:blip>
          <a:stretch>
            <a:fillRect/>
          </a:stretch>
        </p:blipFill>
        <p:spPr>
          <a:xfrm>
            <a:off x="6225225" y="2096625"/>
            <a:ext cx="2407546" cy="1314925"/>
          </a:xfrm>
          <a:prstGeom prst="rect">
            <a:avLst/>
          </a:prstGeom>
          <a:noFill/>
          <a:ln>
            <a:noFill/>
          </a:ln>
        </p:spPr>
      </p:pic>
      <p:cxnSp>
        <p:nvCxnSpPr>
          <p:cNvPr id="1369" name="Google Shape;1369;p176"/>
          <p:cNvCxnSpPr/>
          <p:nvPr/>
        </p:nvCxnSpPr>
        <p:spPr>
          <a:xfrm>
            <a:off x="3807213" y="2843850"/>
            <a:ext cx="1717500" cy="0"/>
          </a:xfrm>
          <a:prstGeom prst="straightConnector1">
            <a:avLst/>
          </a:prstGeom>
          <a:noFill/>
          <a:ln cap="flat" cmpd="sng" w="76200">
            <a:solidFill>
              <a:schemeClr val="dk1"/>
            </a:solidFill>
            <a:prstDash val="solid"/>
            <a:miter lim="800000"/>
            <a:headEnd len="sm" w="sm" type="none"/>
            <a:tailEnd len="med" w="med" type="triangle"/>
          </a:ln>
        </p:spPr>
      </p:cxnSp>
      <p:sp>
        <p:nvSpPr>
          <p:cNvPr id="1370" name="Google Shape;1370;p176"/>
          <p:cNvSpPr/>
          <p:nvPr/>
        </p:nvSpPr>
        <p:spPr>
          <a:xfrm rot="-2700000">
            <a:off x="3855436" y="2136544"/>
            <a:ext cx="1420012" cy="1420012"/>
          </a:xfrm>
          <a:prstGeom prst="mathPl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pic>
        <p:nvPicPr>
          <p:cNvPr id="1375" name="Google Shape;1375;p177"/>
          <p:cNvPicPr preferRelativeResize="0"/>
          <p:nvPr/>
        </p:nvPicPr>
        <p:blipFill>
          <a:blip r:embed="rId3">
            <a:alphaModFix/>
          </a:blip>
          <a:stretch>
            <a:fillRect/>
          </a:stretch>
        </p:blipFill>
        <p:spPr>
          <a:xfrm>
            <a:off x="1460531" y="2228489"/>
            <a:ext cx="663011" cy="664129"/>
          </a:xfrm>
          <a:prstGeom prst="rect">
            <a:avLst/>
          </a:prstGeom>
          <a:noFill/>
          <a:ln>
            <a:noFill/>
          </a:ln>
        </p:spPr>
      </p:pic>
      <p:pic>
        <p:nvPicPr>
          <p:cNvPr id="1376" name="Google Shape;1376;p177"/>
          <p:cNvPicPr preferRelativeResize="0"/>
          <p:nvPr/>
        </p:nvPicPr>
        <p:blipFill>
          <a:blip r:embed="rId4">
            <a:alphaModFix/>
          </a:blip>
          <a:stretch>
            <a:fillRect/>
          </a:stretch>
        </p:blipFill>
        <p:spPr>
          <a:xfrm>
            <a:off x="607008" y="1896426"/>
            <a:ext cx="663000" cy="663008"/>
          </a:xfrm>
          <a:prstGeom prst="rect">
            <a:avLst/>
          </a:prstGeom>
          <a:noFill/>
          <a:ln>
            <a:noFill/>
          </a:ln>
        </p:spPr>
      </p:pic>
      <p:pic>
        <p:nvPicPr>
          <p:cNvPr id="1377" name="Google Shape;1377;p177"/>
          <p:cNvPicPr preferRelativeResize="0"/>
          <p:nvPr/>
        </p:nvPicPr>
        <p:blipFill>
          <a:blip r:embed="rId5">
            <a:alphaModFix/>
          </a:blip>
          <a:stretch>
            <a:fillRect/>
          </a:stretch>
        </p:blipFill>
        <p:spPr>
          <a:xfrm>
            <a:off x="1048704" y="3257998"/>
            <a:ext cx="960333" cy="568742"/>
          </a:xfrm>
          <a:prstGeom prst="rect">
            <a:avLst/>
          </a:prstGeom>
          <a:noFill/>
          <a:ln>
            <a:noFill/>
          </a:ln>
        </p:spPr>
      </p:pic>
      <p:pic>
        <p:nvPicPr>
          <p:cNvPr id="1378" name="Google Shape;1378;p177"/>
          <p:cNvPicPr preferRelativeResize="0"/>
          <p:nvPr/>
        </p:nvPicPr>
        <p:blipFill>
          <a:blip r:embed="rId6">
            <a:alphaModFix/>
          </a:blip>
          <a:stretch>
            <a:fillRect/>
          </a:stretch>
        </p:blipFill>
        <p:spPr>
          <a:xfrm>
            <a:off x="450422" y="2901952"/>
            <a:ext cx="776323" cy="776324"/>
          </a:xfrm>
          <a:prstGeom prst="rect">
            <a:avLst/>
          </a:prstGeom>
          <a:noFill/>
          <a:ln>
            <a:noFill/>
          </a:ln>
        </p:spPr>
      </p:pic>
      <p:pic>
        <p:nvPicPr>
          <p:cNvPr id="1379" name="Google Shape;1379;p177"/>
          <p:cNvPicPr preferRelativeResize="0"/>
          <p:nvPr/>
        </p:nvPicPr>
        <p:blipFill>
          <a:blip r:embed="rId7">
            <a:alphaModFix/>
          </a:blip>
          <a:stretch>
            <a:fillRect/>
          </a:stretch>
        </p:blipFill>
        <p:spPr>
          <a:xfrm>
            <a:off x="2123553" y="2989959"/>
            <a:ext cx="688333" cy="688332"/>
          </a:xfrm>
          <a:prstGeom prst="rect">
            <a:avLst/>
          </a:prstGeom>
          <a:noFill/>
          <a:ln>
            <a:noFill/>
          </a:ln>
        </p:spPr>
      </p:pic>
      <p:pic>
        <p:nvPicPr>
          <p:cNvPr id="1380" name="Google Shape;1380;p177"/>
          <p:cNvPicPr preferRelativeResize="0"/>
          <p:nvPr/>
        </p:nvPicPr>
        <p:blipFill>
          <a:blip r:embed="rId8">
            <a:alphaModFix/>
          </a:blip>
          <a:stretch>
            <a:fillRect/>
          </a:stretch>
        </p:blipFill>
        <p:spPr>
          <a:xfrm>
            <a:off x="1494808" y="1561803"/>
            <a:ext cx="1493183" cy="301312"/>
          </a:xfrm>
          <a:prstGeom prst="rect">
            <a:avLst/>
          </a:prstGeom>
          <a:noFill/>
          <a:ln>
            <a:noFill/>
          </a:ln>
        </p:spPr>
      </p:pic>
      <p:pic>
        <p:nvPicPr>
          <p:cNvPr id="1381" name="Google Shape;1381;p177"/>
          <p:cNvPicPr preferRelativeResize="0"/>
          <p:nvPr/>
        </p:nvPicPr>
        <p:blipFill>
          <a:blip r:embed="rId9">
            <a:alphaModFix/>
          </a:blip>
          <a:stretch>
            <a:fillRect/>
          </a:stretch>
        </p:blipFill>
        <p:spPr>
          <a:xfrm>
            <a:off x="2406522" y="2077241"/>
            <a:ext cx="776325" cy="766606"/>
          </a:xfrm>
          <a:prstGeom prst="rect">
            <a:avLst/>
          </a:prstGeom>
          <a:noFill/>
          <a:ln>
            <a:noFill/>
          </a:ln>
        </p:spPr>
      </p:pic>
      <p:pic>
        <p:nvPicPr>
          <p:cNvPr id="1382" name="Google Shape;1382;p177"/>
          <p:cNvPicPr preferRelativeResize="0"/>
          <p:nvPr/>
        </p:nvPicPr>
        <p:blipFill>
          <a:blip r:embed="rId10">
            <a:alphaModFix/>
          </a:blip>
          <a:stretch>
            <a:fillRect/>
          </a:stretch>
        </p:blipFill>
        <p:spPr>
          <a:xfrm>
            <a:off x="6225225" y="2096625"/>
            <a:ext cx="2407546" cy="1314925"/>
          </a:xfrm>
          <a:prstGeom prst="rect">
            <a:avLst/>
          </a:prstGeom>
          <a:noFill/>
          <a:ln>
            <a:noFill/>
          </a:ln>
        </p:spPr>
      </p:pic>
      <p:pic>
        <p:nvPicPr>
          <p:cNvPr id="1383" name="Google Shape;1383;p177"/>
          <p:cNvPicPr preferRelativeResize="0"/>
          <p:nvPr/>
        </p:nvPicPr>
        <p:blipFill>
          <a:blip r:embed="rId11">
            <a:alphaModFix/>
          </a:blip>
          <a:stretch>
            <a:fillRect/>
          </a:stretch>
        </p:blipFill>
        <p:spPr>
          <a:xfrm>
            <a:off x="4274700" y="2387768"/>
            <a:ext cx="807725" cy="795907"/>
          </a:xfrm>
          <a:prstGeom prst="rect">
            <a:avLst/>
          </a:prstGeom>
          <a:noFill/>
          <a:ln>
            <a:noFill/>
          </a:ln>
        </p:spPr>
      </p:pic>
      <p:cxnSp>
        <p:nvCxnSpPr>
          <p:cNvPr id="1384" name="Google Shape;1384;p177"/>
          <p:cNvCxnSpPr/>
          <p:nvPr/>
        </p:nvCxnSpPr>
        <p:spPr>
          <a:xfrm>
            <a:off x="5179513" y="2785725"/>
            <a:ext cx="521400" cy="0"/>
          </a:xfrm>
          <a:prstGeom prst="straightConnector1">
            <a:avLst/>
          </a:prstGeom>
          <a:noFill/>
          <a:ln cap="flat" cmpd="sng" w="38100">
            <a:solidFill>
              <a:schemeClr val="dk1"/>
            </a:solidFill>
            <a:prstDash val="solid"/>
            <a:miter lim="800000"/>
            <a:headEnd len="sm" w="sm" type="none"/>
            <a:tailEnd len="med" w="med" type="triangle"/>
          </a:ln>
        </p:spPr>
      </p:cxnSp>
      <p:cxnSp>
        <p:nvCxnSpPr>
          <p:cNvPr id="1385" name="Google Shape;1385;p177"/>
          <p:cNvCxnSpPr/>
          <p:nvPr/>
        </p:nvCxnSpPr>
        <p:spPr>
          <a:xfrm>
            <a:off x="3665863" y="2785725"/>
            <a:ext cx="521400" cy="0"/>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78"/>
          <p:cNvSpPr txBox="1"/>
          <p:nvPr/>
        </p:nvSpPr>
        <p:spPr>
          <a:xfrm>
            <a:off x="3166500" y="2258850"/>
            <a:ext cx="2811000" cy="5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300">
                <a:solidFill>
                  <a:schemeClr val="dk1"/>
                </a:solidFill>
              </a:rPr>
              <a:t>大模組化時代</a:t>
            </a:r>
            <a:endParaRPr b="1" sz="3300">
              <a:solidFill>
                <a:schemeClr val="dk1"/>
              </a:solidFill>
            </a:endParaRPr>
          </a:p>
        </p:txBody>
      </p:sp>
      <p:sp>
        <p:nvSpPr>
          <p:cNvPr id="1391" name="Google Shape;1391;p178"/>
          <p:cNvSpPr txBox="1"/>
          <p:nvPr/>
        </p:nvSpPr>
        <p:spPr>
          <a:xfrm>
            <a:off x="3072000" y="2809050"/>
            <a:ext cx="300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800">
                <a:solidFill>
                  <a:srgbClr val="FFE599"/>
                </a:solidFill>
              </a:rPr>
              <a:t>require 與 import</a:t>
            </a:r>
            <a:endParaRPr>
              <a:solidFill>
                <a:srgbClr val="FFE599"/>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pic>
        <p:nvPicPr>
          <p:cNvPr id="1396" name="Google Shape;1396;p179"/>
          <p:cNvPicPr preferRelativeResize="0"/>
          <p:nvPr/>
        </p:nvPicPr>
        <p:blipFill>
          <a:blip r:embed="rId3">
            <a:alphaModFix/>
          </a:blip>
          <a:stretch>
            <a:fillRect/>
          </a:stretch>
        </p:blipFill>
        <p:spPr>
          <a:xfrm>
            <a:off x="2024088" y="1194975"/>
            <a:ext cx="5095826" cy="1167058"/>
          </a:xfrm>
          <a:prstGeom prst="rect">
            <a:avLst/>
          </a:prstGeom>
          <a:noFill/>
          <a:ln>
            <a:noFill/>
          </a:ln>
        </p:spPr>
      </p:pic>
      <p:pic>
        <p:nvPicPr>
          <p:cNvPr id="1397" name="Google Shape;1397;p179"/>
          <p:cNvPicPr preferRelativeResize="0"/>
          <p:nvPr/>
        </p:nvPicPr>
        <p:blipFill>
          <a:blip r:embed="rId4">
            <a:alphaModFix/>
          </a:blip>
          <a:stretch>
            <a:fillRect/>
          </a:stretch>
        </p:blipFill>
        <p:spPr>
          <a:xfrm>
            <a:off x="2024088" y="3561157"/>
            <a:ext cx="5095826" cy="387343"/>
          </a:xfrm>
          <a:prstGeom prst="rect">
            <a:avLst/>
          </a:prstGeom>
          <a:noFill/>
          <a:ln>
            <a:noFill/>
          </a:ln>
        </p:spPr>
      </p:pic>
      <p:cxnSp>
        <p:nvCxnSpPr>
          <p:cNvPr id="1398" name="Google Shape;1398;p179"/>
          <p:cNvCxnSpPr/>
          <p:nvPr/>
        </p:nvCxnSpPr>
        <p:spPr>
          <a:xfrm>
            <a:off x="4572000" y="2644388"/>
            <a:ext cx="0" cy="721800"/>
          </a:xfrm>
          <a:prstGeom prst="straightConnector1">
            <a:avLst/>
          </a:prstGeom>
          <a:noFill/>
          <a:ln cap="flat" cmpd="sng" w="38100">
            <a:solidFill>
              <a:schemeClr val="dk1"/>
            </a:solidFill>
            <a:prstDash val="solid"/>
            <a:miter lim="800000"/>
            <a:headEnd len="sm" w="sm" type="none"/>
            <a:tailEnd len="med" w="med" type="triangle"/>
          </a:ln>
        </p:spPr>
      </p:cxnSp>
      <p:sp>
        <p:nvSpPr>
          <p:cNvPr id="1399" name="Google Shape;1399;p179"/>
          <p:cNvSpPr txBox="1"/>
          <p:nvPr/>
        </p:nvSpPr>
        <p:spPr>
          <a:xfrm>
            <a:off x="312850" y="273175"/>
            <a:ext cx="2811000" cy="55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500">
                <a:solidFill>
                  <a:schemeClr val="dk1"/>
                </a:solidFill>
              </a:rPr>
              <a:t>統一專案的進入點</a:t>
            </a:r>
            <a:endParaRPr b="1" sz="2500">
              <a:solidFill>
                <a:schemeClr val="dk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80"/>
          <p:cNvSpPr txBox="1"/>
          <p:nvPr/>
        </p:nvSpPr>
        <p:spPr>
          <a:xfrm>
            <a:off x="565188" y="702550"/>
            <a:ext cx="13971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500">
                <a:solidFill>
                  <a:schemeClr val="dk1"/>
                </a:solidFill>
              </a:rPr>
              <a:t>NVM</a:t>
            </a:r>
            <a:endParaRPr b="1" sz="2500">
              <a:solidFill>
                <a:schemeClr val="dk1"/>
              </a:solidFill>
            </a:endParaRPr>
          </a:p>
        </p:txBody>
      </p:sp>
      <p:sp>
        <p:nvSpPr>
          <p:cNvPr id="1405" name="Google Shape;1405;p180"/>
          <p:cNvSpPr txBox="1"/>
          <p:nvPr/>
        </p:nvSpPr>
        <p:spPr>
          <a:xfrm>
            <a:off x="387263" y="1144625"/>
            <a:ext cx="18111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管理 Nodejs 版本</a:t>
            </a:r>
            <a:endParaRPr b="1" sz="1200">
              <a:solidFill>
                <a:srgbClr val="70A5DA"/>
              </a:solidFill>
            </a:endParaRPr>
          </a:p>
        </p:txBody>
      </p:sp>
      <p:sp>
        <p:nvSpPr>
          <p:cNvPr id="1406" name="Google Shape;1406;p180"/>
          <p:cNvSpPr txBox="1"/>
          <p:nvPr/>
        </p:nvSpPr>
        <p:spPr>
          <a:xfrm>
            <a:off x="670038" y="3567425"/>
            <a:ext cx="1187400" cy="4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開發環境 Nodejs</a:t>
            </a:r>
            <a:endParaRPr b="1" sz="1200">
              <a:solidFill>
                <a:srgbClr val="70A5DA"/>
              </a:solidFill>
            </a:endParaRPr>
          </a:p>
        </p:txBody>
      </p:sp>
      <p:sp>
        <p:nvSpPr>
          <p:cNvPr id="1407" name="Google Shape;1407;p180"/>
          <p:cNvSpPr txBox="1"/>
          <p:nvPr/>
        </p:nvSpPr>
        <p:spPr>
          <a:xfrm>
            <a:off x="3224738" y="1449875"/>
            <a:ext cx="18111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管理 Nodejs 套件</a:t>
            </a:r>
            <a:endParaRPr b="1" sz="1200">
              <a:solidFill>
                <a:srgbClr val="70A5DA"/>
              </a:solidFill>
            </a:endParaRPr>
          </a:p>
        </p:txBody>
      </p:sp>
      <p:pic>
        <p:nvPicPr>
          <p:cNvPr id="1408" name="Google Shape;1408;p180"/>
          <p:cNvPicPr preferRelativeResize="0"/>
          <p:nvPr/>
        </p:nvPicPr>
        <p:blipFill>
          <a:blip r:embed="rId3">
            <a:alphaModFix/>
          </a:blip>
          <a:stretch>
            <a:fillRect/>
          </a:stretch>
        </p:blipFill>
        <p:spPr>
          <a:xfrm>
            <a:off x="3448404" y="819751"/>
            <a:ext cx="1230975" cy="479075"/>
          </a:xfrm>
          <a:prstGeom prst="rect">
            <a:avLst/>
          </a:prstGeom>
          <a:noFill/>
          <a:ln>
            <a:noFill/>
          </a:ln>
        </p:spPr>
      </p:pic>
      <p:pic>
        <p:nvPicPr>
          <p:cNvPr id="1409" name="Google Shape;1409;p180"/>
          <p:cNvPicPr preferRelativeResize="0"/>
          <p:nvPr/>
        </p:nvPicPr>
        <p:blipFill>
          <a:blip r:embed="rId4">
            <a:alphaModFix/>
          </a:blip>
          <a:stretch>
            <a:fillRect/>
          </a:stretch>
        </p:blipFill>
        <p:spPr>
          <a:xfrm>
            <a:off x="918613" y="2703100"/>
            <a:ext cx="748400" cy="748400"/>
          </a:xfrm>
          <a:prstGeom prst="rect">
            <a:avLst/>
          </a:prstGeom>
          <a:noFill/>
          <a:ln>
            <a:noFill/>
          </a:ln>
        </p:spPr>
      </p:pic>
      <p:sp>
        <p:nvSpPr>
          <p:cNvPr id="1410" name="Google Shape;1410;p180"/>
          <p:cNvSpPr txBox="1"/>
          <p:nvPr/>
        </p:nvSpPr>
        <p:spPr>
          <a:xfrm>
            <a:off x="2750063" y="4127450"/>
            <a:ext cx="27066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Nodejs 環境下的自動化開發工具</a:t>
            </a:r>
            <a:endParaRPr b="1" sz="1200">
              <a:solidFill>
                <a:srgbClr val="70A5DA"/>
              </a:solidFill>
            </a:endParaRPr>
          </a:p>
        </p:txBody>
      </p:sp>
      <p:pic>
        <p:nvPicPr>
          <p:cNvPr id="1411" name="Google Shape;1411;p180"/>
          <p:cNvPicPr preferRelativeResize="0"/>
          <p:nvPr/>
        </p:nvPicPr>
        <p:blipFill>
          <a:blip r:embed="rId5">
            <a:alphaModFix/>
          </a:blip>
          <a:stretch>
            <a:fillRect/>
          </a:stretch>
        </p:blipFill>
        <p:spPr>
          <a:xfrm>
            <a:off x="7145961" y="1720992"/>
            <a:ext cx="689827" cy="690993"/>
          </a:xfrm>
          <a:prstGeom prst="rect">
            <a:avLst/>
          </a:prstGeom>
          <a:noFill/>
          <a:ln>
            <a:noFill/>
          </a:ln>
        </p:spPr>
      </p:pic>
      <p:pic>
        <p:nvPicPr>
          <p:cNvPr id="1412" name="Google Shape;1412;p180"/>
          <p:cNvPicPr preferRelativeResize="0"/>
          <p:nvPr/>
        </p:nvPicPr>
        <p:blipFill>
          <a:blip r:embed="rId6">
            <a:alphaModFix/>
          </a:blip>
          <a:stretch>
            <a:fillRect/>
          </a:stretch>
        </p:blipFill>
        <p:spPr>
          <a:xfrm>
            <a:off x="6298313" y="1066997"/>
            <a:ext cx="689819" cy="689826"/>
          </a:xfrm>
          <a:prstGeom prst="rect">
            <a:avLst/>
          </a:prstGeom>
          <a:noFill/>
          <a:ln>
            <a:noFill/>
          </a:ln>
        </p:spPr>
      </p:pic>
      <p:pic>
        <p:nvPicPr>
          <p:cNvPr id="1413" name="Google Shape;1413;p180"/>
          <p:cNvPicPr preferRelativeResize="0"/>
          <p:nvPr/>
        </p:nvPicPr>
        <p:blipFill>
          <a:blip r:embed="rId7">
            <a:alphaModFix/>
          </a:blip>
          <a:stretch>
            <a:fillRect/>
          </a:stretch>
        </p:blipFill>
        <p:spPr>
          <a:xfrm>
            <a:off x="6570213" y="2498574"/>
            <a:ext cx="999178" cy="591750"/>
          </a:xfrm>
          <a:prstGeom prst="rect">
            <a:avLst/>
          </a:prstGeom>
          <a:noFill/>
          <a:ln>
            <a:noFill/>
          </a:ln>
        </p:spPr>
      </p:pic>
      <p:pic>
        <p:nvPicPr>
          <p:cNvPr id="1414" name="Google Shape;1414;p180"/>
          <p:cNvPicPr preferRelativeResize="0"/>
          <p:nvPr/>
        </p:nvPicPr>
        <p:blipFill>
          <a:blip r:embed="rId8">
            <a:alphaModFix/>
          </a:blip>
          <a:stretch>
            <a:fillRect/>
          </a:stretch>
        </p:blipFill>
        <p:spPr>
          <a:xfrm>
            <a:off x="6048238" y="1896575"/>
            <a:ext cx="807725" cy="807725"/>
          </a:xfrm>
          <a:prstGeom prst="rect">
            <a:avLst/>
          </a:prstGeom>
          <a:noFill/>
          <a:ln>
            <a:noFill/>
          </a:ln>
        </p:spPr>
      </p:pic>
      <p:pic>
        <p:nvPicPr>
          <p:cNvPr id="1415" name="Google Shape;1415;p180"/>
          <p:cNvPicPr preferRelativeResize="0"/>
          <p:nvPr/>
        </p:nvPicPr>
        <p:blipFill>
          <a:blip r:embed="rId9">
            <a:alphaModFix/>
          </a:blip>
          <a:stretch>
            <a:fillRect/>
          </a:stretch>
        </p:blipFill>
        <p:spPr>
          <a:xfrm>
            <a:off x="3660038" y="3197593"/>
            <a:ext cx="807725" cy="795907"/>
          </a:xfrm>
          <a:prstGeom prst="rect">
            <a:avLst/>
          </a:prstGeom>
          <a:noFill/>
          <a:ln>
            <a:noFill/>
          </a:ln>
        </p:spPr>
      </p:pic>
      <p:pic>
        <p:nvPicPr>
          <p:cNvPr id="1416" name="Google Shape;1416;p180"/>
          <p:cNvPicPr preferRelativeResize="0"/>
          <p:nvPr/>
        </p:nvPicPr>
        <p:blipFill>
          <a:blip r:embed="rId10">
            <a:alphaModFix/>
          </a:blip>
          <a:stretch>
            <a:fillRect/>
          </a:stretch>
        </p:blipFill>
        <p:spPr>
          <a:xfrm>
            <a:off x="7706863" y="2518037"/>
            <a:ext cx="716175" cy="716175"/>
          </a:xfrm>
          <a:prstGeom prst="rect">
            <a:avLst/>
          </a:prstGeom>
          <a:noFill/>
          <a:ln>
            <a:noFill/>
          </a:ln>
        </p:spPr>
      </p:pic>
      <p:pic>
        <p:nvPicPr>
          <p:cNvPr id="1417" name="Google Shape;1417;p180"/>
          <p:cNvPicPr preferRelativeResize="0"/>
          <p:nvPr/>
        </p:nvPicPr>
        <p:blipFill>
          <a:blip r:embed="rId11">
            <a:alphaModFix/>
          </a:blip>
          <a:stretch>
            <a:fillRect/>
          </a:stretch>
        </p:blipFill>
        <p:spPr>
          <a:xfrm>
            <a:off x="7101463" y="1127153"/>
            <a:ext cx="1553581" cy="313500"/>
          </a:xfrm>
          <a:prstGeom prst="rect">
            <a:avLst/>
          </a:prstGeom>
          <a:noFill/>
          <a:ln>
            <a:noFill/>
          </a:ln>
        </p:spPr>
      </p:pic>
      <p:pic>
        <p:nvPicPr>
          <p:cNvPr id="1418" name="Google Shape;1418;p180"/>
          <p:cNvPicPr preferRelativeResize="0"/>
          <p:nvPr/>
        </p:nvPicPr>
        <p:blipFill>
          <a:blip r:embed="rId12">
            <a:alphaModFix/>
          </a:blip>
          <a:stretch>
            <a:fillRect/>
          </a:stretch>
        </p:blipFill>
        <p:spPr>
          <a:xfrm>
            <a:off x="7949015" y="1532057"/>
            <a:ext cx="807726" cy="797618"/>
          </a:xfrm>
          <a:prstGeom prst="rect">
            <a:avLst/>
          </a:prstGeom>
          <a:noFill/>
          <a:ln>
            <a:noFill/>
          </a:ln>
        </p:spPr>
      </p:pic>
      <p:sp>
        <p:nvSpPr>
          <p:cNvPr id="1419" name="Google Shape;1419;p180"/>
          <p:cNvSpPr txBox="1"/>
          <p:nvPr/>
        </p:nvSpPr>
        <p:spPr>
          <a:xfrm>
            <a:off x="6632463" y="3479175"/>
            <a:ext cx="18111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70A5DA"/>
                </a:solidFill>
              </a:rPr>
              <a:t>專案建置</a:t>
            </a:r>
            <a:endParaRPr b="1" sz="1200">
              <a:solidFill>
                <a:srgbClr val="70A5DA"/>
              </a:solidFill>
            </a:endParaRPr>
          </a:p>
        </p:txBody>
      </p:sp>
      <p:cxnSp>
        <p:nvCxnSpPr>
          <p:cNvPr id="1420" name="Google Shape;1420;p180"/>
          <p:cNvCxnSpPr/>
          <p:nvPr/>
        </p:nvCxnSpPr>
        <p:spPr>
          <a:xfrm flipH="1">
            <a:off x="1285463" y="1574063"/>
            <a:ext cx="14700" cy="1013100"/>
          </a:xfrm>
          <a:prstGeom prst="straightConnector1">
            <a:avLst/>
          </a:prstGeom>
          <a:noFill/>
          <a:ln cap="flat" cmpd="sng" w="38100">
            <a:solidFill>
              <a:schemeClr val="dk1"/>
            </a:solidFill>
            <a:prstDash val="solid"/>
            <a:miter lim="800000"/>
            <a:headEnd len="sm" w="sm" type="none"/>
            <a:tailEnd len="med" w="med" type="triangle"/>
          </a:ln>
        </p:spPr>
      </p:cxnSp>
      <p:cxnSp>
        <p:nvCxnSpPr>
          <p:cNvPr id="1421" name="Google Shape;1421;p180"/>
          <p:cNvCxnSpPr/>
          <p:nvPr/>
        </p:nvCxnSpPr>
        <p:spPr>
          <a:xfrm flipH="1" rot="10800000">
            <a:off x="1811963" y="1756813"/>
            <a:ext cx="1163400" cy="1152600"/>
          </a:xfrm>
          <a:prstGeom prst="straightConnector1">
            <a:avLst/>
          </a:prstGeom>
          <a:noFill/>
          <a:ln cap="flat" cmpd="sng" w="38100">
            <a:solidFill>
              <a:schemeClr val="dk1"/>
            </a:solidFill>
            <a:prstDash val="solid"/>
            <a:miter lim="800000"/>
            <a:headEnd len="sm" w="sm" type="none"/>
            <a:tailEnd len="med" w="med" type="triangle"/>
          </a:ln>
        </p:spPr>
      </p:cxnSp>
      <p:cxnSp>
        <p:nvCxnSpPr>
          <p:cNvPr id="1422" name="Google Shape;1422;p180"/>
          <p:cNvCxnSpPr/>
          <p:nvPr/>
        </p:nvCxnSpPr>
        <p:spPr>
          <a:xfrm>
            <a:off x="1791588" y="3197600"/>
            <a:ext cx="1124700" cy="562500"/>
          </a:xfrm>
          <a:prstGeom prst="straightConnector1">
            <a:avLst/>
          </a:prstGeom>
          <a:noFill/>
          <a:ln cap="flat" cmpd="sng" w="38100">
            <a:solidFill>
              <a:schemeClr val="dk1"/>
            </a:solidFill>
            <a:prstDash val="solid"/>
            <a:miter lim="800000"/>
            <a:headEnd len="sm" w="sm" type="none"/>
            <a:tailEnd len="med" w="med" type="triangle"/>
          </a:ln>
        </p:spPr>
      </p:cxnSp>
      <p:cxnSp>
        <p:nvCxnSpPr>
          <p:cNvPr id="1423" name="Google Shape;1423;p180"/>
          <p:cNvCxnSpPr/>
          <p:nvPr/>
        </p:nvCxnSpPr>
        <p:spPr>
          <a:xfrm>
            <a:off x="4057000" y="1968025"/>
            <a:ext cx="13800" cy="892500"/>
          </a:xfrm>
          <a:prstGeom prst="straightConnector1">
            <a:avLst/>
          </a:prstGeom>
          <a:noFill/>
          <a:ln cap="flat" cmpd="sng" w="38100">
            <a:solidFill>
              <a:schemeClr val="dk1"/>
            </a:solidFill>
            <a:prstDash val="solid"/>
            <a:miter lim="800000"/>
            <a:headEnd len="sm" w="sm" type="none"/>
            <a:tailEnd len="med" w="med" type="triangle"/>
          </a:ln>
        </p:spPr>
      </p:cxnSp>
      <p:cxnSp>
        <p:nvCxnSpPr>
          <p:cNvPr id="1424" name="Google Shape;1424;p180"/>
          <p:cNvCxnSpPr/>
          <p:nvPr/>
        </p:nvCxnSpPr>
        <p:spPr>
          <a:xfrm flipH="1" rot="10800000">
            <a:off x="5088913" y="2878563"/>
            <a:ext cx="772200" cy="600600"/>
          </a:xfrm>
          <a:prstGeom prst="straightConnector1">
            <a:avLst/>
          </a:prstGeom>
          <a:noFill/>
          <a:ln cap="flat" cmpd="sng" w="38100">
            <a:solidFill>
              <a:schemeClr val="dk1"/>
            </a:solidFill>
            <a:prstDash val="solid"/>
            <a:miter lim="800000"/>
            <a:headEnd len="sm" w="sm" type="none"/>
            <a:tailEnd len="med" w="med" type="triangle"/>
          </a:ln>
        </p:spPr>
      </p:cxnSp>
      <p:cxnSp>
        <p:nvCxnSpPr>
          <p:cNvPr id="1425" name="Google Shape;1425;p180"/>
          <p:cNvCxnSpPr/>
          <p:nvPr/>
        </p:nvCxnSpPr>
        <p:spPr>
          <a:xfrm>
            <a:off x="5093375" y="1778025"/>
            <a:ext cx="792900" cy="362700"/>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8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16-2 type="module" &amp; 第一個模組</a:t>
            </a:r>
            <a:endParaRPr b="1" sz="1300">
              <a:solidFill>
                <a:srgbClr val="F7DF1E"/>
              </a:solidFill>
              <a:highlight>
                <a:srgbClr val="242424"/>
              </a:highlight>
              <a:latin typeface="Calibri"/>
              <a:ea typeface="Calibri"/>
              <a:cs typeface="Calibri"/>
              <a:sym typeface="Calibri"/>
            </a:endParaRPr>
          </a:p>
        </p:txBody>
      </p:sp>
      <p:sp>
        <p:nvSpPr>
          <p:cNvPr id="1431" name="Google Shape;1431;p181"/>
          <p:cNvSpPr txBox="1"/>
          <p:nvPr/>
        </p:nvSpPr>
        <p:spPr>
          <a:xfrm>
            <a:off x="440600" y="1691950"/>
            <a:ext cx="45846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&lt;</a:t>
            </a:r>
            <a:r>
              <a:rPr b="1" lang="zh-TW" sz="1000">
                <a:solidFill>
                  <a:srgbClr val="F92672"/>
                </a:solidFill>
                <a:highlight>
                  <a:srgbClr val="242424"/>
                </a:highlight>
                <a:latin typeface="Courier New"/>
                <a:ea typeface="Courier New"/>
                <a:cs typeface="Courier New"/>
                <a:sym typeface="Courier New"/>
              </a:rPr>
              <a:t>script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type</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"module"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src</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"./main.js"</a:t>
            </a:r>
            <a:r>
              <a:rPr b="1" lang="zh-TW" sz="1000">
                <a:solidFill>
                  <a:srgbClr val="F8F8F2"/>
                </a:solidFill>
                <a:highlight>
                  <a:srgbClr val="242424"/>
                </a:highlight>
                <a:latin typeface="Courier New"/>
                <a:ea typeface="Courier New"/>
                <a:cs typeface="Courier New"/>
                <a:sym typeface="Courier New"/>
              </a:rPr>
              <a:t>&gt;&lt;/</a:t>
            </a:r>
            <a:r>
              <a:rPr b="1" lang="zh-TW" sz="1000">
                <a:solidFill>
                  <a:srgbClr val="F92672"/>
                </a:solidFill>
                <a:highlight>
                  <a:srgbClr val="242424"/>
                </a:highlight>
                <a:latin typeface="Courier New"/>
                <a:ea typeface="Courier New"/>
                <a:cs typeface="Courier New"/>
                <a:sym typeface="Courier New"/>
              </a:rPr>
              <a:t>script</a:t>
            </a:r>
            <a:r>
              <a:rPr b="1" lang="zh-TW" sz="1000">
                <a:solidFill>
                  <a:srgbClr val="F8F8F2"/>
                </a:solidFill>
                <a:highlight>
                  <a:srgbClr val="242424"/>
                </a:highlight>
                <a:latin typeface="Courier New"/>
                <a:ea typeface="Courier New"/>
                <a:cs typeface="Courier New"/>
                <a:sym typeface="Courier New"/>
              </a:rPr>
              <a:t>&gt;</a:t>
            </a:r>
            <a:endParaRPr b="1" sz="1000">
              <a:solidFill>
                <a:srgbClr val="F8F8F2"/>
              </a:solidFill>
              <a:highlight>
                <a:srgbClr val="242424"/>
              </a:highlight>
              <a:latin typeface="Courier New"/>
              <a:ea typeface="Courier New"/>
              <a:cs typeface="Courier New"/>
              <a:sym typeface="Courier New"/>
            </a:endParaRPr>
          </a:p>
        </p:txBody>
      </p:sp>
      <p:sp>
        <p:nvSpPr>
          <p:cNvPr id="1432" name="Google Shape;1432;p181"/>
          <p:cNvSpPr txBox="1"/>
          <p:nvPr/>
        </p:nvSpPr>
        <p:spPr>
          <a:xfrm>
            <a:off x="516125" y="13596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300">
                <a:solidFill>
                  <a:schemeClr val="dk1"/>
                </a:solidFill>
              </a:rPr>
              <a:t>index.html</a:t>
            </a:r>
            <a:endParaRPr b="1" sz="1300">
              <a:solidFill>
                <a:schemeClr val="dk1"/>
              </a:solidFill>
            </a:endParaRPr>
          </a:p>
        </p:txBody>
      </p:sp>
      <p:sp>
        <p:nvSpPr>
          <p:cNvPr id="1433" name="Google Shape;1433;p181"/>
          <p:cNvSpPr txBox="1"/>
          <p:nvPr/>
        </p:nvSpPr>
        <p:spPr>
          <a:xfrm>
            <a:off x="440600" y="2726725"/>
            <a:ext cx="36102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import</a:t>
            </a:r>
            <a:r>
              <a:rPr b="1" lang="zh-TW" sz="1000">
                <a:solidFill>
                  <a:srgbClr val="F8F8F2"/>
                </a:solidFill>
                <a:highlight>
                  <a:srgbClr val="242424"/>
                </a:highlight>
                <a:latin typeface="Courier New"/>
                <a:ea typeface="Courier New"/>
                <a:cs typeface="Courier New"/>
                <a:sym typeface="Courier New"/>
              </a:rPr>
              <a:t> addCount </a:t>
            </a:r>
            <a:r>
              <a:rPr b="1" lang="zh-TW" sz="1000">
                <a:solidFill>
                  <a:srgbClr val="F92672"/>
                </a:solidFill>
                <a:highlight>
                  <a:srgbClr val="242424"/>
                </a:highlight>
                <a:latin typeface="Courier New"/>
                <a:ea typeface="Courier New"/>
                <a:cs typeface="Courier New"/>
                <a:sym typeface="Courier New"/>
              </a:rPr>
              <a:t>from</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"./addCount.js"</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count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addCount</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80F4"/>
                </a:solidFill>
                <a:highlight>
                  <a:srgbClr val="242424"/>
                </a:highlight>
                <a:latin typeface="Courier New"/>
                <a:ea typeface="Courier New"/>
                <a:cs typeface="Courier New"/>
                <a:sym typeface="Courier New"/>
              </a:rPr>
              <a:t>3</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6</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"addCount module =&gt;"</a:t>
            </a:r>
            <a:r>
              <a:rPr b="1" lang="zh-TW" sz="1000">
                <a:solidFill>
                  <a:srgbClr val="F8F8F2"/>
                </a:solidFill>
                <a:highlight>
                  <a:srgbClr val="242424"/>
                </a:highlight>
                <a:latin typeface="Courier New"/>
                <a:ea typeface="Courier New"/>
                <a:cs typeface="Courier New"/>
                <a:sym typeface="Courier New"/>
              </a:rPr>
              <a:t>, count);</a:t>
            </a:r>
            <a:endParaRPr b="1" sz="1000">
              <a:solidFill>
                <a:srgbClr val="F8F8F2"/>
              </a:solidFill>
              <a:highlight>
                <a:srgbClr val="242424"/>
              </a:highlight>
              <a:latin typeface="Courier New"/>
              <a:ea typeface="Courier New"/>
              <a:cs typeface="Courier New"/>
              <a:sym typeface="Courier New"/>
            </a:endParaRPr>
          </a:p>
        </p:txBody>
      </p:sp>
      <p:sp>
        <p:nvSpPr>
          <p:cNvPr id="1434" name="Google Shape;1434;p181"/>
          <p:cNvSpPr txBox="1"/>
          <p:nvPr/>
        </p:nvSpPr>
        <p:spPr>
          <a:xfrm>
            <a:off x="516125" y="2341825"/>
            <a:ext cx="1759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300">
                <a:solidFill>
                  <a:schemeClr val="dk1"/>
                </a:solidFill>
              </a:rPr>
              <a:t>main.js</a:t>
            </a:r>
            <a:endParaRPr b="1" sz="1300">
              <a:solidFill>
                <a:schemeClr val="dk1"/>
              </a:solidFill>
            </a:endParaRPr>
          </a:p>
        </p:txBody>
      </p:sp>
      <p:sp>
        <p:nvSpPr>
          <p:cNvPr id="1435" name="Google Shape;1435;p181"/>
          <p:cNvSpPr txBox="1"/>
          <p:nvPr/>
        </p:nvSpPr>
        <p:spPr>
          <a:xfrm>
            <a:off x="5229100" y="2205550"/>
            <a:ext cx="34743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function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addCount</a:t>
            </a:r>
            <a:r>
              <a:rPr b="1" lang="zh-TW" sz="1000">
                <a:solidFill>
                  <a:srgbClr val="F8F8F2"/>
                </a:solidFill>
                <a:highlight>
                  <a:srgbClr val="242424"/>
                </a:highlight>
                <a:latin typeface="Courier New"/>
                <a:ea typeface="Courier New"/>
                <a:cs typeface="Courier New"/>
                <a:sym typeface="Courier New"/>
              </a:rPr>
              <a:t>(a, b)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a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b;</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export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default</a:t>
            </a:r>
            <a:r>
              <a:rPr b="1" lang="zh-TW" sz="1000">
                <a:solidFill>
                  <a:srgbClr val="F8F8F2"/>
                </a:solidFill>
                <a:highlight>
                  <a:srgbClr val="242424"/>
                </a:highlight>
                <a:latin typeface="Courier New"/>
                <a:ea typeface="Courier New"/>
                <a:cs typeface="Courier New"/>
                <a:sym typeface="Courier New"/>
              </a:rPr>
              <a:t> addCount;</a:t>
            </a:r>
            <a:endParaRPr b="1" sz="1000">
              <a:solidFill>
                <a:srgbClr val="F8F8F2"/>
              </a:solidFill>
              <a:highlight>
                <a:srgbClr val="242424"/>
              </a:highlight>
              <a:latin typeface="Courier New"/>
              <a:ea typeface="Courier New"/>
              <a:cs typeface="Courier New"/>
              <a:sym typeface="Courier New"/>
            </a:endParaRPr>
          </a:p>
        </p:txBody>
      </p:sp>
      <p:sp>
        <p:nvSpPr>
          <p:cNvPr id="1436" name="Google Shape;1436;p181"/>
          <p:cNvSpPr txBox="1"/>
          <p:nvPr/>
        </p:nvSpPr>
        <p:spPr>
          <a:xfrm>
            <a:off x="5229100" y="17445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300">
                <a:solidFill>
                  <a:schemeClr val="dk1"/>
                </a:solidFill>
              </a:rPr>
              <a:t>addCount.js</a:t>
            </a:r>
            <a:endParaRPr b="1" sz="1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nvSpPr>
        <p:spPr>
          <a:xfrm>
            <a:off x="372600" y="2794950"/>
            <a:ext cx="8398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3"/>
              </a:rPr>
              <a:t>https://blog.miniasp.com/post/2021/11/24/PowerShell-prompt-with-Oh-My-Posh-and-Windows-Terminal</a:t>
            </a:r>
            <a:endParaRPr/>
          </a:p>
        </p:txBody>
      </p:sp>
      <p:sp>
        <p:nvSpPr>
          <p:cNvPr id="208" name="Google Shape;208;p29"/>
          <p:cNvSpPr txBox="1"/>
          <p:nvPr/>
        </p:nvSpPr>
        <p:spPr>
          <a:xfrm>
            <a:off x="549850" y="2143050"/>
            <a:ext cx="79386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500">
                <a:solidFill>
                  <a:schemeClr val="dk1"/>
                </a:solidFill>
              </a:rPr>
              <a:t>如何打造一個華麗又實用的 PowerShell 命令輸入環境</a:t>
            </a:r>
            <a:endParaRPr b="1" sz="2500">
              <a:solidFill>
                <a:schemeClr val="dk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8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16-3 Require 跟 Import </a:t>
            </a:r>
            <a:endParaRPr b="1" sz="1300">
              <a:solidFill>
                <a:srgbClr val="F7DF1E"/>
              </a:solidFill>
              <a:highlight>
                <a:srgbClr val="242424"/>
              </a:highlight>
              <a:latin typeface="Calibri"/>
              <a:ea typeface="Calibri"/>
              <a:cs typeface="Calibri"/>
              <a:sym typeface="Calibri"/>
            </a:endParaRPr>
          </a:p>
        </p:txBody>
      </p:sp>
      <p:sp>
        <p:nvSpPr>
          <p:cNvPr id="1442" name="Google Shape;1442;p182"/>
          <p:cNvSpPr/>
          <p:nvPr/>
        </p:nvSpPr>
        <p:spPr>
          <a:xfrm>
            <a:off x="5028850" y="2837125"/>
            <a:ext cx="3549900" cy="712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zh-TW" sz="1100">
                <a:solidFill>
                  <a:srgbClr val="FFEE99"/>
                </a:solidFill>
              </a:rPr>
              <a:t>Node 應用由模組組成，採用 CommonJS 模組規範，每個文件就是一個組塊，有自己的作用域。在一個文件裡面定義的變數、function、類別，都是私有的。</a:t>
            </a:r>
            <a:endParaRPr b="1" sz="1100">
              <a:solidFill>
                <a:srgbClr val="FFEE99"/>
              </a:solidFill>
            </a:endParaRPr>
          </a:p>
        </p:txBody>
      </p:sp>
      <p:graphicFrame>
        <p:nvGraphicFramePr>
          <p:cNvPr id="1443" name="Google Shape;1443;p182"/>
          <p:cNvGraphicFramePr/>
          <p:nvPr/>
        </p:nvGraphicFramePr>
        <p:xfrm>
          <a:off x="594305" y="1374339"/>
          <a:ext cx="3000000" cy="3000000"/>
        </p:xfrm>
        <a:graphic>
          <a:graphicData uri="http://schemas.openxmlformats.org/drawingml/2006/table">
            <a:tbl>
              <a:tblPr bandRow="1" firstRow="1">
                <a:noFill/>
                <a:tableStyleId>{E7B06D36-057C-46F6-BC2D-6F2B4ACDCE99}</a:tableStyleId>
              </a:tblPr>
              <a:tblGrid>
                <a:gridCol w="3594050"/>
                <a:gridCol w="4419450"/>
              </a:tblGrid>
              <a:tr h="370850">
                <a:tc>
                  <a:txBody>
                    <a:bodyPr/>
                    <a:lstStyle/>
                    <a:p>
                      <a:pPr indent="0" lvl="0" marL="0" marR="0" rtl="0" algn="l">
                        <a:spcBef>
                          <a:spcPts val="0"/>
                        </a:spcBef>
                        <a:spcAft>
                          <a:spcPts val="0"/>
                        </a:spcAft>
                        <a:buNone/>
                      </a:pPr>
                      <a:r>
                        <a:rPr lang="zh-TW" sz="1800">
                          <a:solidFill>
                            <a:srgbClr val="000000"/>
                          </a:solidFill>
                          <a:latin typeface="Arial"/>
                          <a:ea typeface="Arial"/>
                          <a:cs typeface="Arial"/>
                          <a:sym typeface="Arial"/>
                        </a:rPr>
                        <a:t>輸出</a:t>
                      </a:r>
                      <a:endParaRPr/>
                    </a:p>
                  </a:txBody>
                  <a:tcPr marT="45725" marB="45725" marR="91450" marL="91450"/>
                </a:tc>
                <a:tc>
                  <a:txBody>
                    <a:bodyPr/>
                    <a:lstStyle/>
                    <a:p>
                      <a:pPr indent="0" lvl="0" marL="0" marR="0" rtl="0" algn="l">
                        <a:spcBef>
                          <a:spcPts val="0"/>
                        </a:spcBef>
                        <a:spcAft>
                          <a:spcPts val="0"/>
                        </a:spcAft>
                        <a:buNone/>
                      </a:pPr>
                      <a:r>
                        <a:rPr lang="zh-TW" sz="1800">
                          <a:solidFill>
                            <a:srgbClr val="000000"/>
                          </a:solidFill>
                          <a:latin typeface="Arial"/>
                          <a:ea typeface="Arial"/>
                          <a:cs typeface="Arial"/>
                          <a:sym typeface="Arial"/>
                        </a:rPr>
                        <a:t>引入</a:t>
                      </a:r>
                      <a:endParaRPr/>
                    </a:p>
                  </a:txBody>
                  <a:tcPr marT="45725" marB="45725" marR="91450" marL="91450"/>
                </a:tc>
              </a:tr>
              <a:tr h="370850">
                <a:tc>
                  <a:txBody>
                    <a:bodyPr/>
                    <a:lstStyle/>
                    <a:p>
                      <a:pPr indent="0" lvl="0" marL="0" marR="0" rtl="0" algn="l">
                        <a:spcBef>
                          <a:spcPts val="0"/>
                        </a:spcBef>
                        <a:spcAft>
                          <a:spcPts val="0"/>
                        </a:spcAft>
                        <a:buNone/>
                      </a:pPr>
                      <a:r>
                        <a:rPr lang="zh-TW" sz="1800">
                          <a:solidFill>
                            <a:srgbClr val="000000"/>
                          </a:solidFill>
                          <a:latin typeface="Arial"/>
                          <a:ea typeface="Arial"/>
                          <a:cs typeface="Arial"/>
                          <a:sym typeface="Arial"/>
                        </a:rPr>
                        <a:t>module.exports = 模</a:t>
                      </a:r>
                      <a:r>
                        <a:rPr lang="zh-TW" sz="1800">
                          <a:latin typeface="Arial"/>
                          <a:ea typeface="Arial"/>
                          <a:cs typeface="Arial"/>
                          <a:sym typeface="Arial"/>
                        </a:rPr>
                        <a:t>組;</a:t>
                      </a:r>
                      <a:endParaRPr sz="1800">
                        <a:solidFill>
                          <a:srgbClr val="000000"/>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zh-TW" sz="1800">
                          <a:solidFill>
                            <a:srgbClr val="000000"/>
                          </a:solidFill>
                          <a:latin typeface="Arial"/>
                          <a:ea typeface="Arial"/>
                          <a:cs typeface="Arial"/>
                          <a:sym typeface="Arial"/>
                        </a:rPr>
                        <a:t>var 名稱 = require(“模</a:t>
                      </a:r>
                      <a:r>
                        <a:rPr lang="zh-TW" sz="1800">
                          <a:latin typeface="Arial"/>
                          <a:ea typeface="Arial"/>
                          <a:cs typeface="Arial"/>
                          <a:sym typeface="Arial"/>
                        </a:rPr>
                        <a:t>組名稱</a:t>
                      </a:r>
                      <a:r>
                        <a:rPr lang="zh-TW"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zh-TW" sz="1800">
                          <a:solidFill>
                            <a:srgbClr val="000000"/>
                          </a:solidFill>
                          <a:latin typeface="Arial"/>
                          <a:ea typeface="Arial"/>
                          <a:cs typeface="Arial"/>
                          <a:sym typeface="Arial"/>
                        </a:rPr>
                        <a:t>export default 模</a:t>
                      </a:r>
                      <a:r>
                        <a:rPr lang="zh-TW" sz="1800">
                          <a:latin typeface="Arial"/>
                          <a:ea typeface="Arial"/>
                          <a:cs typeface="Arial"/>
                          <a:sym typeface="Arial"/>
                        </a:rPr>
                        <a:t>組</a:t>
                      </a:r>
                      <a:r>
                        <a:rPr lang="zh-TW"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zh-TW" sz="1800">
                          <a:solidFill>
                            <a:srgbClr val="000000"/>
                          </a:solidFill>
                          <a:latin typeface="Arial"/>
                          <a:ea typeface="Arial"/>
                          <a:cs typeface="Arial"/>
                          <a:sym typeface="Arial"/>
                        </a:rPr>
                        <a:t>Import 名稱 from “模</a:t>
                      </a:r>
                      <a:r>
                        <a:rPr lang="zh-TW" sz="1800">
                          <a:latin typeface="Arial"/>
                          <a:ea typeface="Arial"/>
                          <a:cs typeface="Arial"/>
                          <a:sym typeface="Arial"/>
                        </a:rPr>
                        <a:t>組名稱</a:t>
                      </a:r>
                      <a:r>
                        <a:rPr lang="zh-TW"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txBody>
                  <a:tcPr marT="45725" marB="45725" marR="91450" marL="91450"/>
                </a:tc>
              </a:tr>
            </a:tbl>
          </a:graphicData>
        </a:graphic>
      </p:graphicFrame>
      <p:sp>
        <p:nvSpPr>
          <p:cNvPr id="1444" name="Google Shape;1444;p182"/>
          <p:cNvSpPr/>
          <p:nvPr/>
        </p:nvSpPr>
        <p:spPr>
          <a:xfrm>
            <a:off x="510575" y="2726550"/>
            <a:ext cx="3749400" cy="1032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zh-TW" sz="1800">
                <a:solidFill>
                  <a:schemeClr val="dk1"/>
                </a:solidFill>
                <a:latin typeface="Arial"/>
                <a:ea typeface="Arial"/>
                <a:cs typeface="Arial"/>
                <a:sym typeface="Arial"/>
              </a:rPr>
              <a:t>require 與 import</a:t>
            </a:r>
            <a:endParaRPr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zh-TW" sz="1200">
                <a:solidFill>
                  <a:schemeClr val="dk1"/>
                </a:solidFill>
                <a:latin typeface="Arial"/>
                <a:ea typeface="Arial"/>
                <a:cs typeface="Arial"/>
                <a:sym typeface="Arial"/>
              </a:rPr>
              <a:t>require  =&gt; 是在 es6 出現前的模組化開發方式</a:t>
            </a:r>
            <a:endParaRPr sz="12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zh-TW" sz="1200">
                <a:solidFill>
                  <a:schemeClr val="dk1"/>
                </a:solidFill>
                <a:latin typeface="Arial"/>
                <a:ea typeface="Arial"/>
                <a:cs typeface="Arial"/>
                <a:sym typeface="Arial"/>
              </a:rPr>
              <a:t>import   =&gt; 是 es6 出現後的模組化開發方式</a:t>
            </a:r>
            <a:endParaRPr sz="1200">
              <a:solidFill>
                <a:schemeClr val="dk1"/>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8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16-4 </a:t>
            </a:r>
            <a:r>
              <a:rPr b="1" lang="zh-TW" sz="1300">
                <a:solidFill>
                  <a:srgbClr val="F7DF1E"/>
                </a:solidFill>
                <a:highlight>
                  <a:srgbClr val="242424"/>
                </a:highlight>
                <a:latin typeface="Calibri"/>
                <a:ea typeface="Calibri"/>
                <a:cs typeface="Calibri"/>
                <a:sym typeface="Calibri"/>
              </a:rPr>
              <a:t>什麼是Vite? Vite 開新專案</a:t>
            </a:r>
            <a:endParaRPr b="1" sz="1300">
              <a:solidFill>
                <a:srgbClr val="F7DF1E"/>
              </a:solidFill>
              <a:highlight>
                <a:srgbClr val="242424"/>
              </a:highlight>
              <a:latin typeface="Calibri"/>
              <a:ea typeface="Calibri"/>
              <a:cs typeface="Calibri"/>
              <a:sym typeface="Calibri"/>
            </a:endParaRPr>
          </a:p>
        </p:txBody>
      </p:sp>
      <p:pic>
        <p:nvPicPr>
          <p:cNvPr id="1450" name="Google Shape;1450;p183"/>
          <p:cNvPicPr preferRelativeResize="0"/>
          <p:nvPr/>
        </p:nvPicPr>
        <p:blipFill>
          <a:blip r:embed="rId3">
            <a:alphaModFix/>
          </a:blip>
          <a:stretch>
            <a:fillRect/>
          </a:stretch>
        </p:blipFill>
        <p:spPr>
          <a:xfrm>
            <a:off x="1991186" y="646325"/>
            <a:ext cx="5161626" cy="3435200"/>
          </a:xfrm>
          <a:prstGeom prst="rect">
            <a:avLst/>
          </a:prstGeom>
          <a:noFill/>
          <a:ln>
            <a:noFill/>
          </a:ln>
        </p:spPr>
      </p:pic>
      <p:sp>
        <p:nvSpPr>
          <p:cNvPr id="1451" name="Google Shape;1451;p183"/>
          <p:cNvSpPr txBox="1"/>
          <p:nvPr/>
        </p:nvSpPr>
        <p:spPr>
          <a:xfrm>
            <a:off x="3071988" y="41843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u="sng">
                <a:solidFill>
                  <a:srgbClr val="FFEE99"/>
                </a:solidFill>
                <a:hlinkClick r:id="rId4">
                  <a:extLst>
                    <a:ext uri="{A12FA001-AC4F-418D-AE19-62706E023703}">
                      <ahyp:hlinkClr val="tx"/>
                    </a:ext>
                  </a:extLst>
                </a:hlinkClick>
              </a:rPr>
              <a:t>https://vitejs.dev/</a:t>
            </a:r>
            <a:endParaRPr u="sng">
              <a:solidFill>
                <a:srgbClr val="FFEE99"/>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8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16-5 npm &amp; yarn &amp; pnpm &amp; bun 介紹</a:t>
            </a:r>
            <a:endParaRPr b="1" sz="1300">
              <a:solidFill>
                <a:srgbClr val="F7DF1E"/>
              </a:solidFill>
              <a:highlight>
                <a:srgbClr val="242424"/>
              </a:highlight>
              <a:latin typeface="Calibri"/>
              <a:ea typeface="Calibri"/>
              <a:cs typeface="Calibri"/>
              <a:sym typeface="Calibri"/>
            </a:endParaRPr>
          </a:p>
        </p:txBody>
      </p:sp>
      <p:pic>
        <p:nvPicPr>
          <p:cNvPr id="1457" name="Google Shape;1457;p184"/>
          <p:cNvPicPr preferRelativeResize="0"/>
          <p:nvPr/>
        </p:nvPicPr>
        <p:blipFill>
          <a:blip r:embed="rId3">
            <a:alphaModFix/>
          </a:blip>
          <a:stretch>
            <a:fillRect/>
          </a:stretch>
        </p:blipFill>
        <p:spPr>
          <a:xfrm>
            <a:off x="3457663" y="1069474"/>
            <a:ext cx="1260951" cy="490725"/>
          </a:xfrm>
          <a:prstGeom prst="rect">
            <a:avLst/>
          </a:prstGeom>
          <a:noFill/>
          <a:ln>
            <a:noFill/>
          </a:ln>
        </p:spPr>
      </p:pic>
      <p:pic>
        <p:nvPicPr>
          <p:cNvPr id="1458" name="Google Shape;1458;p184"/>
          <p:cNvPicPr preferRelativeResize="0"/>
          <p:nvPr/>
        </p:nvPicPr>
        <p:blipFill>
          <a:blip r:embed="rId4">
            <a:alphaModFix/>
          </a:blip>
          <a:stretch>
            <a:fillRect/>
          </a:stretch>
        </p:blipFill>
        <p:spPr>
          <a:xfrm>
            <a:off x="3457663" y="2086122"/>
            <a:ext cx="1260951" cy="565316"/>
          </a:xfrm>
          <a:prstGeom prst="rect">
            <a:avLst/>
          </a:prstGeom>
          <a:noFill/>
          <a:ln>
            <a:noFill/>
          </a:ln>
        </p:spPr>
      </p:pic>
      <p:pic>
        <p:nvPicPr>
          <p:cNvPr id="1459" name="Google Shape;1459;p184"/>
          <p:cNvPicPr preferRelativeResize="0"/>
          <p:nvPr/>
        </p:nvPicPr>
        <p:blipFill>
          <a:blip r:embed="rId5">
            <a:alphaModFix/>
          </a:blip>
          <a:stretch>
            <a:fillRect/>
          </a:stretch>
        </p:blipFill>
        <p:spPr>
          <a:xfrm>
            <a:off x="3457662" y="3177337"/>
            <a:ext cx="1260950" cy="896683"/>
          </a:xfrm>
          <a:prstGeom prst="rect">
            <a:avLst/>
          </a:prstGeom>
          <a:noFill/>
          <a:ln>
            <a:noFill/>
          </a:ln>
        </p:spPr>
      </p:pic>
      <p:pic>
        <p:nvPicPr>
          <p:cNvPr id="1460" name="Google Shape;1460;p184"/>
          <p:cNvPicPr preferRelativeResize="0"/>
          <p:nvPr/>
        </p:nvPicPr>
        <p:blipFill>
          <a:blip r:embed="rId6">
            <a:alphaModFix/>
          </a:blip>
          <a:stretch>
            <a:fillRect/>
          </a:stretch>
        </p:blipFill>
        <p:spPr>
          <a:xfrm>
            <a:off x="5054648" y="1907077"/>
            <a:ext cx="1053816" cy="923400"/>
          </a:xfrm>
          <a:prstGeom prst="rect">
            <a:avLst/>
          </a:prstGeom>
          <a:noFill/>
          <a:ln>
            <a:noFill/>
          </a:ln>
        </p:spPr>
      </p:pic>
      <p:sp>
        <p:nvSpPr>
          <p:cNvPr id="1461" name="Google Shape;1461;p184"/>
          <p:cNvSpPr txBox="1"/>
          <p:nvPr/>
        </p:nvSpPr>
        <p:spPr>
          <a:xfrm>
            <a:off x="251850" y="10694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chemeClr val="dk1"/>
                </a:solidFill>
              </a:rPr>
              <a:t>npm 是 Node.js 的預設</a:t>
            </a:r>
            <a:r>
              <a:rPr lang="zh-TW" sz="1200">
                <a:solidFill>
                  <a:schemeClr val="dk1"/>
                </a:solidFill>
              </a:rPr>
              <a:t>套件</a:t>
            </a:r>
            <a:r>
              <a:rPr lang="zh-TW" sz="1200">
                <a:solidFill>
                  <a:schemeClr val="dk1"/>
                </a:solidFill>
              </a:rPr>
              <a:t>管理工具</a:t>
            </a:r>
            <a:endParaRPr sz="1200">
              <a:solidFill>
                <a:schemeClr val="dk1"/>
              </a:solidFill>
            </a:endParaRPr>
          </a:p>
        </p:txBody>
      </p:sp>
      <p:sp>
        <p:nvSpPr>
          <p:cNvPr id="1462" name="Google Shape;1462;p184"/>
          <p:cNvSpPr txBox="1"/>
          <p:nvPr/>
        </p:nvSpPr>
        <p:spPr>
          <a:xfrm>
            <a:off x="251850" y="1964725"/>
            <a:ext cx="30000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200">
                <a:solidFill>
                  <a:schemeClr val="dk1"/>
                </a:solidFill>
              </a:rPr>
              <a:t>Yarn 是由</a:t>
            </a:r>
            <a:r>
              <a:rPr lang="zh-TW" sz="1200">
                <a:solidFill>
                  <a:schemeClr val="dk1"/>
                </a:solidFill>
              </a:rPr>
              <a:t>各家大廠</a:t>
            </a:r>
            <a:r>
              <a:rPr lang="zh-TW" sz="1200">
                <a:solidFill>
                  <a:schemeClr val="dk1"/>
                </a:solidFill>
              </a:rPr>
              <a:t>共同開發的一個</a:t>
            </a:r>
            <a:r>
              <a:rPr lang="zh-TW" sz="1200">
                <a:solidFill>
                  <a:schemeClr val="dk1"/>
                </a:solidFill>
              </a:rPr>
              <a:t>套件</a:t>
            </a:r>
            <a:r>
              <a:rPr lang="zh-TW" sz="1200">
                <a:solidFill>
                  <a:schemeClr val="dk1"/>
                </a:solidFill>
              </a:rPr>
              <a:t>管理工具，</a:t>
            </a:r>
            <a:r>
              <a:rPr lang="zh-TW" sz="1200">
                <a:solidFill>
                  <a:schemeClr val="dk1"/>
                </a:solidFill>
              </a:rPr>
              <a:t>主要</a:t>
            </a:r>
            <a:r>
              <a:rPr lang="zh-TW" sz="1200">
                <a:solidFill>
                  <a:schemeClr val="dk1"/>
                </a:solidFill>
              </a:rPr>
              <a:t>在改進</a:t>
            </a:r>
            <a:r>
              <a:rPr lang="zh-TW" sz="1200">
                <a:solidFill>
                  <a:schemeClr val="dk1"/>
                </a:solidFill>
              </a:rPr>
              <a:t>套件</a:t>
            </a:r>
            <a:r>
              <a:rPr lang="zh-TW" sz="1200">
                <a:solidFill>
                  <a:schemeClr val="dk1"/>
                </a:solidFill>
              </a:rPr>
              <a:t>下載速度和各</a:t>
            </a:r>
            <a:r>
              <a:rPr lang="zh-TW" sz="1200">
                <a:solidFill>
                  <a:schemeClr val="dk1"/>
                </a:solidFill>
              </a:rPr>
              <a:t>套件依賴</a:t>
            </a:r>
            <a:r>
              <a:rPr lang="zh-TW" sz="1200">
                <a:solidFill>
                  <a:schemeClr val="dk1"/>
                </a:solidFill>
              </a:rPr>
              <a:t>管理</a:t>
            </a:r>
            <a:endParaRPr sz="1200">
              <a:solidFill>
                <a:schemeClr val="dk1"/>
              </a:solidFill>
            </a:endParaRPr>
          </a:p>
        </p:txBody>
      </p:sp>
      <p:sp>
        <p:nvSpPr>
          <p:cNvPr id="1463" name="Google Shape;1463;p184"/>
          <p:cNvSpPr txBox="1"/>
          <p:nvPr/>
        </p:nvSpPr>
        <p:spPr>
          <a:xfrm>
            <a:off x="324775" y="330242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200">
                <a:solidFill>
                  <a:schemeClr val="dk1"/>
                </a:solidFill>
              </a:rPr>
              <a:t>pnpm 是一種更高效的</a:t>
            </a:r>
            <a:r>
              <a:rPr lang="zh-TW" sz="1200">
                <a:solidFill>
                  <a:schemeClr val="dk1"/>
                </a:solidFill>
              </a:rPr>
              <a:t>套件</a:t>
            </a:r>
            <a:r>
              <a:rPr lang="zh-TW" sz="1200">
                <a:solidFill>
                  <a:schemeClr val="dk1"/>
                </a:solidFill>
              </a:rPr>
              <a:t>管理工具，</a:t>
            </a:r>
            <a:r>
              <a:rPr lang="zh-TW" sz="1200">
                <a:solidFill>
                  <a:schemeClr val="dk1"/>
                </a:solidFill>
              </a:rPr>
              <a:t>主要</a:t>
            </a:r>
            <a:r>
              <a:rPr lang="zh-TW" sz="1200">
                <a:solidFill>
                  <a:schemeClr val="dk1"/>
                </a:solidFill>
              </a:rPr>
              <a:t>在提高安裝速度和節省磁盤空間</a:t>
            </a:r>
            <a:endParaRPr sz="1200">
              <a:solidFill>
                <a:schemeClr val="dk1"/>
              </a:solidFill>
            </a:endParaRPr>
          </a:p>
        </p:txBody>
      </p:sp>
      <p:sp>
        <p:nvSpPr>
          <p:cNvPr id="1464" name="Google Shape;1464;p184"/>
          <p:cNvSpPr txBox="1"/>
          <p:nvPr/>
        </p:nvSpPr>
        <p:spPr>
          <a:xfrm>
            <a:off x="6261325" y="1630025"/>
            <a:ext cx="27267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200">
                <a:solidFill>
                  <a:schemeClr val="dk1"/>
                </a:solidFill>
              </a:rPr>
              <a:t>Bun 是一個全新的 JS 運行環境和</a:t>
            </a:r>
            <a:r>
              <a:rPr lang="zh-TW" sz="1200">
                <a:solidFill>
                  <a:schemeClr val="dk1"/>
                </a:solidFill>
              </a:rPr>
              <a:t>套件</a:t>
            </a:r>
            <a:r>
              <a:rPr lang="zh-TW" sz="1200">
                <a:solidFill>
                  <a:schemeClr val="dk1"/>
                </a:solidFill>
              </a:rPr>
              <a:t>管理器，設計目標是提供更快的</a:t>
            </a:r>
            <a:r>
              <a:rPr lang="zh-TW" sz="1200">
                <a:solidFill>
                  <a:schemeClr val="dk1"/>
                </a:solidFill>
              </a:rPr>
              <a:t>效</a:t>
            </a:r>
            <a:r>
              <a:rPr lang="zh-TW" sz="1200">
                <a:solidFill>
                  <a:schemeClr val="dk1"/>
                </a:solidFill>
              </a:rPr>
              <a:t>能，相較於 npm、Yarn 和 pnpm，Bun 是一個較新的專案，仍處於較早期階段</a:t>
            </a:r>
            <a:endParaRPr sz="1200">
              <a:solidFill>
                <a:schemeClr val="dk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8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16-6 </a:t>
            </a:r>
            <a:r>
              <a:rPr b="1" lang="zh-TW" sz="1300">
                <a:solidFill>
                  <a:srgbClr val="F7DF1E"/>
                </a:solidFill>
                <a:highlight>
                  <a:srgbClr val="242424"/>
                </a:highlight>
                <a:latin typeface="Calibri"/>
                <a:ea typeface="Calibri"/>
                <a:cs typeface="Calibri"/>
                <a:sym typeface="Calibri"/>
              </a:rPr>
              <a:t>vite.config.js資料夾結構調整</a:t>
            </a:r>
            <a:r>
              <a:rPr b="1" lang="zh-TW" sz="1300">
                <a:solidFill>
                  <a:srgbClr val="F7DF1E"/>
                </a:solidFill>
                <a:highlight>
                  <a:srgbClr val="242424"/>
                </a:highlight>
                <a:latin typeface="Calibri"/>
                <a:ea typeface="Calibri"/>
                <a:cs typeface="Calibri"/>
                <a:sym typeface="Calibri"/>
              </a:rPr>
              <a:t> 與 多頁面設定</a:t>
            </a:r>
            <a:endParaRPr b="1" sz="1300">
              <a:solidFill>
                <a:srgbClr val="F7DF1E"/>
              </a:solidFill>
              <a:highlight>
                <a:srgbClr val="242424"/>
              </a:highlight>
              <a:latin typeface="Calibri"/>
              <a:ea typeface="Calibri"/>
              <a:cs typeface="Calibri"/>
              <a:sym typeface="Calibri"/>
            </a:endParaRPr>
          </a:p>
        </p:txBody>
      </p:sp>
      <p:sp>
        <p:nvSpPr>
          <p:cNvPr id="1470" name="Google Shape;1470;p185"/>
          <p:cNvSpPr txBox="1"/>
          <p:nvPr/>
        </p:nvSpPr>
        <p:spPr>
          <a:xfrm>
            <a:off x="2667525" y="1755400"/>
            <a:ext cx="42099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rgbClr val="F92672"/>
                </a:solidFill>
                <a:highlight>
                  <a:srgbClr val="242424"/>
                </a:highlight>
                <a:latin typeface="Courier New"/>
                <a:ea typeface="Courier New"/>
                <a:cs typeface="Courier New"/>
                <a:sym typeface="Courier New"/>
              </a:rPr>
              <a:t>import</a:t>
            </a:r>
            <a:r>
              <a:rPr b="1" lang="zh-TW">
                <a:solidFill>
                  <a:srgbClr val="F8F8F2"/>
                </a:solidFill>
                <a:highlight>
                  <a:srgbClr val="242424"/>
                </a:highlight>
                <a:latin typeface="Courier New"/>
                <a:ea typeface="Courier New"/>
                <a:cs typeface="Courier New"/>
                <a:sym typeface="Courier New"/>
              </a:rPr>
              <a:t> { defineConfig } </a:t>
            </a:r>
            <a:r>
              <a:rPr b="1" lang="zh-TW">
                <a:solidFill>
                  <a:srgbClr val="F92672"/>
                </a:solidFill>
                <a:highlight>
                  <a:srgbClr val="242424"/>
                </a:highlight>
                <a:latin typeface="Courier New"/>
                <a:ea typeface="Courier New"/>
                <a:cs typeface="Courier New"/>
                <a:sym typeface="Courier New"/>
              </a:rPr>
              <a:t>from</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"vite"</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rgbClr val="F92672"/>
                </a:solidFill>
                <a:highlight>
                  <a:srgbClr val="242424"/>
                </a:highlight>
                <a:latin typeface="Courier New"/>
                <a:ea typeface="Courier New"/>
                <a:cs typeface="Courier New"/>
                <a:sym typeface="Courier New"/>
              </a:rPr>
              <a:t>export</a:t>
            </a:r>
            <a:r>
              <a:rPr b="1" lang="zh-TW">
                <a:solidFill>
                  <a:srgbClr val="F8F8F2"/>
                </a:solidFill>
                <a:highlight>
                  <a:srgbClr val="242424"/>
                </a:highlight>
                <a:latin typeface="Courier New"/>
                <a:ea typeface="Courier New"/>
                <a:cs typeface="Courier New"/>
                <a:sym typeface="Courier New"/>
              </a:rPr>
              <a:t> </a:t>
            </a:r>
            <a:r>
              <a:rPr b="1" lang="zh-TW">
                <a:solidFill>
                  <a:srgbClr val="F92672"/>
                </a:solidFill>
                <a:highlight>
                  <a:srgbClr val="242424"/>
                </a:highlight>
                <a:latin typeface="Courier New"/>
                <a:ea typeface="Courier New"/>
                <a:cs typeface="Courier New"/>
                <a:sym typeface="Courier New"/>
              </a:rPr>
              <a:t>default</a:t>
            </a:r>
            <a:r>
              <a:rPr b="1" lang="zh-TW">
                <a:solidFill>
                  <a:srgbClr val="F8F8F2"/>
                </a:solidFill>
                <a:highlight>
                  <a:srgbClr val="242424"/>
                </a:highlight>
                <a:latin typeface="Courier New"/>
                <a:ea typeface="Courier New"/>
                <a:cs typeface="Courier New"/>
                <a:sym typeface="Courier New"/>
              </a:rPr>
              <a:t> </a:t>
            </a:r>
            <a:r>
              <a:rPr b="1" lang="zh-TW">
                <a:solidFill>
                  <a:srgbClr val="A6E22E"/>
                </a:solidFill>
                <a:highlight>
                  <a:srgbClr val="242424"/>
                </a:highlight>
                <a:latin typeface="Courier New"/>
                <a:ea typeface="Courier New"/>
                <a:cs typeface="Courier New"/>
                <a:sym typeface="Courier New"/>
              </a:rPr>
              <a:t>defineConfig</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root</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"src"</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p:txBody>
      </p:sp>
      <p:sp>
        <p:nvSpPr>
          <p:cNvPr id="1471" name="Google Shape;1471;p185"/>
          <p:cNvSpPr txBox="1"/>
          <p:nvPr/>
        </p:nvSpPr>
        <p:spPr>
          <a:xfrm>
            <a:off x="1874350" y="1214750"/>
            <a:ext cx="13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vite.config.js</a:t>
            </a:r>
            <a:endParaRPr>
              <a:solidFill>
                <a:schemeClr val="dk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86"/>
          <p:cNvSpPr txBox="1"/>
          <p:nvPr/>
        </p:nvSpPr>
        <p:spPr>
          <a:xfrm>
            <a:off x="1325950" y="578500"/>
            <a:ext cx="5166000" cy="42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import</a:t>
            </a:r>
            <a:r>
              <a:rPr b="1" lang="zh-TW" sz="1000">
                <a:solidFill>
                  <a:srgbClr val="F8F8F2"/>
                </a:solidFill>
                <a:highlight>
                  <a:srgbClr val="242424"/>
                </a:highlight>
                <a:latin typeface="Courier New"/>
                <a:ea typeface="Courier New"/>
                <a:cs typeface="Courier New"/>
                <a:sym typeface="Courier New"/>
              </a:rPr>
              <a:t> { resolve } </a:t>
            </a:r>
            <a:r>
              <a:rPr b="1" lang="zh-TW" sz="1000">
                <a:solidFill>
                  <a:srgbClr val="F92672"/>
                </a:solidFill>
                <a:highlight>
                  <a:srgbClr val="242424"/>
                </a:highlight>
                <a:latin typeface="Courier New"/>
                <a:ea typeface="Courier New"/>
                <a:cs typeface="Courier New"/>
                <a:sym typeface="Courier New"/>
              </a:rPr>
              <a:t>from</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"path"</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import</a:t>
            </a:r>
            <a:r>
              <a:rPr b="1" lang="zh-TW" sz="1000">
                <a:solidFill>
                  <a:srgbClr val="F8F8F2"/>
                </a:solidFill>
                <a:highlight>
                  <a:srgbClr val="242424"/>
                </a:highlight>
                <a:latin typeface="Courier New"/>
                <a:ea typeface="Courier New"/>
                <a:cs typeface="Courier New"/>
                <a:sym typeface="Courier New"/>
              </a:rPr>
              <a:t> { defineConfig } </a:t>
            </a:r>
            <a:r>
              <a:rPr b="1" lang="zh-TW" sz="1000">
                <a:solidFill>
                  <a:srgbClr val="F92672"/>
                </a:solidFill>
                <a:highlight>
                  <a:srgbClr val="242424"/>
                </a:highlight>
                <a:latin typeface="Courier New"/>
                <a:ea typeface="Courier New"/>
                <a:cs typeface="Courier New"/>
                <a:sym typeface="Courier New"/>
              </a:rPr>
              <a:t>from</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"vite"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export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default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defineConfig</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root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"src"</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build</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rollupOptions</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input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main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resolve</a:t>
            </a:r>
            <a:r>
              <a:rPr b="1" lang="zh-TW" sz="1000">
                <a:solidFill>
                  <a:srgbClr val="F8F8F2"/>
                </a:solidFill>
                <a:highlight>
                  <a:srgbClr val="242424"/>
                </a:highlight>
                <a:latin typeface="Courier New"/>
                <a:ea typeface="Courier New"/>
                <a:cs typeface="Courier New"/>
                <a:sym typeface="Courier New"/>
              </a:rPr>
              <a:t>(</a:t>
            </a:r>
            <a:r>
              <a:rPr b="1" i="1" lang="zh-TW" sz="1000">
                <a:solidFill>
                  <a:srgbClr val="66D9EF"/>
                </a:solidFill>
                <a:highlight>
                  <a:srgbClr val="242424"/>
                </a:highlight>
                <a:latin typeface="Courier New"/>
                <a:ea typeface="Courier New"/>
                <a:cs typeface="Courier New"/>
                <a:sym typeface="Courier New"/>
              </a:rPr>
              <a:t>__dirname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"src/index.html"</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about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resolve</a:t>
            </a:r>
            <a:r>
              <a:rPr b="1" lang="zh-TW" sz="1000">
                <a:solidFill>
                  <a:srgbClr val="F8F8F2"/>
                </a:solidFill>
                <a:highlight>
                  <a:srgbClr val="242424"/>
                </a:highlight>
                <a:latin typeface="Courier New"/>
                <a:ea typeface="Courier New"/>
                <a:cs typeface="Courier New"/>
                <a:sym typeface="Courier New"/>
              </a:rPr>
              <a:t>(</a:t>
            </a:r>
            <a:r>
              <a:rPr b="1" i="1" lang="zh-TW" sz="1000">
                <a:solidFill>
                  <a:srgbClr val="66D9EF"/>
                </a:solidFill>
                <a:highlight>
                  <a:srgbClr val="242424"/>
                </a:highlight>
                <a:latin typeface="Courier New"/>
                <a:ea typeface="Courier New"/>
                <a:cs typeface="Courier New"/>
                <a:sym typeface="Courier New"/>
              </a:rPr>
              <a:t>__dirname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"src/about.html"</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b="1" lang="zh-TW" sz="1000">
                <a:solidFill>
                  <a:srgbClr val="FFE599"/>
                </a:solidFill>
                <a:highlight>
                  <a:srgbClr val="242424"/>
                </a:highlight>
                <a:latin typeface="Consolas"/>
                <a:ea typeface="Consolas"/>
                <a:cs typeface="Consolas"/>
                <a:sym typeface="Consolas"/>
              </a:rPr>
              <a:t>output</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a:t>
            </a:r>
            <a:r>
              <a:rPr b="1" lang="zh-TW" sz="1000">
                <a:solidFill>
                  <a:srgbClr val="FFE599"/>
                </a:solidFill>
                <a:highlight>
                  <a:srgbClr val="242424"/>
                </a:highlight>
                <a:latin typeface="Consolas"/>
                <a:ea typeface="Consolas"/>
                <a:cs typeface="Consolas"/>
                <a:sym typeface="Consolas"/>
              </a:rPr>
              <a:t>dir</a:t>
            </a:r>
            <a:r>
              <a:rPr b="1" lang="zh-TW" sz="1000">
                <a:solidFill>
                  <a:srgbClr val="F8F8F2"/>
                </a:solidFill>
                <a:highlight>
                  <a:srgbClr val="242424"/>
                </a:highlight>
                <a:latin typeface="Consolas"/>
                <a:ea typeface="Consolas"/>
                <a:cs typeface="Consolas"/>
                <a:sym typeface="Consolas"/>
              </a:rPr>
              <a:t>: </a:t>
            </a:r>
            <a:r>
              <a:rPr b="1" lang="zh-TW" sz="1000">
                <a:solidFill>
                  <a:srgbClr val="A6E22E"/>
                </a:solidFill>
                <a:highlight>
                  <a:srgbClr val="242424"/>
                </a:highlight>
                <a:latin typeface="Consolas"/>
                <a:ea typeface="Consolas"/>
                <a:cs typeface="Consolas"/>
                <a:sym typeface="Consolas"/>
              </a:rPr>
              <a:t>resolve</a:t>
            </a:r>
            <a:r>
              <a:rPr b="1" lang="zh-TW" sz="1000">
                <a:solidFill>
                  <a:srgbClr val="F8F8F2"/>
                </a:solidFill>
                <a:highlight>
                  <a:srgbClr val="242424"/>
                </a:highlight>
                <a:latin typeface="Consolas"/>
                <a:ea typeface="Consolas"/>
                <a:cs typeface="Consolas"/>
                <a:sym typeface="Consolas"/>
              </a:rPr>
              <a:t>(</a:t>
            </a:r>
            <a:r>
              <a:rPr b="1" i="1" lang="zh-TW" sz="1000">
                <a:solidFill>
                  <a:srgbClr val="66D9EF"/>
                </a:solidFill>
                <a:highlight>
                  <a:srgbClr val="242424"/>
                </a:highlight>
                <a:latin typeface="Courier New"/>
                <a:ea typeface="Courier New"/>
                <a:cs typeface="Courier New"/>
                <a:sym typeface="Courier New"/>
              </a:rPr>
              <a:t>__dirname</a:t>
            </a:r>
            <a:r>
              <a:rPr b="1" lang="zh-TW" sz="1000">
                <a:solidFill>
                  <a:srgbClr val="F8F8F2"/>
                </a:solidFill>
                <a:highlight>
                  <a:srgbClr val="242424"/>
                </a:highlight>
                <a:latin typeface="Consolas"/>
                <a:ea typeface="Consolas"/>
                <a:cs typeface="Consolas"/>
                <a:sym typeface="Consolas"/>
              </a:rPr>
              <a:t>, </a:t>
            </a:r>
            <a:r>
              <a:rPr b="1" lang="zh-TW" sz="1000">
                <a:solidFill>
                  <a:srgbClr val="FFEE99"/>
                </a:solidFill>
                <a:highlight>
                  <a:srgbClr val="242424"/>
                </a:highlight>
                <a:latin typeface="Consolas"/>
                <a:ea typeface="Consolas"/>
                <a:cs typeface="Consolas"/>
                <a:sym typeface="Consolas"/>
              </a:rPr>
              <a:t>"dist"</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p:txBody>
      </p:sp>
      <p:sp>
        <p:nvSpPr>
          <p:cNvPr id="1477" name="Google Shape;1477;p186"/>
          <p:cNvSpPr txBox="1"/>
          <p:nvPr/>
        </p:nvSpPr>
        <p:spPr>
          <a:xfrm>
            <a:off x="6004525" y="1056150"/>
            <a:ext cx="27267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200">
                <a:solidFill>
                  <a:schemeClr val="dk1"/>
                </a:solidFill>
              </a:rPr>
              <a:t>需要製作新的頁面的時候就新增頁面的name，然後指向 src/[name].html，build 的時候就會產生相對應的檔案了</a:t>
            </a:r>
            <a:endParaRPr sz="1200">
              <a:solidFill>
                <a:schemeClr val="dk1"/>
              </a:solidFill>
            </a:endParaRPr>
          </a:p>
        </p:txBody>
      </p:sp>
      <p:cxnSp>
        <p:nvCxnSpPr>
          <p:cNvPr id="1478" name="Google Shape;1478;p186"/>
          <p:cNvCxnSpPr>
            <a:stCxn id="1477" idx="2"/>
          </p:cNvCxnSpPr>
          <p:nvPr/>
        </p:nvCxnSpPr>
        <p:spPr>
          <a:xfrm flipH="1">
            <a:off x="5438875" y="1979550"/>
            <a:ext cx="1929000" cy="6552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87"/>
          <p:cNvSpPr txBox="1"/>
          <p:nvPr/>
        </p:nvSpPr>
        <p:spPr>
          <a:xfrm>
            <a:off x="1336850" y="1628188"/>
            <a:ext cx="56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F7DF1E"/>
                </a:solidFill>
              </a:rPr>
              <a:t>path.resolve () </a:t>
            </a:r>
            <a:r>
              <a:rPr b="1" lang="zh-TW">
                <a:solidFill>
                  <a:schemeClr val="dk1"/>
                </a:solidFill>
              </a:rPr>
              <a:t> : 將一系列路徑或</a:t>
            </a:r>
            <a:r>
              <a:rPr b="1" lang="zh-TW">
                <a:solidFill>
                  <a:schemeClr val="dk1"/>
                </a:solidFill>
              </a:rPr>
              <a:t>相對</a:t>
            </a:r>
            <a:r>
              <a:rPr b="1" lang="zh-TW">
                <a:solidFill>
                  <a:schemeClr val="dk1"/>
                </a:solidFill>
              </a:rPr>
              <a:t>路徑解析為絕對路徑。</a:t>
            </a:r>
            <a:endParaRPr b="1">
              <a:solidFill>
                <a:schemeClr val="dk1"/>
              </a:solidFill>
            </a:endParaRPr>
          </a:p>
        </p:txBody>
      </p:sp>
      <p:sp>
        <p:nvSpPr>
          <p:cNvPr id="1484" name="Google Shape;1484;p187"/>
          <p:cNvSpPr txBox="1"/>
          <p:nvPr/>
        </p:nvSpPr>
        <p:spPr>
          <a:xfrm>
            <a:off x="1336850" y="1922663"/>
            <a:ext cx="586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rgbClr val="70A5DA"/>
                </a:solidFill>
                <a:uFill>
                  <a:noFill/>
                </a:uFill>
                <a:hlinkClick r:id="rId3">
                  <a:extLst>
                    <a:ext uri="{A12FA001-AC4F-418D-AE19-62706E023703}">
                      <ahyp:hlinkClr val="tx"/>
                    </a:ext>
                  </a:extLst>
                </a:hlinkClick>
              </a:rPr>
              <a:t>https://nodejs.org/api/path.html#pathresolvepaths</a:t>
            </a:r>
            <a:endParaRPr sz="1100">
              <a:solidFill>
                <a:srgbClr val="70A5DA"/>
              </a:solidFill>
            </a:endParaRPr>
          </a:p>
        </p:txBody>
      </p:sp>
      <p:sp>
        <p:nvSpPr>
          <p:cNvPr id="1485" name="Google Shape;1485;p187"/>
          <p:cNvSpPr txBox="1"/>
          <p:nvPr/>
        </p:nvSpPr>
        <p:spPr>
          <a:xfrm>
            <a:off x="1427500" y="2761113"/>
            <a:ext cx="5521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66D9EF"/>
                </a:solidFill>
                <a:highlight>
                  <a:srgbClr val="242424"/>
                </a:highlight>
                <a:latin typeface="Courier New"/>
                <a:ea typeface="Courier New"/>
                <a:cs typeface="Courier New"/>
                <a:sym typeface="Courier New"/>
              </a:rPr>
              <a:t>__dirname </a:t>
            </a:r>
            <a:r>
              <a:rPr b="1" lang="zh-TW">
                <a:solidFill>
                  <a:schemeClr val="dk1"/>
                </a:solidFill>
              </a:rPr>
              <a:t> :  當前模組的絕對路徑，是nodejs的環境變數。</a:t>
            </a:r>
            <a:endParaRPr b="1" sz="1300">
              <a:solidFill>
                <a:srgbClr val="66D9EF"/>
              </a:solidFill>
              <a:highlight>
                <a:srgbClr val="242424"/>
              </a:highlight>
              <a:latin typeface="Courier New"/>
              <a:ea typeface="Courier New"/>
              <a:cs typeface="Courier New"/>
              <a:sym typeface="Courier New"/>
            </a:endParaRPr>
          </a:p>
        </p:txBody>
      </p:sp>
      <p:sp>
        <p:nvSpPr>
          <p:cNvPr id="1486" name="Google Shape;1486;p187"/>
          <p:cNvSpPr txBox="1"/>
          <p:nvPr/>
        </p:nvSpPr>
        <p:spPr>
          <a:xfrm>
            <a:off x="1427500" y="3161313"/>
            <a:ext cx="478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rgbClr val="5B9BD5"/>
                </a:solidFill>
                <a:uFill>
                  <a:noFill/>
                </a:uFill>
                <a:hlinkClick r:id="rId4">
                  <a:extLst>
                    <a:ext uri="{A12FA001-AC4F-418D-AE19-62706E023703}">
                      <ahyp:hlinkClr val="tx"/>
                    </a:ext>
                  </a:extLst>
                </a:hlinkClick>
              </a:rPr>
              <a:t>https://nodejs.org/docs/latest/api/globals.html#__dirname</a:t>
            </a:r>
            <a:endParaRPr sz="1100">
              <a:solidFill>
                <a:srgbClr val="5B9BD5"/>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16-7 ESLint 配置 - 使用ESLint 提高程式碼品質</a:t>
            </a:r>
            <a:endParaRPr b="1" sz="1300">
              <a:solidFill>
                <a:srgbClr val="F7DF1E"/>
              </a:solidFill>
              <a:highlight>
                <a:srgbClr val="242424"/>
              </a:highlight>
              <a:latin typeface="Calibri"/>
              <a:ea typeface="Calibri"/>
              <a:cs typeface="Calibri"/>
              <a:sym typeface="Calibri"/>
            </a:endParaRPr>
          </a:p>
        </p:txBody>
      </p:sp>
      <p:sp>
        <p:nvSpPr>
          <p:cNvPr id="1492" name="Google Shape;1492;p188"/>
          <p:cNvSpPr txBox="1"/>
          <p:nvPr/>
        </p:nvSpPr>
        <p:spPr>
          <a:xfrm>
            <a:off x="465800" y="2729350"/>
            <a:ext cx="4380600" cy="5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a:solidFill>
                  <a:srgbClr val="FFEE99"/>
                </a:solidFill>
              </a:rPr>
              <a:t>npm install eslint vite-plugin-eslint --save-dev</a:t>
            </a:r>
            <a:endParaRPr b="1">
              <a:solidFill>
                <a:srgbClr val="FFEE99"/>
              </a:solidFill>
            </a:endParaRPr>
          </a:p>
        </p:txBody>
      </p:sp>
      <p:sp>
        <p:nvSpPr>
          <p:cNvPr id="1493" name="Google Shape;1493;p188"/>
          <p:cNvSpPr txBox="1"/>
          <p:nvPr/>
        </p:nvSpPr>
        <p:spPr>
          <a:xfrm>
            <a:off x="5082300" y="1689388"/>
            <a:ext cx="3683100" cy="213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import</a:t>
            </a:r>
            <a:r>
              <a:rPr b="1" lang="zh-TW" sz="1100">
                <a:solidFill>
                  <a:srgbClr val="F8F8F2"/>
                </a:solidFill>
                <a:highlight>
                  <a:srgbClr val="242424"/>
                </a:highlight>
                <a:latin typeface="Courier New"/>
                <a:ea typeface="Courier New"/>
                <a:cs typeface="Courier New"/>
                <a:sym typeface="Courier New"/>
              </a:rPr>
              <a:t> { defineConfig } </a:t>
            </a:r>
            <a:r>
              <a:rPr b="1" lang="zh-TW" sz="1100">
                <a:solidFill>
                  <a:srgbClr val="F92672"/>
                </a:solidFill>
                <a:highlight>
                  <a:srgbClr val="242424"/>
                </a:highlight>
                <a:latin typeface="Courier New"/>
                <a:ea typeface="Courier New"/>
                <a:cs typeface="Courier New"/>
                <a:sym typeface="Courier New"/>
              </a:rPr>
              <a:t>from</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"vite"</a:t>
            </a:r>
            <a:r>
              <a:rPr b="1" lang="zh-TW" sz="1100">
                <a:solidFill>
                  <a:srgbClr val="F8F8F2"/>
                </a:solidFill>
                <a:highlight>
                  <a:srgbClr val="242424"/>
                </a:highlight>
                <a:latin typeface="Courier New"/>
                <a:ea typeface="Courier New"/>
                <a:cs typeface="Courier New"/>
                <a:sym typeface="Courier New"/>
              </a:rPr>
              <a:t>;</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import</a:t>
            </a:r>
            <a:r>
              <a:rPr b="1" lang="zh-TW" sz="1100">
                <a:solidFill>
                  <a:srgbClr val="F8F8F2"/>
                </a:solidFill>
                <a:highlight>
                  <a:srgbClr val="242424"/>
                </a:highlight>
                <a:latin typeface="Courier New"/>
                <a:ea typeface="Courier New"/>
                <a:cs typeface="Courier New"/>
                <a:sym typeface="Courier New"/>
              </a:rPr>
              <a:t> eslint </a:t>
            </a:r>
            <a:r>
              <a:rPr b="1" lang="zh-TW" sz="1100">
                <a:solidFill>
                  <a:srgbClr val="F92672"/>
                </a:solidFill>
                <a:highlight>
                  <a:srgbClr val="242424"/>
                </a:highlight>
                <a:latin typeface="Courier New"/>
                <a:ea typeface="Courier New"/>
                <a:cs typeface="Courier New"/>
                <a:sym typeface="Courier New"/>
              </a:rPr>
              <a:t>from</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"vite-plugin-eslint"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export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default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defineConfig</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i="1" lang="zh-TW" sz="1100">
                <a:solidFill>
                  <a:srgbClr val="8C8C8C"/>
                </a:solidFill>
                <a:highlight>
                  <a:srgbClr val="242424"/>
                </a:highlight>
                <a:latin typeface="Courier New"/>
                <a:ea typeface="Courier New"/>
                <a:cs typeface="Courier New"/>
                <a:sym typeface="Courier New"/>
              </a:rPr>
              <a:t>// 其他設定...</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plugins</a:t>
            </a:r>
            <a:r>
              <a:rPr b="1" lang="zh-TW" sz="1100">
                <a:solidFill>
                  <a:srgbClr val="F8F8F2"/>
                </a:solidFill>
                <a:highlight>
                  <a:srgbClr val="242424"/>
                </a:highlight>
                <a:latin typeface="Courier New"/>
                <a:ea typeface="Courier New"/>
                <a:cs typeface="Courier New"/>
                <a:sym typeface="Courier New"/>
              </a:rPr>
              <a:t>: [</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eslint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
        <p:nvSpPr>
          <p:cNvPr id="1494" name="Google Shape;1494;p188"/>
          <p:cNvSpPr txBox="1"/>
          <p:nvPr/>
        </p:nvSpPr>
        <p:spPr>
          <a:xfrm>
            <a:off x="5030225" y="123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a:solidFill>
                  <a:schemeClr val="lt2"/>
                </a:solidFill>
              </a:rPr>
              <a:t>vite.config.js</a:t>
            </a:r>
            <a:endParaRPr b="1" i="1">
              <a:solidFill>
                <a:schemeClr val="lt2"/>
              </a:solidFill>
            </a:endParaRPr>
          </a:p>
        </p:txBody>
      </p:sp>
      <p:sp>
        <p:nvSpPr>
          <p:cNvPr id="1495" name="Google Shape;1495;p188"/>
          <p:cNvSpPr txBox="1"/>
          <p:nvPr/>
        </p:nvSpPr>
        <p:spPr>
          <a:xfrm>
            <a:off x="1691100" y="2195750"/>
            <a:ext cx="131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000" u="sng">
                <a:solidFill>
                  <a:schemeClr val="hlink"/>
                </a:solidFill>
                <a:hlinkClick r:id="rId3"/>
              </a:rPr>
              <a:t>https://eslint.org/</a:t>
            </a:r>
            <a:endParaRPr b="1" sz="1000"/>
          </a:p>
        </p:txBody>
      </p:sp>
      <p:sp>
        <p:nvSpPr>
          <p:cNvPr id="1496" name="Google Shape;1496;p188"/>
          <p:cNvSpPr txBox="1"/>
          <p:nvPr/>
        </p:nvSpPr>
        <p:spPr>
          <a:xfrm>
            <a:off x="1691100" y="1853750"/>
            <a:ext cx="131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200">
                <a:solidFill>
                  <a:schemeClr val="dk1"/>
                </a:solidFill>
              </a:rPr>
              <a:t>ESLint</a:t>
            </a:r>
            <a:endParaRPr b="1" sz="2200">
              <a:solidFill>
                <a:schemeClr val="dk1"/>
              </a:solidFill>
            </a:endParaRPr>
          </a:p>
        </p:txBody>
      </p:sp>
      <p:pic>
        <p:nvPicPr>
          <p:cNvPr id="1497" name="Google Shape;1497;p188"/>
          <p:cNvPicPr preferRelativeResize="0"/>
          <p:nvPr/>
        </p:nvPicPr>
        <p:blipFill>
          <a:blip r:embed="rId4">
            <a:alphaModFix/>
          </a:blip>
          <a:stretch>
            <a:fillRect/>
          </a:stretch>
        </p:blipFill>
        <p:spPr>
          <a:xfrm>
            <a:off x="916125" y="1892257"/>
            <a:ext cx="723276" cy="63647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89"/>
          <p:cNvSpPr txBox="1"/>
          <p:nvPr/>
        </p:nvSpPr>
        <p:spPr>
          <a:xfrm>
            <a:off x="755150" y="397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zh-TW">
                <a:solidFill>
                  <a:schemeClr val="lt2"/>
                </a:solidFill>
              </a:rPr>
              <a:t>.eslintrc.cjs</a:t>
            </a:r>
            <a:endParaRPr b="1" i="1">
              <a:solidFill>
                <a:schemeClr val="lt2"/>
              </a:solidFill>
            </a:endParaRPr>
          </a:p>
        </p:txBody>
      </p:sp>
      <p:sp>
        <p:nvSpPr>
          <p:cNvPr id="1503" name="Google Shape;1503;p189"/>
          <p:cNvSpPr txBox="1"/>
          <p:nvPr/>
        </p:nvSpPr>
        <p:spPr>
          <a:xfrm>
            <a:off x="755150" y="843425"/>
            <a:ext cx="3217500" cy="302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F92672"/>
                </a:solidFill>
                <a:highlight>
                  <a:srgbClr val="242424"/>
                </a:highlight>
                <a:latin typeface="Courier New"/>
                <a:ea typeface="Courier New"/>
                <a:cs typeface="Courier New"/>
                <a:sym typeface="Courier New"/>
              </a:rPr>
              <a:t>module.</a:t>
            </a:r>
            <a:r>
              <a:rPr b="1" i="1" lang="zh-TW" sz="900">
                <a:solidFill>
                  <a:srgbClr val="66D9EF"/>
                </a:solidFill>
                <a:highlight>
                  <a:srgbClr val="242424"/>
                </a:highlight>
                <a:latin typeface="Courier New"/>
                <a:ea typeface="Courier New"/>
                <a:cs typeface="Courier New"/>
                <a:sym typeface="Courier New"/>
              </a:rPr>
              <a:t>exports</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env</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browser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true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es2024</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true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commonjs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true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node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true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extends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"eslint:recommended"</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parserOptions</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ecmaVersion</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"latest"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sourceType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"module"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rules</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504" name="Google Shape;1504;p189"/>
          <p:cNvSpPr txBox="1"/>
          <p:nvPr/>
        </p:nvSpPr>
        <p:spPr>
          <a:xfrm>
            <a:off x="4607550" y="3204163"/>
            <a:ext cx="41139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chemeClr val="dk1"/>
                </a:solidFill>
              </a:rPr>
              <a:t>規則說明  </a:t>
            </a:r>
            <a:r>
              <a:rPr b="1" lang="zh-TW" sz="1100" u="sng">
                <a:solidFill>
                  <a:schemeClr val="hlink"/>
                </a:solidFill>
                <a:hlinkClick r:id="rId3"/>
              </a:rPr>
              <a:t>https://eslint.org/docs/latest/use/configure/rules</a:t>
            </a:r>
            <a:endParaRPr b="1" sz="1100">
              <a:solidFill>
                <a:schemeClr val="dk1"/>
              </a:solidFill>
            </a:endParaRPr>
          </a:p>
          <a:p>
            <a:pPr indent="0" lvl="0" marL="0" rtl="0" algn="l">
              <a:lnSpc>
                <a:spcPct val="150000"/>
              </a:lnSpc>
              <a:spcBef>
                <a:spcPts val="0"/>
              </a:spcBef>
              <a:spcAft>
                <a:spcPts val="0"/>
              </a:spcAft>
              <a:buNone/>
            </a:pPr>
            <a:r>
              <a:rPr b="1" lang="zh-TW" sz="1100">
                <a:solidFill>
                  <a:schemeClr val="dk1"/>
                </a:solidFill>
              </a:rPr>
              <a:t>所有的規則  </a:t>
            </a:r>
            <a:r>
              <a:rPr b="1" lang="zh-TW" sz="1100" u="sng">
                <a:solidFill>
                  <a:schemeClr val="hlink"/>
                </a:solidFill>
                <a:hlinkClick r:id="rId4"/>
              </a:rPr>
              <a:t>https://eslint.org/docs/latest/rules/</a:t>
            </a:r>
            <a:endParaRPr b="1" sz="1100">
              <a:solidFill>
                <a:schemeClr val="dk1"/>
              </a:solidFill>
            </a:endParaRPr>
          </a:p>
        </p:txBody>
      </p:sp>
      <p:cxnSp>
        <p:nvCxnSpPr>
          <p:cNvPr id="1505" name="Google Shape;1505;p189"/>
          <p:cNvCxnSpPr>
            <a:endCxn id="1504" idx="1"/>
          </p:cNvCxnSpPr>
          <p:nvPr/>
        </p:nvCxnSpPr>
        <p:spPr>
          <a:xfrm>
            <a:off x="2217750" y="3488413"/>
            <a:ext cx="2389800" cy="19800"/>
          </a:xfrm>
          <a:prstGeom prst="straightConnector1">
            <a:avLst/>
          </a:prstGeom>
          <a:noFill/>
          <a:ln cap="flat" cmpd="sng" w="19050">
            <a:solidFill>
              <a:srgbClr val="666666"/>
            </a:solidFill>
            <a:prstDash val="solid"/>
            <a:round/>
            <a:headEnd len="med" w="med" type="stealth"/>
            <a:tailEnd len="med" w="med" type="none"/>
          </a:ln>
        </p:spPr>
      </p:cxnSp>
      <p:sp>
        <p:nvSpPr>
          <p:cNvPr id="1506" name="Google Shape;1506;p189"/>
          <p:cNvSpPr txBox="1"/>
          <p:nvPr/>
        </p:nvSpPr>
        <p:spPr>
          <a:xfrm>
            <a:off x="4563450" y="570038"/>
            <a:ext cx="30000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chemeClr val="dk1"/>
                </a:solidFill>
              </a:rPr>
              <a:t>您的 code 在哪些環境中運作，每個環境都帶有一組特定的全域變數。</a:t>
            </a:r>
            <a:endParaRPr b="1" sz="1100">
              <a:solidFill>
                <a:schemeClr val="dk1"/>
              </a:solidFill>
            </a:endParaRPr>
          </a:p>
        </p:txBody>
      </p:sp>
      <p:cxnSp>
        <p:nvCxnSpPr>
          <p:cNvPr id="1507" name="Google Shape;1507;p189"/>
          <p:cNvCxnSpPr>
            <a:endCxn id="1506" idx="1"/>
          </p:cNvCxnSpPr>
          <p:nvPr/>
        </p:nvCxnSpPr>
        <p:spPr>
          <a:xfrm flipH="1" rot="10800000">
            <a:off x="1876650" y="874088"/>
            <a:ext cx="2686800" cy="304200"/>
          </a:xfrm>
          <a:prstGeom prst="straightConnector1">
            <a:avLst/>
          </a:prstGeom>
          <a:noFill/>
          <a:ln cap="flat" cmpd="sng" w="19050">
            <a:solidFill>
              <a:srgbClr val="666666"/>
            </a:solidFill>
            <a:prstDash val="solid"/>
            <a:round/>
            <a:headEnd len="med" w="med" type="stealth"/>
            <a:tailEnd len="med" w="med" type="none"/>
          </a:ln>
        </p:spPr>
      </p:cxnSp>
      <p:sp>
        <p:nvSpPr>
          <p:cNvPr id="1508" name="Google Shape;1508;p189"/>
          <p:cNvSpPr txBox="1"/>
          <p:nvPr/>
        </p:nvSpPr>
        <p:spPr>
          <a:xfrm>
            <a:off x="4607550" y="154732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chemeClr val="dk1"/>
                </a:solidFill>
              </a:rPr>
              <a:t>額外擴充功能</a:t>
            </a:r>
            <a:endParaRPr b="1" sz="1100">
              <a:solidFill>
                <a:schemeClr val="dk1"/>
              </a:solidFill>
            </a:endParaRPr>
          </a:p>
        </p:txBody>
      </p:sp>
      <p:cxnSp>
        <p:nvCxnSpPr>
          <p:cNvPr id="1509" name="Google Shape;1509;p189"/>
          <p:cNvCxnSpPr>
            <a:endCxn id="1508" idx="1"/>
          </p:cNvCxnSpPr>
          <p:nvPr/>
        </p:nvCxnSpPr>
        <p:spPr>
          <a:xfrm flipH="1" rot="10800000">
            <a:off x="2032050" y="1724325"/>
            <a:ext cx="2575500" cy="616200"/>
          </a:xfrm>
          <a:prstGeom prst="straightConnector1">
            <a:avLst/>
          </a:prstGeom>
          <a:noFill/>
          <a:ln cap="flat" cmpd="sng" w="19050">
            <a:solidFill>
              <a:srgbClr val="666666"/>
            </a:solidFill>
            <a:prstDash val="solid"/>
            <a:round/>
            <a:headEnd len="med" w="med" type="stealth"/>
            <a:tailEnd len="med" w="med" type="none"/>
          </a:ln>
        </p:spPr>
      </p:cxnSp>
      <p:sp>
        <p:nvSpPr>
          <p:cNvPr id="1510" name="Google Shape;1510;p189"/>
          <p:cNvSpPr txBox="1"/>
          <p:nvPr/>
        </p:nvSpPr>
        <p:spPr>
          <a:xfrm>
            <a:off x="4607550" y="2270513"/>
            <a:ext cx="36504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chemeClr val="dk1"/>
                </a:solidFill>
              </a:rPr>
              <a:t>解析器設定．可設定解析的code的版本、用哪個模組方式來處理等等功能</a:t>
            </a:r>
            <a:endParaRPr b="1" sz="1100">
              <a:solidFill>
                <a:schemeClr val="dk1"/>
              </a:solidFill>
            </a:endParaRPr>
          </a:p>
        </p:txBody>
      </p:sp>
      <p:cxnSp>
        <p:nvCxnSpPr>
          <p:cNvPr id="1511" name="Google Shape;1511;p189"/>
          <p:cNvCxnSpPr>
            <a:endCxn id="1510" idx="1"/>
          </p:cNvCxnSpPr>
          <p:nvPr/>
        </p:nvCxnSpPr>
        <p:spPr>
          <a:xfrm flipH="1" rot="10800000">
            <a:off x="2665650" y="2574563"/>
            <a:ext cx="1941900" cy="96300"/>
          </a:xfrm>
          <a:prstGeom prst="straightConnector1">
            <a:avLst/>
          </a:prstGeom>
          <a:noFill/>
          <a:ln cap="flat" cmpd="sng" w="19050">
            <a:solidFill>
              <a:srgbClr val="666666"/>
            </a:solidFill>
            <a:prstDash val="solid"/>
            <a:round/>
            <a:headEnd len="med" w="med" type="stealth"/>
            <a:tailEnd len="med" w="med" type="none"/>
          </a:ln>
        </p:spPr>
      </p:cxnSp>
      <p:sp>
        <p:nvSpPr>
          <p:cNvPr id="1512" name="Google Shape;1512;p189"/>
          <p:cNvSpPr txBox="1"/>
          <p:nvPr/>
        </p:nvSpPr>
        <p:spPr>
          <a:xfrm>
            <a:off x="1308600" y="4244125"/>
            <a:ext cx="652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000">
                <a:solidFill>
                  <a:schemeClr val="dk1"/>
                </a:solidFill>
              </a:rPr>
              <a:t>更多選項：</a:t>
            </a:r>
            <a:r>
              <a:rPr b="1" lang="zh-TW" sz="1000" u="sng">
                <a:solidFill>
                  <a:srgbClr val="F7DF1E"/>
                </a:solidFill>
                <a:hlinkClick r:id="rId5">
                  <a:extLst>
                    <a:ext uri="{A12FA001-AC4F-418D-AE19-62706E023703}">
                      <ahyp:hlinkClr val="tx"/>
                    </a:ext>
                  </a:extLst>
                </a:hlinkClick>
              </a:rPr>
              <a:t>https://eslint.org/docs/latest/use/configure/</a:t>
            </a:r>
            <a:endParaRPr b="1" sz="1000">
              <a:solidFill>
                <a:srgbClr val="F7DF1E"/>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90"/>
          <p:cNvSpPr txBox="1"/>
          <p:nvPr/>
        </p:nvSpPr>
        <p:spPr>
          <a:xfrm>
            <a:off x="1491750" y="1934875"/>
            <a:ext cx="6160500" cy="1546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900">
                <a:solidFill>
                  <a:srgbClr val="FFE599"/>
                </a:solidFill>
              </a:rPr>
              <a:t>官方文件說從ESLint v9.0.0後已經棄用eslintrc.cjs</a:t>
            </a:r>
            <a:endParaRPr b="1" sz="1900">
              <a:solidFill>
                <a:srgbClr val="FFE599"/>
              </a:solidFill>
            </a:endParaRPr>
          </a:p>
          <a:p>
            <a:pPr indent="0" lvl="0" marL="0" rtl="0" algn="ctr">
              <a:lnSpc>
                <a:spcPct val="150000"/>
              </a:lnSpc>
              <a:spcBef>
                <a:spcPts val="0"/>
              </a:spcBef>
              <a:spcAft>
                <a:spcPts val="0"/>
              </a:spcAft>
              <a:buNone/>
            </a:pPr>
            <a:r>
              <a:rPr b="1" lang="zh-TW" sz="1500">
                <a:solidFill>
                  <a:schemeClr val="dk1"/>
                </a:solidFill>
              </a:rPr>
              <a:t>可以用</a:t>
            </a:r>
            <a:r>
              <a:rPr b="1" lang="zh-TW" sz="1500">
                <a:solidFill>
                  <a:srgbClr val="FFD966"/>
                </a:solidFill>
              </a:rPr>
              <a:t> .eslintrc.json</a:t>
            </a:r>
            <a:r>
              <a:rPr b="1" lang="zh-TW" sz="1500">
                <a:solidFill>
                  <a:schemeClr val="dk1"/>
                </a:solidFill>
              </a:rPr>
              <a:t>，寫法的話就是純 json 的寫法</a:t>
            </a:r>
            <a:endParaRPr b="1" sz="1500">
              <a:solidFill>
                <a:schemeClr val="dk1"/>
              </a:solidFill>
            </a:endParaRPr>
          </a:p>
          <a:p>
            <a:pPr indent="0" lvl="0" marL="0" rtl="0" algn="ctr">
              <a:lnSpc>
                <a:spcPct val="150000"/>
              </a:lnSpc>
              <a:spcBef>
                <a:spcPts val="0"/>
              </a:spcBef>
              <a:spcAft>
                <a:spcPts val="0"/>
              </a:spcAft>
              <a:buNone/>
            </a:pPr>
            <a:r>
              <a:rPr b="1" lang="zh-TW" sz="1500">
                <a:solidFill>
                  <a:schemeClr val="dk1"/>
                </a:solidFill>
              </a:rPr>
              <a:t>寫法的話就是純json的寫法，可以參考一下網路上其他人使用的.eslintrc.json 寫法格式，對照去寫應該就可以了</a:t>
            </a:r>
            <a:endParaRPr b="1" sz="1900"/>
          </a:p>
        </p:txBody>
      </p:sp>
      <p:sp>
        <p:nvSpPr>
          <p:cNvPr id="1518" name="Google Shape;1518;p190"/>
          <p:cNvSpPr txBox="1"/>
          <p:nvPr/>
        </p:nvSpPr>
        <p:spPr>
          <a:xfrm>
            <a:off x="1506250" y="3772550"/>
            <a:ext cx="607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solidFill>
                  <a:srgbClr val="999999"/>
                </a:solidFill>
              </a:rPr>
              <a:t>參考範例 : </a:t>
            </a:r>
            <a:r>
              <a:rPr lang="zh-TW" sz="1100" u="sng">
                <a:solidFill>
                  <a:schemeClr val="hlink"/>
                </a:solidFill>
                <a:hlinkClick r:id="rId3"/>
              </a:rPr>
              <a:t>https://github.com/microsoft/TypeScript/blob/main/.eslintrc.json</a:t>
            </a:r>
            <a:endParaRPr sz="1100"/>
          </a:p>
        </p:txBody>
      </p:sp>
      <p:sp>
        <p:nvSpPr>
          <p:cNvPr id="1519" name="Google Shape;1519;p190"/>
          <p:cNvSpPr txBox="1"/>
          <p:nvPr/>
        </p:nvSpPr>
        <p:spPr>
          <a:xfrm>
            <a:off x="3072000" y="970750"/>
            <a:ext cx="3000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zh-TW" sz="4300">
                <a:solidFill>
                  <a:srgbClr val="EA9999"/>
                </a:solidFill>
              </a:rPr>
              <a:t>重要 !!!</a:t>
            </a:r>
            <a:endParaRPr b="1" i="1" sz="4300">
              <a:solidFill>
                <a:srgbClr val="EA9999"/>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91"/>
          <p:cNvSpPr txBox="1"/>
          <p:nvPr/>
        </p:nvSpPr>
        <p:spPr>
          <a:xfrm>
            <a:off x="2710050" y="786300"/>
            <a:ext cx="3723900" cy="357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rules</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"no-console"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"no-promise-executor-return"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"no-plusplus"</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"no-loop-func"</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"array-callback-return"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"error"</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"object-curly-newline"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"max-len"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"error"</a:t>
            </a:r>
            <a:r>
              <a:rPr b="1" lang="zh-TW" sz="1000">
                <a:solidFill>
                  <a:srgbClr val="F8F8F2"/>
                </a:solidFill>
                <a:highlight>
                  <a:srgbClr val="242424"/>
                </a:highlight>
                <a:latin typeface="Courier New"/>
                <a:ea typeface="Courier New"/>
                <a:cs typeface="Courier New"/>
                <a:sym typeface="Courier New"/>
              </a:rPr>
              <a:t>, { </a:t>
            </a:r>
            <a:r>
              <a:rPr b="1" lang="zh-TW" sz="1000">
                <a:solidFill>
                  <a:srgbClr val="FFEE99"/>
                </a:solidFill>
                <a:highlight>
                  <a:srgbClr val="242424"/>
                </a:highlight>
                <a:latin typeface="Courier New"/>
                <a:ea typeface="Courier New"/>
                <a:cs typeface="Courier New"/>
                <a:sym typeface="Courier New"/>
              </a:rPr>
              <a:t>code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140</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quotes</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"error"</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"double"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"arrow-body-style"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"import/extensions"</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"import/prefer-default-export"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"implicit-arrow-linebreak"</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"no-unused-vars"</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nvSpPr>
        <p:spPr>
          <a:xfrm>
            <a:off x="881700" y="1601925"/>
            <a:ext cx="30000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script</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80F4"/>
                </a:solidFill>
                <a:highlight>
                  <a:srgbClr val="242424"/>
                </a:highlight>
                <a:latin typeface="Courier New"/>
                <a:ea typeface="Courier New"/>
                <a:cs typeface="Courier New"/>
                <a:sym typeface="Courier New"/>
              </a:rPr>
              <a:t>1</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80F4"/>
                </a:solidFill>
                <a:highlight>
                  <a:srgbClr val="242424"/>
                </a:highlight>
                <a:latin typeface="Courier New"/>
                <a:ea typeface="Courier New"/>
                <a:cs typeface="Courier New"/>
                <a:sym typeface="Courier New"/>
              </a:rPr>
              <a:t>2</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80F4"/>
                </a:solidFill>
                <a:highlight>
                  <a:srgbClr val="242424"/>
                </a:highlight>
                <a:latin typeface="Courier New"/>
                <a:ea typeface="Courier New"/>
                <a:cs typeface="Courier New"/>
                <a:sym typeface="Courier New"/>
              </a:rPr>
              <a:t>3</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80F4"/>
                </a:solidFill>
                <a:highlight>
                  <a:srgbClr val="242424"/>
                </a:highlight>
                <a:latin typeface="Courier New"/>
                <a:ea typeface="Courier New"/>
                <a:cs typeface="Courier New"/>
                <a:sym typeface="Courier New"/>
              </a:rPr>
              <a:t>4</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80F4"/>
                </a:solidFill>
                <a:highlight>
                  <a:srgbClr val="242424"/>
                </a:highlight>
                <a:latin typeface="Courier New"/>
                <a:ea typeface="Courier New"/>
                <a:cs typeface="Courier New"/>
                <a:sym typeface="Courier New"/>
              </a:rPr>
              <a:t>5</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script</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p:txBody>
      </p:sp>
      <p:pic>
        <p:nvPicPr>
          <p:cNvPr id="214" name="Google Shape;214;p30"/>
          <p:cNvPicPr preferRelativeResize="0"/>
          <p:nvPr/>
        </p:nvPicPr>
        <p:blipFill>
          <a:blip r:embed="rId3">
            <a:alphaModFix/>
          </a:blip>
          <a:stretch>
            <a:fillRect/>
          </a:stretch>
        </p:blipFill>
        <p:spPr>
          <a:xfrm>
            <a:off x="3944100" y="1557450"/>
            <a:ext cx="4525000" cy="2196405"/>
          </a:xfrm>
          <a:prstGeom prst="rect">
            <a:avLst/>
          </a:prstGeom>
          <a:noFill/>
          <a:ln>
            <a:noFill/>
          </a:ln>
        </p:spPr>
      </p:pic>
      <p:sp>
        <p:nvSpPr>
          <p:cNvPr id="215" name="Google Shape;215;p3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3-1 </a:t>
            </a:r>
            <a:r>
              <a:rPr b="1" lang="zh-TW" sz="1300">
                <a:solidFill>
                  <a:srgbClr val="F7DF1E"/>
                </a:solidFill>
                <a:highlight>
                  <a:srgbClr val="242424"/>
                </a:highlight>
                <a:latin typeface="Calibri"/>
                <a:ea typeface="Calibri"/>
                <a:cs typeface="Calibri"/>
                <a:sym typeface="Calibri"/>
              </a:rPr>
              <a:t>不能不知道的 console.log();</a:t>
            </a:r>
            <a:endParaRPr b="1" sz="1300">
              <a:solidFill>
                <a:srgbClr val="F7DF1E"/>
              </a:solidFill>
              <a:highlight>
                <a:srgbClr val="242424"/>
              </a:highlight>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9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16-8 .eslintignore</a:t>
            </a:r>
            <a:endParaRPr b="1" sz="1300">
              <a:solidFill>
                <a:srgbClr val="F7DF1E"/>
              </a:solidFill>
              <a:highlight>
                <a:srgbClr val="242424"/>
              </a:highlight>
              <a:latin typeface="Calibri"/>
              <a:ea typeface="Calibri"/>
              <a:cs typeface="Calibri"/>
              <a:sym typeface="Calibri"/>
            </a:endParaRPr>
          </a:p>
        </p:txBody>
      </p:sp>
      <p:sp>
        <p:nvSpPr>
          <p:cNvPr id="1530" name="Google Shape;1530;p192"/>
          <p:cNvSpPr txBox="1"/>
          <p:nvPr/>
        </p:nvSpPr>
        <p:spPr>
          <a:xfrm>
            <a:off x="3371350" y="1956000"/>
            <a:ext cx="30000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chemeClr val="dk1"/>
                </a:solidFill>
                <a:highlight>
                  <a:srgbClr val="242424"/>
                </a:highlight>
                <a:latin typeface="Courier New"/>
                <a:ea typeface="Courier New"/>
                <a:cs typeface="Courier New"/>
                <a:sym typeface="Courier New"/>
              </a:rPr>
              <a:t>public</a:t>
            </a:r>
            <a:endParaRPr b="1">
              <a:solidFill>
                <a:schemeClr val="dk1"/>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chemeClr val="dk1"/>
                </a:solidFill>
                <a:highlight>
                  <a:srgbClr val="242424"/>
                </a:highlight>
                <a:latin typeface="Courier New"/>
                <a:ea typeface="Courier New"/>
                <a:cs typeface="Courier New"/>
                <a:sym typeface="Courier New"/>
              </a:rPr>
              <a:t>dist</a:t>
            </a:r>
            <a:endParaRPr b="1">
              <a:solidFill>
                <a:schemeClr val="dk1"/>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chemeClr val="dk1"/>
                </a:solidFill>
                <a:highlight>
                  <a:srgbClr val="242424"/>
                </a:highlight>
                <a:latin typeface="Courier New"/>
                <a:ea typeface="Courier New"/>
                <a:cs typeface="Courier New"/>
                <a:sym typeface="Courier New"/>
              </a:rPr>
              <a:t>node_modules</a:t>
            </a:r>
            <a:endParaRPr b="1">
              <a:solidFill>
                <a:schemeClr val="dk1"/>
              </a:solidFill>
              <a:highlight>
                <a:srgbClr val="242424"/>
              </a:highlight>
              <a:latin typeface="Courier New"/>
              <a:ea typeface="Courier New"/>
              <a:cs typeface="Courier New"/>
              <a:sym typeface="Courier New"/>
            </a:endParaRPr>
          </a:p>
        </p:txBody>
      </p:sp>
      <p:sp>
        <p:nvSpPr>
          <p:cNvPr id="1531" name="Google Shape;1531;p192"/>
          <p:cNvSpPr txBox="1"/>
          <p:nvPr/>
        </p:nvSpPr>
        <p:spPr>
          <a:xfrm>
            <a:off x="2766775" y="1288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lt2"/>
                </a:solidFill>
              </a:rPr>
              <a:t>.eslintignore</a:t>
            </a:r>
            <a:endParaRPr b="1">
              <a:solidFill>
                <a:schemeClr val="lt2"/>
              </a:solidFill>
            </a:endParaRPr>
          </a:p>
        </p:txBody>
      </p:sp>
      <p:sp>
        <p:nvSpPr>
          <p:cNvPr id="1532" name="Google Shape;1532;p192"/>
          <p:cNvSpPr txBox="1"/>
          <p:nvPr/>
        </p:nvSpPr>
        <p:spPr>
          <a:xfrm>
            <a:off x="2441575" y="3522363"/>
            <a:ext cx="3650400" cy="354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500">
                <a:solidFill>
                  <a:srgbClr val="F7DF1E"/>
                </a:solidFill>
              </a:rPr>
              <a:t>不需要檢查規則的檔案或資料夾就寫進去</a:t>
            </a:r>
            <a:endParaRPr b="1" sz="1500">
              <a:solidFill>
                <a:srgbClr val="F7DF1E"/>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9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16-9 棄用格式規則</a:t>
            </a:r>
            <a:endParaRPr b="1" sz="1300">
              <a:solidFill>
                <a:srgbClr val="F7DF1E"/>
              </a:solidFill>
              <a:highlight>
                <a:srgbClr val="242424"/>
              </a:highlight>
              <a:latin typeface="Calibri"/>
              <a:ea typeface="Calibri"/>
              <a:cs typeface="Calibri"/>
              <a:sym typeface="Calibri"/>
            </a:endParaRPr>
          </a:p>
        </p:txBody>
      </p:sp>
      <p:sp>
        <p:nvSpPr>
          <p:cNvPr id="1538" name="Google Shape;1538;p193"/>
          <p:cNvSpPr txBox="1"/>
          <p:nvPr/>
        </p:nvSpPr>
        <p:spPr>
          <a:xfrm>
            <a:off x="1832400" y="2690213"/>
            <a:ext cx="547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u="sng">
                <a:solidFill>
                  <a:schemeClr val="hlink"/>
                </a:solidFill>
                <a:hlinkClick r:id="rId3"/>
              </a:rPr>
              <a:t>https://eslint.org/blog/2023/10/deprecating-formatting-rules/</a:t>
            </a:r>
            <a:endParaRPr>
              <a:solidFill>
                <a:schemeClr val="dk1"/>
              </a:solidFill>
            </a:endParaRPr>
          </a:p>
        </p:txBody>
      </p:sp>
      <p:sp>
        <p:nvSpPr>
          <p:cNvPr id="1539" name="Google Shape;1539;p193"/>
          <p:cNvSpPr txBox="1"/>
          <p:nvPr/>
        </p:nvSpPr>
        <p:spPr>
          <a:xfrm>
            <a:off x="1814250" y="2053088"/>
            <a:ext cx="55155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600">
                <a:solidFill>
                  <a:schemeClr val="dk1"/>
                </a:solidFill>
              </a:rPr>
              <a:t>Deprecation of formatting rules</a:t>
            </a:r>
            <a:endParaRPr b="1" sz="3100">
              <a:solidFill>
                <a:schemeClr val="dk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9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16-10 使用別人的 ESLint 配置</a:t>
            </a:r>
            <a:endParaRPr b="1" sz="1300">
              <a:solidFill>
                <a:srgbClr val="F7DF1E"/>
              </a:solidFill>
              <a:highlight>
                <a:srgbClr val="242424"/>
              </a:highlight>
              <a:latin typeface="Calibri"/>
              <a:ea typeface="Calibri"/>
              <a:cs typeface="Calibri"/>
              <a:sym typeface="Calibri"/>
            </a:endParaRPr>
          </a:p>
        </p:txBody>
      </p:sp>
      <p:sp>
        <p:nvSpPr>
          <p:cNvPr id="1545" name="Google Shape;1545;p194"/>
          <p:cNvSpPr txBox="1"/>
          <p:nvPr/>
        </p:nvSpPr>
        <p:spPr>
          <a:xfrm>
            <a:off x="2316450" y="4325125"/>
            <a:ext cx="4511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3"/>
              </a:rPr>
              <a:t>https://github.com/airbnb/javascript</a:t>
            </a:r>
            <a:endParaRPr>
              <a:solidFill>
                <a:schemeClr val="dk1"/>
              </a:solidFill>
            </a:endParaRPr>
          </a:p>
        </p:txBody>
      </p:sp>
      <p:sp>
        <p:nvSpPr>
          <p:cNvPr id="1546" name="Google Shape;1546;p194"/>
          <p:cNvSpPr txBox="1"/>
          <p:nvPr/>
        </p:nvSpPr>
        <p:spPr>
          <a:xfrm>
            <a:off x="3192600" y="2677413"/>
            <a:ext cx="27588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500">
                <a:solidFill>
                  <a:srgbClr val="F92672"/>
                </a:solidFill>
                <a:highlight>
                  <a:srgbClr val="242424"/>
                </a:highlight>
                <a:latin typeface="Courier New"/>
                <a:ea typeface="Courier New"/>
                <a:cs typeface="Courier New"/>
                <a:sym typeface="Courier New"/>
              </a:rPr>
              <a:t>module.</a:t>
            </a:r>
            <a:r>
              <a:rPr b="1" i="1" lang="zh-TW" sz="1500">
                <a:solidFill>
                  <a:srgbClr val="66D9EF"/>
                </a:solidFill>
                <a:highlight>
                  <a:srgbClr val="242424"/>
                </a:highlight>
                <a:latin typeface="Courier New"/>
                <a:ea typeface="Courier New"/>
                <a:cs typeface="Courier New"/>
                <a:sym typeface="Courier New"/>
              </a:rPr>
              <a:t>exports</a:t>
            </a:r>
            <a:r>
              <a:rPr b="1" lang="zh-TW" sz="1500">
                <a:solidFill>
                  <a:srgbClr val="F8F8F2"/>
                </a:solidFill>
                <a:highlight>
                  <a:srgbClr val="242424"/>
                </a:highlight>
                <a:latin typeface="Courier New"/>
                <a:ea typeface="Courier New"/>
                <a:cs typeface="Courier New"/>
                <a:sym typeface="Courier New"/>
              </a:rPr>
              <a:t> </a:t>
            </a:r>
            <a:r>
              <a:rPr b="1" lang="zh-TW" sz="1500">
                <a:solidFill>
                  <a:srgbClr val="F92672"/>
                </a:solidFill>
                <a:highlight>
                  <a:srgbClr val="242424"/>
                </a:highlight>
                <a:latin typeface="Courier New"/>
                <a:ea typeface="Courier New"/>
                <a:cs typeface="Courier New"/>
                <a:sym typeface="Courier New"/>
              </a:rPr>
              <a:t>=</a:t>
            </a:r>
            <a:r>
              <a:rPr b="1" lang="zh-TW" sz="1500">
                <a:solidFill>
                  <a:srgbClr val="F8F8F2"/>
                </a:solidFill>
                <a:highlight>
                  <a:srgbClr val="242424"/>
                </a:highlight>
                <a:latin typeface="Courier New"/>
                <a:ea typeface="Courier New"/>
                <a:cs typeface="Courier New"/>
                <a:sym typeface="Courier New"/>
              </a:rPr>
              <a:t> {</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8F8F2"/>
                </a:solidFill>
                <a:highlight>
                  <a:srgbClr val="242424"/>
                </a:highlight>
                <a:latin typeface="Courier New"/>
                <a:ea typeface="Courier New"/>
                <a:cs typeface="Courier New"/>
                <a:sym typeface="Courier New"/>
              </a:rPr>
              <a:t>    </a:t>
            </a:r>
            <a:r>
              <a:rPr b="1" lang="zh-TW" sz="1500">
                <a:solidFill>
                  <a:srgbClr val="FFEE99"/>
                </a:solidFill>
                <a:highlight>
                  <a:srgbClr val="242424"/>
                </a:highlight>
                <a:latin typeface="Courier New"/>
                <a:ea typeface="Courier New"/>
                <a:cs typeface="Courier New"/>
                <a:sym typeface="Courier New"/>
              </a:rPr>
              <a:t>extends</a:t>
            </a:r>
            <a:r>
              <a:rPr b="1" lang="zh-TW" sz="1500">
                <a:solidFill>
                  <a:srgbClr val="F8F8F2"/>
                </a:solidFill>
                <a:highlight>
                  <a:srgbClr val="242424"/>
                </a:highlight>
                <a:latin typeface="Courier New"/>
                <a:ea typeface="Courier New"/>
                <a:cs typeface="Courier New"/>
                <a:sym typeface="Courier New"/>
              </a:rPr>
              <a:t>: </a:t>
            </a:r>
            <a:r>
              <a:rPr b="1" lang="zh-TW" sz="1500">
                <a:solidFill>
                  <a:srgbClr val="FFEE99"/>
                </a:solidFill>
                <a:highlight>
                  <a:srgbClr val="242424"/>
                </a:highlight>
                <a:latin typeface="Courier New"/>
                <a:ea typeface="Courier New"/>
                <a:cs typeface="Courier New"/>
                <a:sym typeface="Courier New"/>
              </a:rPr>
              <a:t>"airbnb"</a:t>
            </a: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p:txBody>
      </p:sp>
      <p:sp>
        <p:nvSpPr>
          <p:cNvPr id="1547" name="Google Shape;1547;p194"/>
          <p:cNvSpPr txBox="1"/>
          <p:nvPr/>
        </p:nvSpPr>
        <p:spPr>
          <a:xfrm>
            <a:off x="2953175" y="2277213"/>
            <a:ext cx="11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BFBFBF"/>
                </a:solidFill>
              </a:rPr>
              <a:t>.eslintrc.cjs</a:t>
            </a:r>
            <a:endParaRPr>
              <a:solidFill>
                <a:srgbClr val="BFBFBF"/>
              </a:solidFill>
            </a:endParaRPr>
          </a:p>
        </p:txBody>
      </p:sp>
      <p:sp>
        <p:nvSpPr>
          <p:cNvPr id="1548" name="Google Shape;1548;p194"/>
          <p:cNvSpPr txBox="1"/>
          <p:nvPr/>
        </p:nvSpPr>
        <p:spPr>
          <a:xfrm>
            <a:off x="2750100" y="1014400"/>
            <a:ext cx="36438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zh-TW">
                <a:solidFill>
                  <a:srgbClr val="B7B7B7"/>
                </a:solidFill>
              </a:rPr>
              <a:t>npm install </a:t>
            </a:r>
            <a:r>
              <a:rPr lang="zh-TW">
                <a:solidFill>
                  <a:srgbClr val="B6D7A8"/>
                </a:solidFill>
              </a:rPr>
              <a:t>eslint-plugin-import</a:t>
            </a:r>
            <a:r>
              <a:rPr lang="zh-TW">
                <a:solidFill>
                  <a:srgbClr val="B7B7B7"/>
                </a:solidFill>
              </a:rPr>
              <a:t> --save-dev</a:t>
            </a:r>
            <a:endParaRPr>
              <a:solidFill>
                <a:srgbClr val="B7B7B7"/>
              </a:solidFill>
            </a:endParaRPr>
          </a:p>
          <a:p>
            <a:pPr indent="0" lvl="0" marL="0" rtl="0" algn="ctr">
              <a:lnSpc>
                <a:spcPct val="150000"/>
              </a:lnSpc>
              <a:spcBef>
                <a:spcPts val="0"/>
              </a:spcBef>
              <a:spcAft>
                <a:spcPts val="0"/>
              </a:spcAft>
              <a:buNone/>
            </a:pPr>
            <a:r>
              <a:rPr lang="zh-TW">
                <a:solidFill>
                  <a:srgbClr val="B7B7B7"/>
                </a:solidFill>
              </a:rPr>
              <a:t>npm install </a:t>
            </a:r>
            <a:r>
              <a:rPr lang="zh-TW">
                <a:solidFill>
                  <a:srgbClr val="B6D7A8"/>
                </a:solidFill>
              </a:rPr>
              <a:t>eslint-config-airbnb</a:t>
            </a:r>
            <a:r>
              <a:rPr lang="zh-TW">
                <a:solidFill>
                  <a:srgbClr val="B7B7B7"/>
                </a:solidFill>
              </a:rPr>
              <a:t> --save-dev</a:t>
            </a:r>
            <a:endParaRPr>
              <a:solidFill>
                <a:srgbClr val="B7B7B7"/>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9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16-11 Prettier 配置</a:t>
            </a:r>
            <a:endParaRPr b="1" sz="1300">
              <a:solidFill>
                <a:srgbClr val="F7DF1E"/>
              </a:solidFill>
              <a:highlight>
                <a:srgbClr val="242424"/>
              </a:highlight>
              <a:latin typeface="Calibri"/>
              <a:ea typeface="Calibri"/>
              <a:cs typeface="Calibri"/>
              <a:sym typeface="Calibri"/>
            </a:endParaRPr>
          </a:p>
        </p:txBody>
      </p:sp>
      <p:sp>
        <p:nvSpPr>
          <p:cNvPr id="1554" name="Google Shape;1554;p195"/>
          <p:cNvSpPr txBox="1"/>
          <p:nvPr/>
        </p:nvSpPr>
        <p:spPr>
          <a:xfrm>
            <a:off x="3821750" y="332100"/>
            <a:ext cx="4781100" cy="427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"editor.defaultFormatter"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"esbenp.prettier-vscode"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"[javascript]"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"editor.formatOnSave"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true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"editor.defaultFormatter"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"esbenp.prettier-vscode"</a:t>
            </a:r>
            <a:endParaRPr b="1" sz="9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"[css]"</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"editor.formatOnSave"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true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"editor.defaultFormatter"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"esbenp.prettier-vscode"</a:t>
            </a:r>
            <a:endParaRPr b="1" sz="9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"[html]"</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"editor.formatOnSave"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true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"editor.defaultFormatter"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"esbenp.prettier-vscode"</a:t>
            </a:r>
            <a:endParaRPr b="1" sz="9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"prettier.tabWidth"</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空格</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"prettier.semi"</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true</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分號</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"prettier.printWidth"</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120</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設定代碼最佳長度，超過則執行換行</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"prettier.singleQuote"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false</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使用單引號而不是雙引號</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"prettier.trailingComma"</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"all"</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尾部要不要逗號</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pic>
        <p:nvPicPr>
          <p:cNvPr id="1555" name="Google Shape;1555;p195"/>
          <p:cNvPicPr preferRelativeResize="0"/>
          <p:nvPr/>
        </p:nvPicPr>
        <p:blipFill>
          <a:blip r:embed="rId3">
            <a:alphaModFix/>
          </a:blip>
          <a:stretch>
            <a:fillRect/>
          </a:stretch>
        </p:blipFill>
        <p:spPr>
          <a:xfrm>
            <a:off x="484650" y="2280888"/>
            <a:ext cx="2800875" cy="581725"/>
          </a:xfrm>
          <a:prstGeom prst="rect">
            <a:avLst/>
          </a:prstGeom>
          <a:noFill/>
          <a:ln>
            <a:noFill/>
          </a:ln>
        </p:spPr>
      </p:pic>
      <p:sp>
        <p:nvSpPr>
          <p:cNvPr id="1556" name="Google Shape;1556;p195"/>
          <p:cNvSpPr txBox="1"/>
          <p:nvPr/>
        </p:nvSpPr>
        <p:spPr>
          <a:xfrm>
            <a:off x="450750" y="2862600"/>
            <a:ext cx="30000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000" u="sng">
                <a:solidFill>
                  <a:schemeClr val="hlink"/>
                </a:solidFill>
                <a:hlinkClick r:id="rId4"/>
              </a:rPr>
              <a:t>https://prettier.io/docs/en/options</a:t>
            </a:r>
            <a:endParaRPr sz="10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9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16-12 API 開發流程規劃</a:t>
            </a:r>
            <a:endParaRPr b="1" sz="1300">
              <a:solidFill>
                <a:srgbClr val="F7DF1E"/>
              </a:solidFill>
              <a:highlight>
                <a:srgbClr val="242424"/>
              </a:highlight>
              <a:latin typeface="Calibri"/>
              <a:ea typeface="Calibri"/>
              <a:cs typeface="Calibri"/>
              <a:sym typeface="Calibri"/>
            </a:endParaRPr>
          </a:p>
        </p:txBody>
      </p:sp>
      <p:sp>
        <p:nvSpPr>
          <p:cNvPr id="1562" name="Google Shape;1562;p196"/>
          <p:cNvSpPr/>
          <p:nvPr/>
        </p:nvSpPr>
        <p:spPr>
          <a:xfrm>
            <a:off x="3732925" y="3195413"/>
            <a:ext cx="1719300" cy="915300"/>
          </a:xfrm>
          <a:prstGeom prst="rect">
            <a:avLst/>
          </a:prstGeom>
          <a:solidFill>
            <a:srgbClr val="FFEE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200"/>
              <a:t>Page</a:t>
            </a:r>
            <a:endParaRPr b="1" sz="2200"/>
          </a:p>
        </p:txBody>
      </p:sp>
      <p:sp>
        <p:nvSpPr>
          <p:cNvPr id="1563" name="Google Shape;1563;p196"/>
          <p:cNvSpPr/>
          <p:nvPr/>
        </p:nvSpPr>
        <p:spPr>
          <a:xfrm>
            <a:off x="3691775" y="1032788"/>
            <a:ext cx="1719300" cy="439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t>a</a:t>
            </a:r>
            <a:r>
              <a:rPr b="1" lang="zh-TW" sz="1700"/>
              <a:t>.com/api/</a:t>
            </a:r>
            <a:endParaRPr b="1" sz="1700"/>
          </a:p>
        </p:txBody>
      </p:sp>
      <p:cxnSp>
        <p:nvCxnSpPr>
          <p:cNvPr id="1564" name="Google Shape;1564;p196"/>
          <p:cNvCxnSpPr/>
          <p:nvPr/>
        </p:nvCxnSpPr>
        <p:spPr>
          <a:xfrm>
            <a:off x="4551425" y="1767763"/>
            <a:ext cx="0" cy="11769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97"/>
          <p:cNvSpPr/>
          <p:nvPr/>
        </p:nvSpPr>
        <p:spPr>
          <a:xfrm>
            <a:off x="3732925" y="3195413"/>
            <a:ext cx="1719300" cy="915300"/>
          </a:xfrm>
          <a:prstGeom prst="rect">
            <a:avLst/>
          </a:prstGeom>
          <a:solidFill>
            <a:srgbClr val="FFEE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200"/>
              <a:t>Page</a:t>
            </a:r>
            <a:endParaRPr b="1" sz="2200"/>
          </a:p>
        </p:txBody>
      </p:sp>
      <p:sp>
        <p:nvSpPr>
          <p:cNvPr id="1570" name="Google Shape;1570;p197"/>
          <p:cNvSpPr/>
          <p:nvPr/>
        </p:nvSpPr>
        <p:spPr>
          <a:xfrm>
            <a:off x="1672150" y="1032788"/>
            <a:ext cx="1719300" cy="439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t>a.com/api/</a:t>
            </a:r>
            <a:endParaRPr b="1" sz="1700"/>
          </a:p>
        </p:txBody>
      </p:sp>
      <p:cxnSp>
        <p:nvCxnSpPr>
          <p:cNvPr id="1571" name="Google Shape;1571;p197"/>
          <p:cNvCxnSpPr/>
          <p:nvPr/>
        </p:nvCxnSpPr>
        <p:spPr>
          <a:xfrm>
            <a:off x="4551425" y="1767763"/>
            <a:ext cx="0" cy="1176900"/>
          </a:xfrm>
          <a:prstGeom prst="straightConnector1">
            <a:avLst/>
          </a:prstGeom>
          <a:noFill/>
          <a:ln cap="flat" cmpd="sng" w="38100">
            <a:solidFill>
              <a:schemeClr val="dk1"/>
            </a:solidFill>
            <a:prstDash val="solid"/>
            <a:round/>
            <a:headEnd len="med" w="med" type="none"/>
            <a:tailEnd len="med" w="med" type="triangle"/>
          </a:ln>
        </p:spPr>
      </p:cxnSp>
      <p:sp>
        <p:nvSpPr>
          <p:cNvPr id="1572" name="Google Shape;1572;p197"/>
          <p:cNvSpPr/>
          <p:nvPr/>
        </p:nvSpPr>
        <p:spPr>
          <a:xfrm>
            <a:off x="3766675" y="1032788"/>
            <a:ext cx="1719300" cy="439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t>b</a:t>
            </a:r>
            <a:r>
              <a:rPr b="1" lang="zh-TW" sz="1700"/>
              <a:t>.com/api/</a:t>
            </a:r>
            <a:endParaRPr b="1" sz="1700"/>
          </a:p>
        </p:txBody>
      </p:sp>
      <p:sp>
        <p:nvSpPr>
          <p:cNvPr id="1573" name="Google Shape;1573;p197"/>
          <p:cNvSpPr/>
          <p:nvPr/>
        </p:nvSpPr>
        <p:spPr>
          <a:xfrm>
            <a:off x="5861200" y="1032788"/>
            <a:ext cx="1719300" cy="439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700"/>
              <a:t>c</a:t>
            </a:r>
            <a:r>
              <a:rPr b="1" lang="zh-TW" sz="1700"/>
              <a:t>.com/api/</a:t>
            </a:r>
            <a:endParaRPr b="1" sz="1700"/>
          </a:p>
        </p:txBody>
      </p:sp>
      <p:cxnSp>
        <p:nvCxnSpPr>
          <p:cNvPr id="1574" name="Google Shape;1574;p197"/>
          <p:cNvCxnSpPr/>
          <p:nvPr/>
        </p:nvCxnSpPr>
        <p:spPr>
          <a:xfrm>
            <a:off x="2629875" y="1772625"/>
            <a:ext cx="1575000" cy="1149600"/>
          </a:xfrm>
          <a:prstGeom prst="straightConnector1">
            <a:avLst/>
          </a:prstGeom>
          <a:noFill/>
          <a:ln cap="flat" cmpd="sng" w="38100">
            <a:solidFill>
              <a:schemeClr val="dk1"/>
            </a:solidFill>
            <a:prstDash val="solid"/>
            <a:round/>
            <a:headEnd len="med" w="med" type="none"/>
            <a:tailEnd len="med" w="med" type="triangle"/>
          </a:ln>
        </p:spPr>
      </p:cxnSp>
      <p:cxnSp>
        <p:nvCxnSpPr>
          <p:cNvPr id="1575" name="Google Shape;1575;p197"/>
          <p:cNvCxnSpPr/>
          <p:nvPr/>
        </p:nvCxnSpPr>
        <p:spPr>
          <a:xfrm flipH="1">
            <a:off x="4881975" y="1772625"/>
            <a:ext cx="1857600" cy="11187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98"/>
          <p:cNvSpPr txBox="1"/>
          <p:nvPr/>
        </p:nvSpPr>
        <p:spPr>
          <a:xfrm>
            <a:off x="4063425" y="693400"/>
            <a:ext cx="47355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import</a:t>
            </a:r>
            <a:r>
              <a:rPr b="1" lang="zh-TW" sz="900">
                <a:solidFill>
                  <a:srgbClr val="F8F8F2"/>
                </a:solidFill>
                <a:highlight>
                  <a:srgbClr val="242424"/>
                </a:highlight>
                <a:latin typeface="Courier New"/>
                <a:ea typeface="Courier New"/>
                <a:cs typeface="Courier New"/>
                <a:sym typeface="Courier New"/>
              </a:rPr>
              <a:t> axios </a:t>
            </a:r>
            <a:r>
              <a:rPr b="1" lang="zh-TW" sz="900">
                <a:solidFill>
                  <a:srgbClr val="F92672"/>
                </a:solidFill>
                <a:highlight>
                  <a:srgbClr val="242424"/>
                </a:highlight>
                <a:latin typeface="Courier New"/>
                <a:ea typeface="Courier New"/>
                <a:cs typeface="Courier New"/>
                <a:sym typeface="Courier New"/>
              </a:rPr>
              <a:t>from</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"axios"</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request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create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baseURL</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"https://vue-lessons-api.vercel.app/"</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export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apiGetPhotoList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request</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"/photo/list"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581" name="Google Shape;1581;p198"/>
          <p:cNvSpPr txBox="1"/>
          <p:nvPr/>
        </p:nvSpPr>
        <p:spPr>
          <a:xfrm>
            <a:off x="4063425" y="2618175"/>
            <a:ext cx="46374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import</a:t>
            </a:r>
            <a:r>
              <a:rPr b="1" lang="zh-TW" sz="900">
                <a:solidFill>
                  <a:srgbClr val="F8F8F2"/>
                </a:solidFill>
                <a:highlight>
                  <a:srgbClr val="242424"/>
                </a:highlight>
                <a:latin typeface="Courier New"/>
                <a:ea typeface="Courier New"/>
                <a:cs typeface="Courier New"/>
                <a:sym typeface="Courier New"/>
              </a:rPr>
              <a:t> axios </a:t>
            </a:r>
            <a:r>
              <a:rPr b="1" lang="zh-TW" sz="900">
                <a:solidFill>
                  <a:srgbClr val="F92672"/>
                </a:solidFill>
                <a:highlight>
                  <a:srgbClr val="242424"/>
                </a:highlight>
                <a:latin typeface="Courier New"/>
                <a:ea typeface="Courier New"/>
                <a:cs typeface="Courier New"/>
                <a:sym typeface="Courier New"/>
              </a:rPr>
              <a:t>from</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"axios"</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request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axios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create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baseURL</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"https://vue-lessons-api.vercel.app/"</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export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apiGetCityList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request</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"/city/list"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582" name="Google Shape;1582;p198"/>
          <p:cNvSpPr txBox="1"/>
          <p:nvPr/>
        </p:nvSpPr>
        <p:spPr>
          <a:xfrm>
            <a:off x="672225" y="1748475"/>
            <a:ext cx="23187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export *</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from</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"./apiPhoto.js"</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export *</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from</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"./apiCity.js"</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583" name="Google Shape;1583;p198"/>
          <p:cNvSpPr txBox="1"/>
          <p:nvPr/>
        </p:nvSpPr>
        <p:spPr>
          <a:xfrm>
            <a:off x="4063425" y="354700"/>
            <a:ext cx="120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000">
                <a:solidFill>
                  <a:srgbClr val="BFBFBF"/>
                </a:solidFill>
              </a:rPr>
              <a:t>api/apiPhoto.js</a:t>
            </a:r>
            <a:endParaRPr b="1" sz="1000">
              <a:solidFill>
                <a:srgbClr val="BFBFBF"/>
              </a:solidFill>
            </a:endParaRPr>
          </a:p>
        </p:txBody>
      </p:sp>
      <p:sp>
        <p:nvSpPr>
          <p:cNvPr id="1584" name="Google Shape;1584;p198"/>
          <p:cNvSpPr txBox="1"/>
          <p:nvPr/>
        </p:nvSpPr>
        <p:spPr>
          <a:xfrm>
            <a:off x="4063425" y="2279475"/>
            <a:ext cx="120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000">
                <a:solidFill>
                  <a:srgbClr val="BFBFBF"/>
                </a:solidFill>
              </a:rPr>
              <a:t>api/apiCity.js</a:t>
            </a:r>
            <a:endParaRPr b="1" sz="1000">
              <a:solidFill>
                <a:srgbClr val="BFBFBF"/>
              </a:solidFill>
            </a:endParaRPr>
          </a:p>
        </p:txBody>
      </p:sp>
      <p:sp>
        <p:nvSpPr>
          <p:cNvPr id="1585" name="Google Shape;1585;p198"/>
          <p:cNvSpPr txBox="1"/>
          <p:nvPr/>
        </p:nvSpPr>
        <p:spPr>
          <a:xfrm>
            <a:off x="726400" y="1466300"/>
            <a:ext cx="120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000">
                <a:solidFill>
                  <a:srgbClr val="BFBFBF"/>
                </a:solidFill>
              </a:rPr>
              <a:t>api/index.js</a:t>
            </a:r>
            <a:endParaRPr b="1" sz="1000">
              <a:solidFill>
                <a:srgbClr val="BFBFBF"/>
              </a:solidFill>
            </a:endParaRPr>
          </a:p>
        </p:txBody>
      </p:sp>
      <p:cxnSp>
        <p:nvCxnSpPr>
          <p:cNvPr id="1586" name="Google Shape;1586;p198"/>
          <p:cNvCxnSpPr/>
          <p:nvPr/>
        </p:nvCxnSpPr>
        <p:spPr>
          <a:xfrm flipH="1">
            <a:off x="2938175" y="1368800"/>
            <a:ext cx="959100" cy="491100"/>
          </a:xfrm>
          <a:prstGeom prst="straightConnector1">
            <a:avLst/>
          </a:prstGeom>
          <a:noFill/>
          <a:ln cap="flat" cmpd="sng" w="38100">
            <a:solidFill>
              <a:schemeClr val="dk1"/>
            </a:solidFill>
            <a:prstDash val="solid"/>
            <a:round/>
            <a:headEnd len="med" w="med" type="none"/>
            <a:tailEnd len="med" w="med" type="triangle"/>
          </a:ln>
        </p:spPr>
      </p:cxnSp>
      <p:cxnSp>
        <p:nvCxnSpPr>
          <p:cNvPr id="1587" name="Google Shape;1587;p198"/>
          <p:cNvCxnSpPr/>
          <p:nvPr/>
        </p:nvCxnSpPr>
        <p:spPr>
          <a:xfrm rot="10800000">
            <a:off x="2960525" y="2192050"/>
            <a:ext cx="959400" cy="513600"/>
          </a:xfrm>
          <a:prstGeom prst="straightConnector1">
            <a:avLst/>
          </a:prstGeom>
          <a:noFill/>
          <a:ln cap="flat" cmpd="sng" w="38100">
            <a:solidFill>
              <a:schemeClr val="dk1"/>
            </a:solidFill>
            <a:prstDash val="solid"/>
            <a:round/>
            <a:headEnd len="med" w="med" type="none"/>
            <a:tailEnd len="med" w="med" type="triangle"/>
          </a:ln>
        </p:spPr>
      </p:cxnSp>
      <p:sp>
        <p:nvSpPr>
          <p:cNvPr id="1588" name="Google Shape;1588;p198"/>
          <p:cNvSpPr txBox="1"/>
          <p:nvPr/>
        </p:nvSpPr>
        <p:spPr>
          <a:xfrm>
            <a:off x="1539450" y="4170400"/>
            <a:ext cx="6065100" cy="38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300">
                <a:solidFill>
                  <a:srgbClr val="F92672"/>
                </a:solidFill>
                <a:highlight>
                  <a:srgbClr val="242424"/>
                </a:highlight>
                <a:latin typeface="Courier New"/>
                <a:ea typeface="Courier New"/>
                <a:cs typeface="Courier New"/>
                <a:sym typeface="Courier New"/>
              </a:rPr>
              <a:t>import</a:t>
            </a:r>
            <a:r>
              <a:rPr b="1" lang="zh-TW" sz="1300">
                <a:solidFill>
                  <a:srgbClr val="F8F8F2"/>
                </a:solidFill>
                <a:highlight>
                  <a:srgbClr val="242424"/>
                </a:highlight>
                <a:latin typeface="Courier New"/>
                <a:ea typeface="Courier New"/>
                <a:cs typeface="Courier New"/>
                <a:sym typeface="Courier New"/>
              </a:rPr>
              <a:t> { apiGetCityList, apiGetCityList } </a:t>
            </a:r>
            <a:r>
              <a:rPr b="1" lang="zh-TW" sz="1300">
                <a:solidFill>
                  <a:srgbClr val="F92672"/>
                </a:solidFill>
                <a:highlight>
                  <a:srgbClr val="242424"/>
                </a:highlight>
                <a:latin typeface="Courier New"/>
                <a:ea typeface="Courier New"/>
                <a:cs typeface="Courier New"/>
                <a:sym typeface="Courier New"/>
              </a:rPr>
              <a:t>from</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"../api"</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99"/>
          <p:cNvSpPr txBox="1"/>
          <p:nvPr/>
        </p:nvSpPr>
        <p:spPr>
          <a:xfrm>
            <a:off x="2082300" y="2263950"/>
            <a:ext cx="49794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800">
                <a:solidFill>
                  <a:srgbClr val="F7DF1E"/>
                </a:solidFill>
              </a:rPr>
              <a:t># </a:t>
            </a:r>
            <a:r>
              <a:rPr b="1" lang="zh-TW" sz="2800">
                <a:solidFill>
                  <a:srgbClr val="F7DF1E"/>
                </a:solidFill>
              </a:rPr>
              <a:t>常見的瀏覽器暫存方案</a:t>
            </a:r>
            <a:endParaRPr b="1" sz="2800">
              <a:solidFill>
                <a:srgbClr val="F7DF1E"/>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00"/>
          <p:cNvSpPr txBox="1"/>
          <p:nvPr/>
        </p:nvSpPr>
        <p:spPr>
          <a:xfrm>
            <a:off x="1437950" y="1127113"/>
            <a:ext cx="1560900" cy="384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Cookie</a:t>
            </a:r>
            <a:endParaRPr b="1" sz="1300">
              <a:solidFill>
                <a:srgbClr val="F7DF1E"/>
              </a:solidFill>
              <a:highlight>
                <a:srgbClr val="242424"/>
              </a:highlight>
              <a:latin typeface="Calibri"/>
              <a:ea typeface="Calibri"/>
              <a:cs typeface="Calibri"/>
              <a:sym typeface="Calibri"/>
            </a:endParaRPr>
          </a:p>
        </p:txBody>
      </p:sp>
      <p:sp>
        <p:nvSpPr>
          <p:cNvPr id="1599" name="Google Shape;1599;p200"/>
          <p:cNvSpPr txBox="1"/>
          <p:nvPr/>
        </p:nvSpPr>
        <p:spPr>
          <a:xfrm>
            <a:off x="3753450" y="1127113"/>
            <a:ext cx="1560900" cy="384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a:t>
            </a:r>
            <a:r>
              <a:rPr b="1" lang="zh-TW" sz="1300">
                <a:solidFill>
                  <a:srgbClr val="F7DF1E"/>
                </a:solidFill>
                <a:highlight>
                  <a:srgbClr val="242424"/>
                </a:highlight>
                <a:latin typeface="Calibri"/>
                <a:ea typeface="Calibri"/>
                <a:cs typeface="Calibri"/>
                <a:sym typeface="Calibri"/>
              </a:rPr>
              <a:t>localStorage</a:t>
            </a:r>
            <a:endParaRPr b="1" sz="1300">
              <a:solidFill>
                <a:srgbClr val="F7DF1E"/>
              </a:solidFill>
              <a:highlight>
                <a:srgbClr val="242424"/>
              </a:highlight>
              <a:latin typeface="Calibri"/>
              <a:ea typeface="Calibri"/>
              <a:cs typeface="Calibri"/>
              <a:sym typeface="Calibri"/>
            </a:endParaRPr>
          </a:p>
        </p:txBody>
      </p:sp>
      <p:sp>
        <p:nvSpPr>
          <p:cNvPr id="1600" name="Google Shape;1600;p200"/>
          <p:cNvSpPr txBox="1"/>
          <p:nvPr/>
        </p:nvSpPr>
        <p:spPr>
          <a:xfrm>
            <a:off x="6145150" y="1127113"/>
            <a:ext cx="1560900" cy="384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a:t>
            </a:r>
            <a:r>
              <a:rPr b="1" lang="zh-TW" sz="1300">
                <a:solidFill>
                  <a:srgbClr val="F7DF1E"/>
                </a:solidFill>
                <a:highlight>
                  <a:srgbClr val="242424"/>
                </a:highlight>
                <a:latin typeface="Calibri"/>
                <a:ea typeface="Calibri"/>
                <a:cs typeface="Calibri"/>
                <a:sym typeface="Calibri"/>
              </a:rPr>
              <a:t>sessionStorage</a:t>
            </a:r>
            <a:endParaRPr b="1" sz="1300">
              <a:solidFill>
                <a:srgbClr val="F7DF1E"/>
              </a:solidFill>
              <a:highlight>
                <a:srgbClr val="242424"/>
              </a:highlight>
              <a:latin typeface="Calibri"/>
              <a:ea typeface="Calibri"/>
              <a:cs typeface="Calibri"/>
              <a:sym typeface="Calibri"/>
            </a:endParaRPr>
          </a:p>
        </p:txBody>
      </p:sp>
      <p:sp>
        <p:nvSpPr>
          <p:cNvPr id="1601" name="Google Shape;1601;p200"/>
          <p:cNvSpPr txBox="1"/>
          <p:nvPr/>
        </p:nvSpPr>
        <p:spPr>
          <a:xfrm>
            <a:off x="1245350" y="1702496"/>
            <a:ext cx="1946100" cy="28122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容量只有 4KB</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每次請求時都會被夾帶在 HTTP header 中</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可設定過期時間</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瀏覽器關閉還會存在</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key 跟 value 只能用 string 儲存</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可以在主網域跟子網域共享 cookie </a:t>
            </a:r>
            <a:endParaRPr b="1" sz="1000">
              <a:solidFill>
                <a:schemeClr val="dk1"/>
              </a:solidFill>
              <a:highlight>
                <a:srgbClr val="242424"/>
              </a:highlight>
              <a:latin typeface="Calibri"/>
              <a:ea typeface="Calibri"/>
              <a:cs typeface="Calibri"/>
              <a:sym typeface="Calibri"/>
            </a:endParaRPr>
          </a:p>
        </p:txBody>
      </p:sp>
      <p:sp>
        <p:nvSpPr>
          <p:cNvPr id="1602" name="Google Shape;1602;p200"/>
          <p:cNvSpPr txBox="1"/>
          <p:nvPr/>
        </p:nvSpPr>
        <p:spPr>
          <a:xfrm>
            <a:off x="3560850" y="1702488"/>
            <a:ext cx="1946100" cy="1856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除非手動清除，不然</a:t>
            </a:r>
            <a:r>
              <a:rPr b="1" lang="zh-TW" sz="1000">
                <a:solidFill>
                  <a:schemeClr val="dk1"/>
                </a:solidFill>
                <a:highlight>
                  <a:srgbClr val="242424"/>
                </a:highlight>
                <a:latin typeface="Calibri"/>
                <a:ea typeface="Calibri"/>
                <a:cs typeface="Calibri"/>
                <a:sym typeface="Calibri"/>
              </a:rPr>
              <a:t>不會過期</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容量預設 5MB</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瀏覽器關閉還會存在</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請求時並不會夾帶在 HTTP header 中</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key 跟 value 只能用 string 儲存</a:t>
            </a:r>
            <a:endParaRPr b="1" sz="1000">
              <a:solidFill>
                <a:schemeClr val="dk1"/>
              </a:solidFill>
              <a:highlight>
                <a:srgbClr val="242424"/>
              </a:highlight>
              <a:latin typeface="Calibri"/>
              <a:ea typeface="Calibri"/>
              <a:cs typeface="Calibri"/>
              <a:sym typeface="Calibri"/>
            </a:endParaRPr>
          </a:p>
        </p:txBody>
      </p:sp>
      <p:sp>
        <p:nvSpPr>
          <p:cNvPr id="1603" name="Google Shape;1603;p200"/>
          <p:cNvSpPr txBox="1"/>
          <p:nvPr/>
        </p:nvSpPr>
        <p:spPr>
          <a:xfrm>
            <a:off x="5952550" y="1702503"/>
            <a:ext cx="1946100" cy="22305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每次分頁或瀏覽器關掉後就會清除</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容量預設 5MB</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只存在單一分頁中，如另開分頁就不存在</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請求時並不會夾帶在 HTTP header 中</a:t>
            </a:r>
            <a:endParaRPr b="1" sz="1000">
              <a:solidFill>
                <a:schemeClr val="dk1"/>
              </a:solidFill>
              <a:highlight>
                <a:srgbClr val="242424"/>
              </a:highlight>
              <a:latin typeface="Calibri"/>
              <a:ea typeface="Calibri"/>
              <a:cs typeface="Calibri"/>
              <a:sym typeface="Calibri"/>
            </a:endParaRPr>
          </a:p>
          <a:p>
            <a:pPr indent="-292100" lvl="0" marL="457200" rtl="0" algn="l">
              <a:lnSpc>
                <a:spcPct val="150000"/>
              </a:lnSpc>
              <a:spcBef>
                <a:spcPts val="0"/>
              </a:spcBef>
              <a:spcAft>
                <a:spcPts val="0"/>
              </a:spcAft>
              <a:buClr>
                <a:schemeClr val="dk1"/>
              </a:buClr>
              <a:buSzPts val="1000"/>
              <a:buFont typeface="Calibri"/>
              <a:buAutoNum type="arabicPeriod"/>
            </a:pPr>
            <a:r>
              <a:rPr b="1" lang="zh-TW" sz="1000">
                <a:solidFill>
                  <a:schemeClr val="dk1"/>
                </a:solidFill>
                <a:highlight>
                  <a:srgbClr val="242424"/>
                </a:highlight>
                <a:latin typeface="Calibri"/>
                <a:ea typeface="Calibri"/>
                <a:cs typeface="Calibri"/>
                <a:sym typeface="Calibri"/>
              </a:rPr>
              <a:t>key 跟 value 只能用 string 儲存</a:t>
            </a:r>
            <a:endParaRPr b="1" sz="1000">
              <a:solidFill>
                <a:schemeClr val="dk1"/>
              </a:solidFill>
              <a:highlight>
                <a:srgbClr val="242424"/>
              </a:highlight>
              <a:latin typeface="Calibri"/>
              <a:ea typeface="Calibri"/>
              <a:cs typeface="Calibri"/>
              <a:sym typeface="Calibri"/>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01"/>
          <p:cNvSpPr txBox="1"/>
          <p:nvPr/>
        </p:nvSpPr>
        <p:spPr>
          <a:xfrm>
            <a:off x="1368150" y="1047900"/>
            <a:ext cx="6407700" cy="304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rgbClr val="F7DF1E"/>
                </a:solidFill>
              </a:rPr>
              <a:t>Cookie (</a:t>
            </a:r>
            <a:r>
              <a:rPr b="1" lang="zh-TW" sz="1000">
                <a:solidFill>
                  <a:srgbClr val="F7DF1E"/>
                </a:solidFill>
              </a:rPr>
              <a:t> </a:t>
            </a:r>
            <a:r>
              <a:rPr b="1" lang="zh-TW" sz="1000" u="sng">
                <a:solidFill>
                  <a:schemeClr val="hlink"/>
                </a:solidFill>
                <a:hlinkClick r:id="rId3"/>
              </a:rPr>
              <a:t>https://developer.mozilla.org/zh-TW/docs/Web/HTTP/Cookies</a:t>
            </a:r>
            <a:r>
              <a:rPr b="1" lang="zh-TW" sz="1000">
                <a:solidFill>
                  <a:srgbClr val="F7DF1E"/>
                </a:solidFill>
              </a:rPr>
              <a:t> </a:t>
            </a:r>
            <a:r>
              <a:rPr b="1" lang="zh-TW">
                <a:solidFill>
                  <a:srgbClr val="F7DF1E"/>
                </a:solidFill>
              </a:rPr>
              <a:t>)</a:t>
            </a:r>
            <a:endParaRPr b="1">
              <a:solidFill>
                <a:srgbClr val="F7DF1E"/>
              </a:solidFill>
            </a:endParaRPr>
          </a:p>
          <a:p>
            <a:pPr indent="0" lvl="0" marL="0" rtl="0" algn="l">
              <a:lnSpc>
                <a:spcPct val="150000"/>
              </a:lnSpc>
              <a:spcBef>
                <a:spcPts val="0"/>
              </a:spcBef>
              <a:spcAft>
                <a:spcPts val="0"/>
              </a:spcAft>
              <a:buNone/>
            </a:pPr>
            <a:r>
              <a:rPr lang="zh-TW" sz="1200">
                <a:solidFill>
                  <a:schemeClr val="dk1"/>
                </a:solidFill>
              </a:rPr>
              <a:t>常用的</a:t>
            </a:r>
            <a:r>
              <a:rPr lang="zh-TW" sz="1200">
                <a:solidFill>
                  <a:schemeClr val="dk1"/>
                </a:solidFill>
              </a:rPr>
              <a:t>用途是識別是否有用戶登入。當用戶登入時，server 會在其 cookie 中</a:t>
            </a:r>
            <a:r>
              <a:rPr lang="zh-TW" sz="1200">
                <a:solidFill>
                  <a:schemeClr val="dk1"/>
                </a:solidFill>
              </a:rPr>
              <a:t>儲存</a:t>
            </a:r>
            <a:r>
              <a:rPr lang="zh-TW" sz="1200">
                <a:solidFill>
                  <a:schemeClr val="dk1"/>
                </a:solidFill>
              </a:rPr>
              <a:t>一個加密的 token，之後，只需檢查這個 </a:t>
            </a:r>
            <a:r>
              <a:rPr lang="zh-TW" sz="1200">
                <a:solidFill>
                  <a:schemeClr val="dk1"/>
                </a:solidFill>
              </a:rPr>
              <a:t>token </a:t>
            </a:r>
            <a:r>
              <a:rPr lang="zh-TW" sz="1200">
                <a:solidFill>
                  <a:schemeClr val="dk1"/>
                </a:solidFill>
              </a:rPr>
              <a:t>即可確認 user 的登入狀態。</a:t>
            </a:r>
            <a:endParaRPr sz="1200">
              <a:solidFill>
                <a:schemeClr val="dk1"/>
              </a:solidFill>
            </a:endParaRPr>
          </a:p>
          <a:p>
            <a:pPr indent="0" lvl="0" marL="0" rtl="0" algn="l">
              <a:lnSpc>
                <a:spcPct val="150000"/>
              </a:lnSpc>
              <a:spcBef>
                <a:spcPts val="0"/>
              </a:spcBef>
              <a:spcAft>
                <a:spcPts val="0"/>
              </a:spcAft>
              <a:buNone/>
            </a:pPr>
            <a:r>
              <a:t/>
            </a:r>
            <a:endParaRPr b="1">
              <a:solidFill>
                <a:schemeClr val="dk1"/>
              </a:solidFill>
            </a:endParaRPr>
          </a:p>
          <a:p>
            <a:pPr indent="0" lvl="0" marL="0" rtl="0" algn="l">
              <a:lnSpc>
                <a:spcPct val="150000"/>
              </a:lnSpc>
              <a:spcBef>
                <a:spcPts val="0"/>
              </a:spcBef>
              <a:spcAft>
                <a:spcPts val="0"/>
              </a:spcAft>
              <a:buNone/>
            </a:pPr>
            <a:r>
              <a:rPr b="1" lang="zh-TW">
                <a:solidFill>
                  <a:srgbClr val="F7DF1E"/>
                </a:solidFill>
              </a:rPr>
              <a:t>LocalStorage (</a:t>
            </a:r>
            <a:r>
              <a:rPr b="1" lang="zh-TW" sz="1000">
                <a:solidFill>
                  <a:srgbClr val="F7DF1E"/>
                </a:solidFill>
              </a:rPr>
              <a:t> </a:t>
            </a:r>
            <a:r>
              <a:rPr b="1" lang="zh-TW" sz="1000" u="sng">
                <a:solidFill>
                  <a:schemeClr val="hlink"/>
                </a:solidFill>
                <a:hlinkClick r:id="rId4"/>
              </a:rPr>
              <a:t>https://developer.mozilla.org/zh-TW/docs/Web/API/Window/localStorage</a:t>
            </a:r>
            <a:r>
              <a:rPr b="1" lang="zh-TW" sz="1000">
                <a:solidFill>
                  <a:srgbClr val="F7DF1E"/>
                </a:solidFill>
              </a:rPr>
              <a:t> </a:t>
            </a:r>
            <a:r>
              <a:rPr b="1" lang="zh-TW">
                <a:solidFill>
                  <a:srgbClr val="F7DF1E"/>
                </a:solidFill>
              </a:rPr>
              <a:t>)</a:t>
            </a:r>
            <a:endParaRPr b="1">
              <a:solidFill>
                <a:srgbClr val="F7DF1E"/>
              </a:solidFill>
            </a:endParaRPr>
          </a:p>
          <a:p>
            <a:pPr indent="0" lvl="0" marL="0" rtl="0" algn="l">
              <a:lnSpc>
                <a:spcPct val="150000"/>
              </a:lnSpc>
              <a:spcBef>
                <a:spcPts val="0"/>
              </a:spcBef>
              <a:spcAft>
                <a:spcPts val="0"/>
              </a:spcAft>
              <a:buNone/>
            </a:pPr>
            <a:r>
              <a:rPr lang="zh-TW" sz="1200">
                <a:solidFill>
                  <a:schemeClr val="dk1"/>
                </a:solidFill>
              </a:rPr>
              <a:t>LocalStorage取代了Cookie 在購物車管理上的角色，並且還能完成更多任務。</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rPr b="1" lang="zh-TW">
                <a:solidFill>
                  <a:srgbClr val="F7DF1E"/>
                </a:solidFill>
              </a:rPr>
              <a:t>SessionStorage (</a:t>
            </a:r>
            <a:r>
              <a:rPr b="1" lang="zh-TW" sz="1000">
                <a:solidFill>
                  <a:srgbClr val="F7DF1E"/>
                </a:solidFill>
              </a:rPr>
              <a:t> </a:t>
            </a:r>
            <a:r>
              <a:rPr b="1" lang="zh-TW" sz="1000" u="sng">
                <a:solidFill>
                  <a:schemeClr val="hlink"/>
                </a:solidFill>
                <a:hlinkClick r:id="rId5"/>
              </a:rPr>
              <a:t>https://developer.mozilla.org/zh-TW/docs/Web/API/Window/sessionStorage</a:t>
            </a:r>
            <a:r>
              <a:rPr b="1" lang="zh-TW" sz="1000">
                <a:solidFill>
                  <a:srgbClr val="F7DF1E"/>
                </a:solidFill>
              </a:rPr>
              <a:t> </a:t>
            </a:r>
            <a:r>
              <a:rPr b="1" lang="zh-TW">
                <a:solidFill>
                  <a:srgbClr val="F7DF1E"/>
                </a:solidFill>
              </a:rPr>
              <a:t>)</a:t>
            </a:r>
            <a:endParaRPr b="1">
              <a:solidFill>
                <a:srgbClr val="F7DF1E"/>
              </a:solidFill>
            </a:endParaRPr>
          </a:p>
          <a:p>
            <a:pPr indent="0" lvl="0" marL="0" rtl="0" algn="l">
              <a:lnSpc>
                <a:spcPct val="150000"/>
              </a:lnSpc>
              <a:spcBef>
                <a:spcPts val="0"/>
              </a:spcBef>
              <a:spcAft>
                <a:spcPts val="0"/>
              </a:spcAft>
              <a:buNone/>
            </a:pPr>
            <a:r>
              <a:rPr lang="zh-TW" sz="1200">
                <a:solidFill>
                  <a:schemeClr val="dk1"/>
                </a:solidFill>
              </a:rPr>
              <a:t>可以先使用 </a:t>
            </a:r>
            <a:r>
              <a:rPr lang="zh-TW" sz="1200">
                <a:solidFill>
                  <a:schemeClr val="dk1"/>
                </a:solidFill>
              </a:rPr>
              <a:t>SessionStorage </a:t>
            </a:r>
            <a:r>
              <a:rPr lang="zh-TW" sz="1200">
                <a:solidFill>
                  <a:schemeClr val="dk1"/>
                </a:solidFill>
              </a:rPr>
              <a:t>暫存部分表單資料，user 要回上一頁就可以看到剛剛填寫好的表單內容還在，不用重新填寫</a:t>
            </a:r>
            <a:r>
              <a:rPr lang="zh-TW" sz="1200">
                <a:solidFill>
                  <a:schemeClr val="dk1"/>
                </a:solidFill>
              </a:rPr>
              <a:t>。</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3-2 還有 alert</a:t>
            </a:r>
            <a:endParaRPr b="1" sz="1300">
              <a:solidFill>
                <a:srgbClr val="F7DF1E"/>
              </a:solidFill>
              <a:highlight>
                <a:srgbClr val="242424"/>
              </a:highlight>
              <a:latin typeface="Calibri"/>
              <a:ea typeface="Calibri"/>
              <a:cs typeface="Calibri"/>
              <a:sym typeface="Calibri"/>
            </a:endParaRPr>
          </a:p>
        </p:txBody>
      </p:sp>
      <p:sp>
        <p:nvSpPr>
          <p:cNvPr id="221" name="Google Shape;221;p31"/>
          <p:cNvSpPr txBox="1"/>
          <p:nvPr/>
        </p:nvSpPr>
        <p:spPr>
          <a:xfrm>
            <a:off x="689525" y="1986900"/>
            <a:ext cx="37689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600">
                <a:solidFill>
                  <a:srgbClr val="F8F8F2"/>
                </a:solidFill>
                <a:highlight>
                  <a:srgbClr val="242424"/>
                </a:highlight>
                <a:latin typeface="Courier New"/>
                <a:ea typeface="Courier New"/>
                <a:cs typeface="Courier New"/>
                <a:sym typeface="Courier New"/>
              </a:rPr>
              <a:t>&lt;</a:t>
            </a:r>
            <a:r>
              <a:rPr b="1" lang="zh-TW" sz="1600">
                <a:solidFill>
                  <a:srgbClr val="F92672"/>
                </a:solidFill>
                <a:highlight>
                  <a:srgbClr val="242424"/>
                </a:highlight>
                <a:latin typeface="Courier New"/>
                <a:ea typeface="Courier New"/>
                <a:cs typeface="Courier New"/>
                <a:sym typeface="Courier New"/>
              </a:rPr>
              <a:t>script</a:t>
            </a:r>
            <a:r>
              <a:rPr b="1" lang="zh-TW" sz="1600">
                <a:solidFill>
                  <a:srgbClr val="F8F8F2"/>
                </a:solidFill>
                <a:highlight>
                  <a:srgbClr val="242424"/>
                </a:highlight>
                <a:latin typeface="Courier New"/>
                <a:ea typeface="Courier New"/>
                <a:cs typeface="Courier New"/>
                <a:sym typeface="Courier New"/>
              </a:rPr>
              <a:t>&gt;</a:t>
            </a:r>
            <a:endParaRPr b="1" sz="16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600">
                <a:solidFill>
                  <a:srgbClr val="A6E22E"/>
                </a:solidFill>
                <a:highlight>
                  <a:srgbClr val="242424"/>
                </a:highlight>
                <a:latin typeface="Courier New"/>
                <a:ea typeface="Courier New"/>
                <a:cs typeface="Courier New"/>
                <a:sym typeface="Courier New"/>
              </a:rPr>
              <a:t>alert</a:t>
            </a:r>
            <a:r>
              <a:rPr b="1" lang="zh-TW" sz="1600">
                <a:solidFill>
                  <a:srgbClr val="F8F8F2"/>
                </a:solidFill>
                <a:highlight>
                  <a:srgbClr val="242424"/>
                </a:highlight>
                <a:latin typeface="Courier New"/>
                <a:ea typeface="Courier New"/>
                <a:cs typeface="Courier New"/>
                <a:sym typeface="Courier New"/>
              </a:rPr>
              <a:t>(</a:t>
            </a:r>
            <a:r>
              <a:rPr b="1" lang="zh-TW" sz="1600">
                <a:solidFill>
                  <a:srgbClr val="FFEE99"/>
                </a:solidFill>
                <a:highlight>
                  <a:srgbClr val="242424"/>
                </a:highlight>
                <a:latin typeface="Courier New"/>
                <a:ea typeface="Courier New"/>
                <a:cs typeface="Courier New"/>
                <a:sym typeface="Courier New"/>
              </a:rPr>
              <a:t>"這是一個Alert"</a:t>
            </a:r>
            <a:r>
              <a:rPr b="1" lang="zh-TW" sz="1600">
                <a:solidFill>
                  <a:srgbClr val="F8F8F2"/>
                </a:solidFill>
                <a:highlight>
                  <a:srgbClr val="242424"/>
                </a:highlight>
                <a:latin typeface="Courier New"/>
                <a:ea typeface="Courier New"/>
                <a:cs typeface="Courier New"/>
                <a:sym typeface="Courier New"/>
              </a:rPr>
              <a:t>);</a:t>
            </a:r>
            <a:endParaRPr b="1" sz="16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600">
                <a:solidFill>
                  <a:srgbClr val="F8F8F2"/>
                </a:solidFill>
                <a:highlight>
                  <a:srgbClr val="242424"/>
                </a:highlight>
                <a:latin typeface="Courier New"/>
                <a:ea typeface="Courier New"/>
                <a:cs typeface="Courier New"/>
                <a:sym typeface="Courier New"/>
              </a:rPr>
              <a:t>&lt;/</a:t>
            </a:r>
            <a:r>
              <a:rPr b="1" lang="zh-TW" sz="1600">
                <a:solidFill>
                  <a:srgbClr val="F92672"/>
                </a:solidFill>
                <a:highlight>
                  <a:srgbClr val="242424"/>
                </a:highlight>
                <a:latin typeface="Courier New"/>
                <a:ea typeface="Courier New"/>
                <a:cs typeface="Courier New"/>
                <a:sym typeface="Courier New"/>
              </a:rPr>
              <a:t>script</a:t>
            </a:r>
            <a:r>
              <a:rPr b="1" lang="zh-TW" sz="1600">
                <a:solidFill>
                  <a:srgbClr val="F8F8F2"/>
                </a:solidFill>
                <a:highlight>
                  <a:srgbClr val="242424"/>
                </a:highlight>
                <a:latin typeface="Courier New"/>
                <a:ea typeface="Courier New"/>
                <a:cs typeface="Courier New"/>
                <a:sym typeface="Courier New"/>
              </a:rPr>
              <a:t>&gt;</a:t>
            </a:r>
            <a:endParaRPr b="1" sz="1600">
              <a:solidFill>
                <a:srgbClr val="F8F8F2"/>
              </a:solidFill>
              <a:highlight>
                <a:srgbClr val="242424"/>
              </a:highlight>
              <a:latin typeface="Courier New"/>
              <a:ea typeface="Courier New"/>
              <a:cs typeface="Courier New"/>
              <a:sym typeface="Courier New"/>
            </a:endParaRPr>
          </a:p>
        </p:txBody>
      </p:sp>
      <p:pic>
        <p:nvPicPr>
          <p:cNvPr id="222" name="Google Shape;222;p31"/>
          <p:cNvPicPr preferRelativeResize="0"/>
          <p:nvPr/>
        </p:nvPicPr>
        <p:blipFill>
          <a:blip r:embed="rId3">
            <a:alphaModFix/>
          </a:blip>
          <a:stretch>
            <a:fillRect/>
          </a:stretch>
        </p:blipFill>
        <p:spPr>
          <a:xfrm>
            <a:off x="4555450" y="1986888"/>
            <a:ext cx="3899000" cy="11697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0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17-1 </a:t>
            </a:r>
            <a:r>
              <a:rPr b="1" lang="zh-TW" sz="1300">
                <a:solidFill>
                  <a:srgbClr val="F7DF1E"/>
                </a:solidFill>
                <a:highlight>
                  <a:srgbClr val="242424"/>
                </a:highlight>
                <a:latin typeface="Calibri"/>
                <a:ea typeface="Calibri"/>
                <a:cs typeface="Calibri"/>
                <a:sym typeface="Calibri"/>
              </a:rPr>
              <a:t>Cookie</a:t>
            </a:r>
            <a:endParaRPr b="1" sz="1300">
              <a:solidFill>
                <a:srgbClr val="F7DF1E"/>
              </a:solidFill>
              <a:highlight>
                <a:srgbClr val="242424"/>
              </a:highlight>
              <a:latin typeface="Calibri"/>
              <a:ea typeface="Calibri"/>
              <a:cs typeface="Calibri"/>
              <a:sym typeface="Calibri"/>
            </a:endParaRPr>
          </a:p>
        </p:txBody>
      </p:sp>
      <p:sp>
        <p:nvSpPr>
          <p:cNvPr id="1614" name="Google Shape;1614;p202"/>
          <p:cNvSpPr txBox="1"/>
          <p:nvPr/>
        </p:nvSpPr>
        <p:spPr>
          <a:xfrm>
            <a:off x="3052050" y="21794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solidFill>
                  <a:srgbClr val="FFEE99"/>
                </a:solidFill>
              </a:rPr>
              <a:t>npm install </a:t>
            </a:r>
            <a:r>
              <a:rPr b="1" lang="zh-TW" sz="1800" u="sng">
                <a:solidFill>
                  <a:srgbClr val="FFEE99"/>
                </a:solidFill>
              </a:rPr>
              <a:t>js-cookie</a:t>
            </a:r>
            <a:r>
              <a:rPr b="1" lang="zh-TW" sz="1800">
                <a:solidFill>
                  <a:srgbClr val="FFEE99"/>
                </a:solidFill>
              </a:rPr>
              <a:t> -S</a:t>
            </a:r>
            <a:endParaRPr b="1" sz="1800">
              <a:solidFill>
                <a:srgbClr val="FFEE99"/>
              </a:solidFill>
            </a:endParaRPr>
          </a:p>
        </p:txBody>
      </p:sp>
      <p:sp>
        <p:nvSpPr>
          <p:cNvPr id="1615" name="Google Shape;1615;p202"/>
          <p:cNvSpPr txBox="1"/>
          <p:nvPr/>
        </p:nvSpPr>
        <p:spPr>
          <a:xfrm>
            <a:off x="2575950" y="2594775"/>
            <a:ext cx="39522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u="sng">
                <a:solidFill>
                  <a:schemeClr val="hlink"/>
                </a:solidFill>
                <a:hlinkClick r:id="rId3"/>
              </a:rPr>
              <a:t>https://github.com/js-cookie/js-cookie</a:t>
            </a:r>
            <a:endParaRPr b="1" sz="1200">
              <a:solidFill>
                <a:schemeClr val="dk1"/>
              </a:solidFill>
            </a:endParaRPr>
          </a:p>
        </p:txBody>
      </p:sp>
      <p:sp>
        <p:nvSpPr>
          <p:cNvPr id="1616" name="Google Shape;1616;p202"/>
          <p:cNvSpPr txBox="1"/>
          <p:nvPr/>
        </p:nvSpPr>
        <p:spPr>
          <a:xfrm rot="664506">
            <a:off x="4427985" y="866528"/>
            <a:ext cx="3000073" cy="46162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800">
                <a:solidFill>
                  <a:srgbClr val="F92672"/>
                </a:solidFill>
              </a:rPr>
              <a:t>原生太難用了！換這個</a:t>
            </a:r>
            <a:endParaRPr b="1" sz="1800">
              <a:solidFill>
                <a:srgbClr val="F92672"/>
              </a:solidFill>
            </a:endParaRPr>
          </a:p>
        </p:txBody>
      </p:sp>
      <p:cxnSp>
        <p:nvCxnSpPr>
          <p:cNvPr id="1617" name="Google Shape;1617;p202"/>
          <p:cNvCxnSpPr/>
          <p:nvPr/>
        </p:nvCxnSpPr>
        <p:spPr>
          <a:xfrm flipH="1">
            <a:off x="5431125" y="1321750"/>
            <a:ext cx="377700" cy="793200"/>
          </a:xfrm>
          <a:prstGeom prst="straightConnector1">
            <a:avLst/>
          </a:prstGeom>
          <a:noFill/>
          <a:ln cap="flat" cmpd="sng" w="38100">
            <a:solidFill>
              <a:srgbClr val="F92672"/>
            </a:solidFill>
            <a:prstDash val="solid"/>
            <a:round/>
            <a:headEnd len="med" w="med" type="none"/>
            <a:tailEnd len="med" w="med" type="triangle"/>
          </a:ln>
        </p:spPr>
      </p:cxn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20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17-2 </a:t>
            </a:r>
            <a:r>
              <a:rPr b="1" lang="zh-TW" sz="1300">
                <a:solidFill>
                  <a:srgbClr val="F7DF1E"/>
                </a:solidFill>
                <a:highlight>
                  <a:srgbClr val="242424"/>
                </a:highlight>
                <a:latin typeface="Calibri"/>
                <a:ea typeface="Calibri"/>
                <a:cs typeface="Calibri"/>
                <a:sym typeface="Calibri"/>
              </a:rPr>
              <a:t>localStorage</a:t>
            </a:r>
            <a:endParaRPr b="1" sz="1300">
              <a:solidFill>
                <a:srgbClr val="F7DF1E"/>
              </a:solidFill>
              <a:highlight>
                <a:srgbClr val="242424"/>
              </a:highlight>
              <a:latin typeface="Calibri"/>
              <a:ea typeface="Calibri"/>
              <a:cs typeface="Calibri"/>
              <a:sym typeface="Calibri"/>
            </a:endParaRPr>
          </a:p>
        </p:txBody>
      </p:sp>
      <p:sp>
        <p:nvSpPr>
          <p:cNvPr id="1623" name="Google Shape;1623;p203"/>
          <p:cNvSpPr txBox="1"/>
          <p:nvPr/>
        </p:nvSpPr>
        <p:spPr>
          <a:xfrm>
            <a:off x="1304850" y="4033250"/>
            <a:ext cx="6534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u="sng">
                <a:solidFill>
                  <a:schemeClr val="hlink"/>
                </a:solidFill>
                <a:hlinkClick r:id="rId3"/>
              </a:rPr>
              <a:t>https://developer.mozilla.org/zh-TW/docs/Web/API/Window/localStorage</a:t>
            </a:r>
            <a:endParaRPr sz="1100">
              <a:solidFill>
                <a:schemeClr val="dk1"/>
              </a:solidFill>
            </a:endParaRPr>
          </a:p>
        </p:txBody>
      </p:sp>
      <p:pic>
        <p:nvPicPr>
          <p:cNvPr id="1624" name="Google Shape;1624;p203"/>
          <p:cNvPicPr preferRelativeResize="0"/>
          <p:nvPr/>
        </p:nvPicPr>
        <p:blipFill>
          <a:blip r:embed="rId4">
            <a:alphaModFix/>
          </a:blip>
          <a:stretch>
            <a:fillRect/>
          </a:stretch>
        </p:blipFill>
        <p:spPr>
          <a:xfrm>
            <a:off x="1858438" y="695925"/>
            <a:ext cx="5427113" cy="31849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04"/>
          <p:cNvSpPr txBox="1"/>
          <p:nvPr/>
        </p:nvSpPr>
        <p:spPr>
          <a:xfrm>
            <a:off x="191400" y="158625"/>
            <a:ext cx="18234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17-3 封裝</a:t>
            </a:r>
            <a:endParaRPr b="1" sz="1300">
              <a:solidFill>
                <a:srgbClr val="F7DF1E"/>
              </a:solidFill>
              <a:highlight>
                <a:srgbClr val="242424"/>
              </a:highlight>
              <a:latin typeface="Calibri"/>
              <a:ea typeface="Calibri"/>
              <a:cs typeface="Calibri"/>
              <a:sym typeface="Calibri"/>
            </a:endParaRPr>
          </a:p>
        </p:txBody>
      </p:sp>
      <p:sp>
        <p:nvSpPr>
          <p:cNvPr id="1630" name="Google Shape;1630;p204"/>
          <p:cNvSpPr txBox="1"/>
          <p:nvPr/>
        </p:nvSpPr>
        <p:spPr>
          <a:xfrm>
            <a:off x="1159988" y="2048400"/>
            <a:ext cx="26202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Cookies</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set</a:t>
            </a:r>
            <a:r>
              <a:rPr b="1" lang="zh-TW">
                <a:solidFill>
                  <a:srgbClr val="F8F8F2"/>
                </a:solidFill>
                <a:highlight>
                  <a:srgbClr val="242424"/>
                </a:highlight>
                <a:latin typeface="Courier New"/>
                <a:ea typeface="Courier New"/>
                <a:cs typeface="Courier New"/>
                <a:sym typeface="Courier New"/>
              </a:rPr>
              <a:t>(key,data);</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Cookies</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get</a:t>
            </a:r>
            <a:r>
              <a:rPr b="1" lang="zh-TW">
                <a:solidFill>
                  <a:srgbClr val="F8F8F2"/>
                </a:solidFill>
                <a:highlight>
                  <a:srgbClr val="242424"/>
                </a:highlight>
                <a:latin typeface="Courier New"/>
                <a:ea typeface="Courier New"/>
                <a:cs typeface="Courier New"/>
                <a:sym typeface="Courier New"/>
              </a:rPr>
              <a:t>(key)</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Cookies</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remove</a:t>
            </a:r>
            <a:r>
              <a:rPr b="1" lang="zh-TW">
                <a:solidFill>
                  <a:srgbClr val="F8F8F2"/>
                </a:solidFill>
                <a:highlight>
                  <a:srgbClr val="242424"/>
                </a:highlight>
                <a:latin typeface="Courier New"/>
                <a:ea typeface="Courier New"/>
                <a:cs typeface="Courier New"/>
                <a:sym typeface="Courier New"/>
              </a:rPr>
              <a:t>(key);</a:t>
            </a:r>
            <a:endParaRPr b="1">
              <a:solidFill>
                <a:srgbClr val="F8F8F2"/>
              </a:solidFill>
              <a:highlight>
                <a:srgbClr val="242424"/>
              </a:highlight>
              <a:latin typeface="Courier New"/>
              <a:ea typeface="Courier New"/>
              <a:cs typeface="Courier New"/>
              <a:sym typeface="Courier New"/>
            </a:endParaRPr>
          </a:p>
        </p:txBody>
      </p:sp>
      <p:sp>
        <p:nvSpPr>
          <p:cNvPr id="1631" name="Google Shape;1631;p204"/>
          <p:cNvSpPr txBox="1"/>
          <p:nvPr/>
        </p:nvSpPr>
        <p:spPr>
          <a:xfrm>
            <a:off x="4368713" y="2048400"/>
            <a:ext cx="36153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localStorage</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setItem</a:t>
            </a:r>
            <a:r>
              <a:rPr b="1" lang="zh-TW">
                <a:solidFill>
                  <a:srgbClr val="F8F8F2"/>
                </a:solidFill>
                <a:highlight>
                  <a:srgbClr val="242424"/>
                </a:highlight>
                <a:latin typeface="Courier New"/>
                <a:ea typeface="Courier New"/>
                <a:cs typeface="Courier New"/>
                <a:sym typeface="Courier New"/>
              </a:rPr>
              <a:t>(key, data);</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localStorage</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getItem</a:t>
            </a:r>
            <a:r>
              <a:rPr b="1" lang="zh-TW">
                <a:solidFill>
                  <a:srgbClr val="F8F8F2"/>
                </a:solidFill>
                <a:highlight>
                  <a:srgbClr val="242424"/>
                </a:highlight>
                <a:latin typeface="Courier New"/>
                <a:ea typeface="Courier New"/>
                <a:cs typeface="Courier New"/>
                <a:sym typeface="Courier New"/>
              </a:rPr>
              <a:t>(key);</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localStorage</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removeItem</a:t>
            </a:r>
            <a:r>
              <a:rPr b="1" lang="zh-TW">
                <a:solidFill>
                  <a:srgbClr val="F8F8F2"/>
                </a:solidFill>
                <a:highlight>
                  <a:srgbClr val="242424"/>
                </a:highlight>
                <a:latin typeface="Courier New"/>
                <a:ea typeface="Courier New"/>
                <a:cs typeface="Courier New"/>
                <a:sym typeface="Courier New"/>
              </a:rPr>
              <a:t>(key);</a:t>
            </a:r>
            <a:endParaRPr b="1">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05"/>
          <p:cNvSpPr txBox="1"/>
          <p:nvPr/>
        </p:nvSpPr>
        <p:spPr>
          <a:xfrm>
            <a:off x="2427600" y="209650"/>
            <a:ext cx="4288800" cy="465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a:t>
            </a:r>
            <a:r>
              <a:rPr b="1" lang="zh-TW" sz="800">
                <a:solidFill>
                  <a:srgbClr val="F8F8F2"/>
                </a:solidFill>
                <a:highlight>
                  <a:srgbClr val="242424"/>
                </a:highlight>
                <a:latin typeface="Consolas"/>
                <a:ea typeface="Consolas"/>
                <a:cs typeface="Consolas"/>
                <a:sym typeface="Consolas"/>
              </a:rPr>
              <a:t>localstorage</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set</a:t>
            </a:r>
            <a:r>
              <a:rPr b="1" lang="zh-TW" sz="800">
                <a:solidFill>
                  <a:srgbClr val="F8F8F2"/>
                </a:solidFill>
                <a:highlight>
                  <a:srgbClr val="242424"/>
                </a:highlight>
                <a:latin typeface="Consolas"/>
                <a:ea typeface="Consolas"/>
                <a:cs typeface="Consolas"/>
                <a:sym typeface="Consolas"/>
              </a:rPr>
              <a:t>(</a:t>
            </a:r>
            <a:r>
              <a:rPr b="1" i="1" lang="zh-TW" sz="800">
                <a:solidFill>
                  <a:srgbClr val="FD971F"/>
                </a:solidFill>
                <a:highlight>
                  <a:srgbClr val="242424"/>
                </a:highlight>
                <a:latin typeface="Consolas"/>
                <a:ea typeface="Consolas"/>
                <a:cs typeface="Consolas"/>
                <a:sym typeface="Consolas"/>
              </a:rPr>
              <a:t>key</a:t>
            </a:r>
            <a:r>
              <a:rPr b="1" lang="zh-TW" sz="800">
                <a:solidFill>
                  <a:srgbClr val="F8F8F2"/>
                </a:solidFill>
                <a:highlight>
                  <a:srgbClr val="242424"/>
                </a:highlight>
                <a:latin typeface="Consolas"/>
                <a:ea typeface="Consolas"/>
                <a:cs typeface="Consolas"/>
                <a:sym typeface="Consolas"/>
              </a:rPr>
              <a:t>, </a:t>
            </a:r>
            <a:r>
              <a:rPr b="1" i="1" lang="zh-TW" sz="800">
                <a:solidFill>
                  <a:srgbClr val="FD971F"/>
                </a:solidFill>
                <a:highlight>
                  <a:srgbClr val="242424"/>
                </a:highlight>
                <a:latin typeface="Consolas"/>
                <a:ea typeface="Consolas"/>
                <a:cs typeface="Consolas"/>
                <a:sym typeface="Consolas"/>
              </a:rPr>
              <a:t>value</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val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value;</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if</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typeof</a:t>
            </a:r>
            <a:r>
              <a:rPr b="1" lang="zh-TW" sz="800">
                <a:solidFill>
                  <a:srgbClr val="F8F8F2"/>
                </a:solidFill>
                <a:highlight>
                  <a:srgbClr val="242424"/>
                </a:highlight>
                <a:latin typeface="Consolas"/>
                <a:ea typeface="Consolas"/>
                <a:cs typeface="Consolas"/>
                <a:sym typeface="Consolas"/>
              </a:rPr>
              <a:t> val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"object"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val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JSON.</a:t>
            </a:r>
            <a:r>
              <a:rPr b="1" lang="zh-TW" sz="800">
                <a:solidFill>
                  <a:srgbClr val="A6E22E"/>
                </a:solidFill>
                <a:highlight>
                  <a:srgbClr val="242424"/>
                </a:highlight>
                <a:latin typeface="Consolas"/>
                <a:ea typeface="Consolas"/>
                <a:cs typeface="Consolas"/>
                <a:sym typeface="Consolas"/>
              </a:rPr>
              <a:t>stringify</a:t>
            </a:r>
            <a:r>
              <a:rPr b="1" lang="zh-TW" sz="800">
                <a:solidFill>
                  <a:srgbClr val="F8F8F2"/>
                </a:solidFill>
                <a:highlight>
                  <a:srgbClr val="242424"/>
                </a:highlight>
                <a:latin typeface="Consolas"/>
                <a:ea typeface="Consolas"/>
                <a:cs typeface="Consolas"/>
                <a:sym typeface="Consolas"/>
              </a:rPr>
              <a:t>(val);</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localStorage.</a:t>
            </a:r>
            <a:r>
              <a:rPr b="1" lang="zh-TW" sz="800">
                <a:solidFill>
                  <a:srgbClr val="A6E22E"/>
                </a:solidFill>
                <a:highlight>
                  <a:srgbClr val="242424"/>
                </a:highlight>
                <a:latin typeface="Consolas"/>
                <a:ea typeface="Consolas"/>
                <a:cs typeface="Consolas"/>
                <a:sym typeface="Consolas"/>
              </a:rPr>
              <a:t>setItem</a:t>
            </a:r>
            <a:r>
              <a:rPr b="1" lang="zh-TW" sz="800">
                <a:solidFill>
                  <a:srgbClr val="F8F8F2"/>
                </a:solidFill>
                <a:highlight>
                  <a:srgbClr val="242424"/>
                </a:highlight>
                <a:latin typeface="Consolas"/>
                <a:ea typeface="Consolas"/>
                <a:cs typeface="Consolas"/>
                <a:sym typeface="Consolas"/>
              </a:rPr>
              <a:t>(key, val);</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get</a:t>
            </a:r>
            <a:r>
              <a:rPr b="1" lang="zh-TW" sz="800">
                <a:solidFill>
                  <a:srgbClr val="F8F8F2"/>
                </a:solidFill>
                <a:highlight>
                  <a:srgbClr val="242424"/>
                </a:highlight>
                <a:latin typeface="Consolas"/>
                <a:ea typeface="Consolas"/>
                <a:cs typeface="Consolas"/>
                <a:sym typeface="Consolas"/>
              </a:rPr>
              <a:t>(</a:t>
            </a:r>
            <a:r>
              <a:rPr b="1" i="1" lang="zh-TW" sz="800">
                <a:solidFill>
                  <a:srgbClr val="FD971F"/>
                </a:solidFill>
                <a:highlight>
                  <a:srgbClr val="242424"/>
                </a:highlight>
                <a:latin typeface="Consolas"/>
                <a:ea typeface="Consolas"/>
                <a:cs typeface="Consolas"/>
                <a:sym typeface="Consolas"/>
              </a:rPr>
              <a:t>key</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content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localStorage.</a:t>
            </a:r>
            <a:r>
              <a:rPr b="1" lang="zh-TW" sz="800">
                <a:solidFill>
                  <a:srgbClr val="A6E22E"/>
                </a:solidFill>
                <a:highlight>
                  <a:srgbClr val="242424"/>
                </a:highlight>
                <a:latin typeface="Consolas"/>
                <a:ea typeface="Consolas"/>
                <a:cs typeface="Consolas"/>
                <a:sym typeface="Consolas"/>
              </a:rPr>
              <a:t>getItem</a:t>
            </a:r>
            <a:r>
              <a:rPr b="1" lang="zh-TW" sz="800">
                <a:solidFill>
                  <a:srgbClr val="F8F8F2"/>
                </a:solidFill>
                <a:highlight>
                  <a:srgbClr val="242424"/>
                </a:highlight>
                <a:latin typeface="Consolas"/>
                <a:ea typeface="Consolas"/>
                <a:cs typeface="Consolas"/>
                <a:sym typeface="Consolas"/>
              </a:rPr>
              <a:t>(key);</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if</a:t>
            </a:r>
            <a:r>
              <a:rPr b="1" lang="zh-TW" sz="800">
                <a:solidFill>
                  <a:srgbClr val="F8F8F2"/>
                </a:solidFill>
                <a:highlight>
                  <a:srgbClr val="242424"/>
                </a:highlight>
                <a:latin typeface="Consolas"/>
                <a:ea typeface="Consolas"/>
                <a:cs typeface="Consolas"/>
                <a:sym typeface="Consolas"/>
              </a:rPr>
              <a:t> (content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null</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return</a:t>
            </a:r>
            <a:r>
              <a:rPr b="1" lang="zh-TW" sz="800">
                <a:solidFill>
                  <a:srgbClr val="F8F8F2"/>
                </a:solidFill>
                <a:highlight>
                  <a:srgbClr val="242424"/>
                </a:highlight>
                <a:latin typeface="Consolas"/>
                <a:ea typeface="Consolas"/>
                <a:cs typeface="Consolas"/>
                <a:sym typeface="Consolas"/>
              </a:rPr>
              <a:t> content;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if</a:t>
            </a:r>
            <a:r>
              <a:rPr b="1" lang="zh-TW" sz="800">
                <a:solidFill>
                  <a:srgbClr val="F8F8F2"/>
                </a:solidFill>
                <a:highlight>
                  <a:srgbClr val="242424"/>
                </a:highlight>
                <a:latin typeface="Consolas"/>
                <a:ea typeface="Consolas"/>
                <a:cs typeface="Consolas"/>
                <a:sym typeface="Consolas"/>
              </a:rPr>
              <a:t> (content[</a:t>
            </a:r>
            <a:r>
              <a:rPr b="1" lang="zh-TW" sz="800">
                <a:solidFill>
                  <a:srgbClr val="FF80F4"/>
                </a:solidFill>
                <a:highlight>
                  <a:srgbClr val="242424"/>
                </a:highlight>
                <a:latin typeface="Consolas"/>
                <a:ea typeface="Consolas"/>
                <a:cs typeface="Consolas"/>
                <a:sym typeface="Consolas"/>
              </a:rPr>
              <a:t>0</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&amp;&amp;</a:t>
            </a:r>
            <a:r>
              <a:rPr b="1" lang="zh-TW" sz="800">
                <a:solidFill>
                  <a:srgbClr val="F8F8F2"/>
                </a:solidFill>
                <a:highlight>
                  <a:srgbClr val="242424"/>
                </a:highlight>
                <a:latin typeface="Consolas"/>
                <a:ea typeface="Consolas"/>
                <a:cs typeface="Consolas"/>
                <a:sym typeface="Consolas"/>
              </a:rPr>
              <a:t> content[content.length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1</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content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JSON.</a:t>
            </a:r>
            <a:r>
              <a:rPr b="1" lang="zh-TW" sz="800">
                <a:solidFill>
                  <a:srgbClr val="A6E22E"/>
                </a:solidFill>
                <a:highlight>
                  <a:srgbClr val="242424"/>
                </a:highlight>
                <a:latin typeface="Consolas"/>
                <a:ea typeface="Consolas"/>
                <a:cs typeface="Consolas"/>
                <a:sym typeface="Consolas"/>
              </a:rPr>
              <a:t>parse</a:t>
            </a:r>
            <a:r>
              <a:rPr b="1" lang="zh-TW" sz="800">
                <a:solidFill>
                  <a:srgbClr val="F8F8F2"/>
                </a:solidFill>
                <a:highlight>
                  <a:srgbClr val="242424"/>
                </a:highlight>
                <a:latin typeface="Consolas"/>
                <a:ea typeface="Consolas"/>
                <a:cs typeface="Consolas"/>
                <a:sym typeface="Consolas"/>
              </a:rPr>
              <a:t>(localStorage.</a:t>
            </a:r>
            <a:r>
              <a:rPr b="1" lang="zh-TW" sz="800">
                <a:solidFill>
                  <a:srgbClr val="A6E22E"/>
                </a:solidFill>
                <a:highlight>
                  <a:srgbClr val="242424"/>
                </a:highlight>
                <a:latin typeface="Consolas"/>
                <a:ea typeface="Consolas"/>
                <a:cs typeface="Consolas"/>
                <a:sym typeface="Consolas"/>
              </a:rPr>
              <a:t>getItem</a:t>
            </a:r>
            <a:r>
              <a:rPr b="1" lang="zh-TW" sz="800">
                <a:solidFill>
                  <a:srgbClr val="F8F8F2"/>
                </a:solidFill>
                <a:highlight>
                  <a:srgbClr val="242424"/>
                </a:highlight>
                <a:latin typeface="Consolas"/>
                <a:ea typeface="Consolas"/>
                <a:cs typeface="Consolas"/>
                <a:sym typeface="Consolas"/>
              </a:rPr>
              <a:t>(key));</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return</a:t>
            </a:r>
            <a:r>
              <a:rPr b="1" lang="zh-TW" sz="800">
                <a:solidFill>
                  <a:srgbClr val="F8F8F2"/>
                </a:solidFill>
                <a:highlight>
                  <a:srgbClr val="242424"/>
                </a:highlight>
                <a:latin typeface="Consolas"/>
                <a:ea typeface="Consolas"/>
                <a:cs typeface="Consolas"/>
                <a:sym typeface="Consolas"/>
              </a:rPr>
              <a:t> content;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remove</a:t>
            </a:r>
            <a:r>
              <a:rPr b="1" lang="zh-TW" sz="800">
                <a:solidFill>
                  <a:srgbClr val="F8F8F2"/>
                </a:solidFill>
                <a:highlight>
                  <a:srgbClr val="242424"/>
                </a:highlight>
                <a:latin typeface="Consolas"/>
                <a:ea typeface="Consolas"/>
                <a:cs typeface="Consolas"/>
                <a:sym typeface="Consolas"/>
              </a:rPr>
              <a:t>(</a:t>
            </a:r>
            <a:r>
              <a:rPr b="1" i="1" lang="zh-TW" sz="800">
                <a:solidFill>
                  <a:srgbClr val="FD971F"/>
                </a:solidFill>
                <a:highlight>
                  <a:srgbClr val="242424"/>
                </a:highlight>
                <a:latin typeface="Consolas"/>
                <a:ea typeface="Consolas"/>
                <a:cs typeface="Consolas"/>
                <a:sym typeface="Consolas"/>
              </a:rPr>
              <a:t>key</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if</a:t>
            </a:r>
            <a:r>
              <a:rPr b="1" lang="zh-TW" sz="800">
                <a:solidFill>
                  <a:srgbClr val="F8F8F2"/>
                </a:solidFill>
                <a:highlight>
                  <a:srgbClr val="242424"/>
                </a:highlight>
                <a:latin typeface="Consolas"/>
                <a:ea typeface="Consolas"/>
                <a:cs typeface="Consolas"/>
                <a:sym typeface="Consolas"/>
              </a:rPr>
              <a:t> (key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"all"</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localStorage.</a:t>
            </a:r>
            <a:r>
              <a:rPr b="1" lang="zh-TW" sz="800">
                <a:solidFill>
                  <a:srgbClr val="A6E22E"/>
                </a:solidFill>
                <a:highlight>
                  <a:srgbClr val="242424"/>
                </a:highlight>
                <a:latin typeface="Consolas"/>
                <a:ea typeface="Consolas"/>
                <a:cs typeface="Consolas"/>
                <a:sym typeface="Consolas"/>
              </a:rPr>
              <a:t>clear</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return</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localStorage.</a:t>
            </a:r>
            <a:r>
              <a:rPr b="1" lang="zh-TW" sz="800">
                <a:solidFill>
                  <a:srgbClr val="A6E22E"/>
                </a:solidFill>
                <a:highlight>
                  <a:srgbClr val="242424"/>
                </a:highlight>
                <a:latin typeface="Consolas"/>
                <a:ea typeface="Consolas"/>
                <a:cs typeface="Consolas"/>
                <a:sym typeface="Consolas"/>
              </a:rPr>
              <a:t>removeItem</a:t>
            </a:r>
            <a:r>
              <a:rPr b="1" lang="zh-TW" sz="800">
                <a:solidFill>
                  <a:srgbClr val="F8F8F2"/>
                </a:solidFill>
                <a:highlight>
                  <a:srgbClr val="242424"/>
                </a:highlight>
                <a:latin typeface="Consolas"/>
                <a:ea typeface="Consolas"/>
                <a:cs typeface="Consolas"/>
                <a:sym typeface="Consolas"/>
              </a:rPr>
              <a:t>(key);</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50000"/>
              </a:lnSpc>
              <a:spcBef>
                <a:spcPts val="0"/>
              </a:spcBef>
              <a:spcAft>
                <a:spcPts val="0"/>
              </a:spcAft>
              <a:buNone/>
            </a:pPr>
            <a:r>
              <a:t/>
            </a:r>
            <a:endParaRPr b="1" i="1" sz="800">
              <a:solidFill>
                <a:srgbClr val="66D9EF"/>
              </a:solidFill>
              <a:highlight>
                <a:srgbClr val="242424"/>
              </a:highlight>
              <a:latin typeface="Courier New"/>
              <a:ea typeface="Courier New"/>
              <a:cs typeface="Courier New"/>
              <a:sym typeface="Courier New"/>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206"/>
          <p:cNvSpPr txBox="1"/>
          <p:nvPr/>
        </p:nvSpPr>
        <p:spPr>
          <a:xfrm>
            <a:off x="2673750" y="130925"/>
            <a:ext cx="5932800" cy="4987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cookie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set</a:t>
            </a:r>
            <a:r>
              <a:rPr b="1" lang="zh-TW" sz="800">
                <a:solidFill>
                  <a:srgbClr val="F8F8F2"/>
                </a:solidFill>
                <a:highlight>
                  <a:srgbClr val="242424"/>
                </a:highlight>
                <a:latin typeface="Consolas"/>
                <a:ea typeface="Consolas"/>
                <a:cs typeface="Consolas"/>
                <a:sym typeface="Consolas"/>
              </a:rPr>
              <a:t>(</a:t>
            </a:r>
            <a:r>
              <a:rPr b="1" i="1" lang="zh-TW" sz="800">
                <a:solidFill>
                  <a:srgbClr val="FD971F"/>
                </a:solidFill>
                <a:highlight>
                  <a:srgbClr val="242424"/>
                </a:highlight>
                <a:latin typeface="Consolas"/>
                <a:ea typeface="Consolas"/>
                <a:cs typeface="Consolas"/>
                <a:sym typeface="Consolas"/>
              </a:rPr>
              <a:t>key</a:t>
            </a:r>
            <a:r>
              <a:rPr b="1" lang="zh-TW" sz="800">
                <a:solidFill>
                  <a:srgbClr val="F8F8F2"/>
                </a:solidFill>
                <a:highlight>
                  <a:srgbClr val="242424"/>
                </a:highlight>
                <a:latin typeface="Consolas"/>
                <a:ea typeface="Consolas"/>
                <a:cs typeface="Consolas"/>
                <a:sym typeface="Consolas"/>
              </a:rPr>
              <a:t>, </a:t>
            </a:r>
            <a:r>
              <a:rPr b="1" i="1" lang="zh-TW" sz="800">
                <a:solidFill>
                  <a:srgbClr val="FD971F"/>
                </a:solidFill>
                <a:highlight>
                  <a:srgbClr val="242424"/>
                </a:highlight>
                <a:latin typeface="Consolas"/>
                <a:ea typeface="Consolas"/>
                <a:cs typeface="Consolas"/>
                <a:sym typeface="Consolas"/>
              </a:rPr>
              <a:t>value</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val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value;</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if</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typeof</a:t>
            </a:r>
            <a:r>
              <a:rPr b="1" lang="zh-TW" sz="800">
                <a:solidFill>
                  <a:srgbClr val="F8F8F2"/>
                </a:solidFill>
                <a:highlight>
                  <a:srgbClr val="242424"/>
                </a:highlight>
                <a:latin typeface="Consolas"/>
                <a:ea typeface="Consolas"/>
                <a:cs typeface="Consolas"/>
                <a:sym typeface="Consolas"/>
              </a:rPr>
              <a:t> val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"object"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val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JSON.</a:t>
            </a:r>
            <a:r>
              <a:rPr b="1" lang="zh-TW" sz="800">
                <a:solidFill>
                  <a:srgbClr val="A6E22E"/>
                </a:solidFill>
                <a:highlight>
                  <a:srgbClr val="242424"/>
                </a:highlight>
                <a:latin typeface="Consolas"/>
                <a:ea typeface="Consolas"/>
                <a:cs typeface="Consolas"/>
                <a:sym typeface="Consolas"/>
              </a:rPr>
              <a:t>stringify</a:t>
            </a:r>
            <a:r>
              <a:rPr b="1" lang="zh-TW" sz="800">
                <a:solidFill>
                  <a:srgbClr val="F8F8F2"/>
                </a:solidFill>
                <a:highlight>
                  <a:srgbClr val="242424"/>
                </a:highlight>
                <a:latin typeface="Consolas"/>
                <a:ea typeface="Consolas"/>
                <a:cs typeface="Consolas"/>
                <a:sym typeface="Consolas"/>
              </a:rPr>
              <a:t>(val);</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Cookies.</a:t>
            </a:r>
            <a:r>
              <a:rPr b="1" lang="zh-TW" sz="800">
                <a:solidFill>
                  <a:srgbClr val="A6E22E"/>
                </a:solidFill>
                <a:highlight>
                  <a:srgbClr val="242424"/>
                </a:highlight>
                <a:latin typeface="Consolas"/>
                <a:ea typeface="Consolas"/>
                <a:cs typeface="Consolas"/>
                <a:sym typeface="Consolas"/>
              </a:rPr>
              <a:t>set</a:t>
            </a:r>
            <a:r>
              <a:rPr b="1" lang="zh-TW" sz="800">
                <a:solidFill>
                  <a:srgbClr val="F8F8F2"/>
                </a:solidFill>
                <a:highlight>
                  <a:srgbClr val="242424"/>
                </a:highlight>
                <a:latin typeface="Consolas"/>
                <a:ea typeface="Consolas"/>
                <a:cs typeface="Consolas"/>
                <a:sym typeface="Consolas"/>
              </a:rPr>
              <a:t>(key, </a:t>
            </a:r>
            <a:r>
              <a:rPr b="1" lang="zh-TW" sz="800">
                <a:solidFill>
                  <a:srgbClr val="F8F8F2"/>
                </a:solidFill>
                <a:highlight>
                  <a:srgbClr val="242424"/>
                </a:highlight>
                <a:latin typeface="Consolas"/>
                <a:ea typeface="Consolas"/>
                <a:cs typeface="Consolas"/>
                <a:sym typeface="Consolas"/>
              </a:rPr>
              <a:t>val</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get</a:t>
            </a:r>
            <a:r>
              <a:rPr b="1" lang="zh-TW" sz="800">
                <a:solidFill>
                  <a:srgbClr val="F8F8F2"/>
                </a:solidFill>
                <a:highlight>
                  <a:srgbClr val="242424"/>
                </a:highlight>
                <a:latin typeface="Consolas"/>
                <a:ea typeface="Consolas"/>
                <a:cs typeface="Consolas"/>
                <a:sym typeface="Consolas"/>
              </a:rPr>
              <a:t>(</a:t>
            </a:r>
            <a:r>
              <a:rPr b="1" i="1" lang="zh-TW" sz="800">
                <a:solidFill>
                  <a:srgbClr val="FD971F"/>
                </a:solidFill>
                <a:highlight>
                  <a:srgbClr val="242424"/>
                </a:highlight>
                <a:latin typeface="Consolas"/>
                <a:ea typeface="Consolas"/>
                <a:cs typeface="Consolas"/>
                <a:sym typeface="Consolas"/>
              </a:rPr>
              <a:t>key</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content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Cookies.</a:t>
            </a:r>
            <a:r>
              <a:rPr b="1" lang="zh-TW" sz="800">
                <a:solidFill>
                  <a:srgbClr val="A6E22E"/>
                </a:solidFill>
                <a:highlight>
                  <a:srgbClr val="242424"/>
                </a:highlight>
                <a:latin typeface="Consolas"/>
                <a:ea typeface="Consolas"/>
                <a:cs typeface="Consolas"/>
                <a:sym typeface="Consolas"/>
              </a:rPr>
              <a:t>get</a:t>
            </a:r>
            <a:r>
              <a:rPr b="1" lang="zh-TW" sz="800">
                <a:solidFill>
                  <a:srgbClr val="F8F8F2"/>
                </a:solidFill>
                <a:highlight>
                  <a:srgbClr val="242424"/>
                </a:highlight>
                <a:latin typeface="Consolas"/>
                <a:ea typeface="Consolas"/>
                <a:cs typeface="Consolas"/>
                <a:sym typeface="Consolas"/>
              </a:rPr>
              <a:t>(key);</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if</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content)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return</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null</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if</a:t>
            </a:r>
            <a:r>
              <a:rPr b="1" lang="zh-TW" sz="800">
                <a:solidFill>
                  <a:srgbClr val="F8F8F2"/>
                </a:solidFill>
                <a:highlight>
                  <a:srgbClr val="242424"/>
                </a:highlight>
                <a:latin typeface="Consolas"/>
                <a:ea typeface="Consolas"/>
                <a:cs typeface="Consolas"/>
                <a:sym typeface="Consolas"/>
              </a:rPr>
              <a:t> (content[</a:t>
            </a:r>
            <a:r>
              <a:rPr b="1" lang="zh-TW" sz="800">
                <a:solidFill>
                  <a:srgbClr val="FF80F4"/>
                </a:solidFill>
                <a:highlight>
                  <a:srgbClr val="242424"/>
                </a:highlight>
                <a:latin typeface="Consolas"/>
                <a:ea typeface="Consolas"/>
                <a:cs typeface="Consolas"/>
                <a:sym typeface="Consolas"/>
              </a:rPr>
              <a:t>0</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&amp;&amp;</a:t>
            </a:r>
            <a:r>
              <a:rPr b="1" lang="zh-TW" sz="800">
                <a:solidFill>
                  <a:srgbClr val="F8F8F2"/>
                </a:solidFill>
                <a:highlight>
                  <a:srgbClr val="242424"/>
                </a:highlight>
                <a:latin typeface="Consolas"/>
                <a:ea typeface="Consolas"/>
                <a:cs typeface="Consolas"/>
                <a:sym typeface="Consolas"/>
              </a:rPr>
              <a:t> content[content.length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1</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content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JSON.</a:t>
            </a:r>
            <a:r>
              <a:rPr b="1" lang="zh-TW" sz="800">
                <a:solidFill>
                  <a:srgbClr val="A6E22E"/>
                </a:solidFill>
                <a:highlight>
                  <a:srgbClr val="242424"/>
                </a:highlight>
                <a:latin typeface="Consolas"/>
                <a:ea typeface="Consolas"/>
                <a:cs typeface="Consolas"/>
                <a:sym typeface="Consolas"/>
              </a:rPr>
              <a:t>parse</a:t>
            </a:r>
            <a:r>
              <a:rPr b="1" lang="zh-TW" sz="800">
                <a:solidFill>
                  <a:srgbClr val="F8F8F2"/>
                </a:solidFill>
                <a:highlight>
                  <a:srgbClr val="242424"/>
                </a:highlight>
                <a:latin typeface="Consolas"/>
                <a:ea typeface="Consolas"/>
                <a:cs typeface="Consolas"/>
                <a:sym typeface="Consolas"/>
              </a:rPr>
              <a:t>(Cookies.</a:t>
            </a:r>
            <a:r>
              <a:rPr b="1" lang="zh-TW" sz="800">
                <a:solidFill>
                  <a:srgbClr val="A6E22E"/>
                </a:solidFill>
                <a:highlight>
                  <a:srgbClr val="242424"/>
                </a:highlight>
                <a:latin typeface="Consolas"/>
                <a:ea typeface="Consolas"/>
                <a:cs typeface="Consolas"/>
                <a:sym typeface="Consolas"/>
              </a:rPr>
              <a:t>get</a:t>
            </a:r>
            <a:r>
              <a:rPr b="1" lang="zh-TW" sz="800">
                <a:solidFill>
                  <a:srgbClr val="F8F8F2"/>
                </a:solidFill>
                <a:highlight>
                  <a:srgbClr val="242424"/>
                </a:highlight>
                <a:latin typeface="Consolas"/>
                <a:ea typeface="Consolas"/>
                <a:cs typeface="Consolas"/>
                <a:sym typeface="Consolas"/>
              </a:rPr>
              <a:t>(key));</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return</a:t>
            </a:r>
            <a:r>
              <a:rPr b="1" lang="zh-TW" sz="800">
                <a:solidFill>
                  <a:srgbClr val="F8F8F2"/>
                </a:solidFill>
                <a:highlight>
                  <a:srgbClr val="242424"/>
                </a:highlight>
                <a:latin typeface="Consolas"/>
                <a:ea typeface="Consolas"/>
                <a:cs typeface="Consolas"/>
                <a:sym typeface="Consolas"/>
              </a:rPr>
              <a:t> content;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remove</a:t>
            </a:r>
            <a:r>
              <a:rPr b="1" lang="zh-TW" sz="800">
                <a:solidFill>
                  <a:srgbClr val="F8F8F2"/>
                </a:solidFill>
                <a:highlight>
                  <a:srgbClr val="242424"/>
                </a:highlight>
                <a:latin typeface="Consolas"/>
                <a:ea typeface="Consolas"/>
                <a:cs typeface="Consolas"/>
                <a:sym typeface="Consolas"/>
              </a:rPr>
              <a:t>(</a:t>
            </a:r>
            <a:r>
              <a:rPr b="1" i="1" lang="zh-TW" sz="800">
                <a:solidFill>
                  <a:srgbClr val="FD971F"/>
                </a:solidFill>
                <a:highlight>
                  <a:srgbClr val="242424"/>
                </a:highlight>
                <a:latin typeface="Consolas"/>
                <a:ea typeface="Consolas"/>
                <a:cs typeface="Consolas"/>
                <a:sym typeface="Consolas"/>
              </a:rPr>
              <a:t>key</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if</a:t>
            </a:r>
            <a:r>
              <a:rPr b="1" lang="zh-TW" sz="800">
                <a:solidFill>
                  <a:srgbClr val="F8F8F2"/>
                </a:solidFill>
                <a:highlight>
                  <a:srgbClr val="242424"/>
                </a:highlight>
                <a:latin typeface="Consolas"/>
                <a:ea typeface="Consolas"/>
                <a:cs typeface="Consolas"/>
                <a:sym typeface="Consolas"/>
              </a:rPr>
              <a:t> (key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"all"</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Object.</a:t>
            </a:r>
            <a:r>
              <a:rPr b="1" lang="zh-TW" sz="800">
                <a:solidFill>
                  <a:srgbClr val="A6E22E"/>
                </a:solidFill>
                <a:highlight>
                  <a:srgbClr val="242424"/>
                </a:highlight>
                <a:latin typeface="Consolas"/>
                <a:ea typeface="Consolas"/>
                <a:cs typeface="Consolas"/>
                <a:sym typeface="Consolas"/>
              </a:rPr>
              <a:t>keys</a:t>
            </a:r>
            <a:r>
              <a:rPr b="1" lang="zh-TW" sz="800">
                <a:solidFill>
                  <a:srgbClr val="F8F8F2"/>
                </a:solidFill>
                <a:highlight>
                  <a:srgbClr val="242424"/>
                </a:highlight>
                <a:latin typeface="Consolas"/>
                <a:ea typeface="Consolas"/>
                <a:cs typeface="Consolas"/>
                <a:sym typeface="Consolas"/>
              </a:rPr>
              <a:t>(Cookies.</a:t>
            </a:r>
            <a:r>
              <a:rPr b="1" lang="zh-TW" sz="800">
                <a:solidFill>
                  <a:srgbClr val="A6E22E"/>
                </a:solidFill>
                <a:highlight>
                  <a:srgbClr val="242424"/>
                </a:highlight>
                <a:latin typeface="Consolas"/>
                <a:ea typeface="Consolas"/>
                <a:cs typeface="Consolas"/>
                <a:sym typeface="Consolas"/>
              </a:rPr>
              <a:t>get</a:t>
            </a:r>
            <a:r>
              <a:rPr b="1" lang="zh-TW" sz="800">
                <a:solidFill>
                  <a:srgbClr val="F8F8F2"/>
                </a:solidFill>
                <a:highlight>
                  <a:srgbClr val="242424"/>
                </a:highlight>
                <a:latin typeface="Consolas"/>
                <a:ea typeface="Consolas"/>
                <a:cs typeface="Consolas"/>
                <a:sym typeface="Consolas"/>
              </a:rPr>
              <a:t>()).</a:t>
            </a:r>
            <a:r>
              <a:rPr b="1" lang="zh-TW" sz="800">
                <a:solidFill>
                  <a:srgbClr val="A6E22E"/>
                </a:solidFill>
                <a:highlight>
                  <a:srgbClr val="242424"/>
                </a:highlight>
                <a:latin typeface="Consolas"/>
                <a:ea typeface="Consolas"/>
                <a:cs typeface="Consolas"/>
                <a:sym typeface="Consolas"/>
              </a:rPr>
              <a:t>forEach</a:t>
            </a:r>
            <a:r>
              <a:rPr b="1" lang="zh-TW" sz="800">
                <a:solidFill>
                  <a:srgbClr val="F8F8F2"/>
                </a:solidFill>
                <a:highlight>
                  <a:srgbClr val="242424"/>
                </a:highlight>
                <a:latin typeface="Consolas"/>
                <a:ea typeface="Consolas"/>
                <a:cs typeface="Consolas"/>
                <a:sym typeface="Consolas"/>
              </a:rPr>
              <a:t>((</a:t>
            </a:r>
            <a:r>
              <a:rPr b="1" i="1" lang="zh-TW" sz="800">
                <a:solidFill>
                  <a:srgbClr val="FD971F"/>
                </a:solidFill>
                <a:highlight>
                  <a:srgbClr val="242424"/>
                </a:highlight>
                <a:latin typeface="Consolas"/>
                <a:ea typeface="Consolas"/>
                <a:cs typeface="Consolas"/>
                <a:sym typeface="Consolas"/>
              </a:rPr>
              <a:t>itemKey</a:t>
            </a:r>
            <a:r>
              <a:rPr b="1" lang="zh-TW" sz="800">
                <a:solidFill>
                  <a:srgbClr val="F8F8F2"/>
                </a:solidFill>
                <a:highlight>
                  <a:srgbClr val="242424"/>
                </a:highlight>
                <a:latin typeface="Consolas"/>
                <a:ea typeface="Consolas"/>
                <a:cs typeface="Consolas"/>
                <a:sym typeface="Consolas"/>
              </a:rPr>
              <a:t>) </a:t>
            </a:r>
            <a:r>
              <a:rPr b="1" i="1" lang="zh-TW" sz="800">
                <a:solidFill>
                  <a:srgbClr val="66D9EF"/>
                </a:solidFill>
                <a:highlight>
                  <a:srgbClr val="242424"/>
                </a:highlight>
                <a:latin typeface="Consolas"/>
                <a:ea typeface="Consolas"/>
                <a:cs typeface="Consolas"/>
                <a:sym typeface="Consolas"/>
              </a:rPr>
              <a:t>=&gt;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Cookies.</a:t>
            </a:r>
            <a:r>
              <a:rPr b="1" lang="zh-TW" sz="800">
                <a:solidFill>
                  <a:srgbClr val="A6E22E"/>
                </a:solidFill>
                <a:highlight>
                  <a:srgbClr val="242424"/>
                </a:highlight>
                <a:latin typeface="Consolas"/>
                <a:ea typeface="Consolas"/>
                <a:cs typeface="Consolas"/>
                <a:sym typeface="Consolas"/>
              </a:rPr>
              <a:t>remove</a:t>
            </a:r>
            <a:r>
              <a:rPr b="1" lang="zh-TW" sz="800">
                <a:solidFill>
                  <a:srgbClr val="F8F8F2"/>
                </a:solidFill>
                <a:highlight>
                  <a:srgbClr val="242424"/>
                </a:highlight>
                <a:latin typeface="Consolas"/>
                <a:ea typeface="Consolas"/>
                <a:cs typeface="Consolas"/>
                <a:sym typeface="Consolas"/>
              </a:rPr>
              <a:t>(itemKey);</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return</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Cookies.</a:t>
            </a:r>
            <a:r>
              <a:rPr b="1" lang="zh-TW" sz="800">
                <a:solidFill>
                  <a:srgbClr val="A6E22E"/>
                </a:solidFill>
                <a:highlight>
                  <a:srgbClr val="242424"/>
                </a:highlight>
                <a:latin typeface="Consolas"/>
                <a:ea typeface="Consolas"/>
                <a:cs typeface="Consolas"/>
                <a:sym typeface="Consolas"/>
              </a:rPr>
              <a:t>remove</a:t>
            </a:r>
            <a:r>
              <a:rPr b="1" lang="zh-TW" sz="800">
                <a:solidFill>
                  <a:srgbClr val="F8F8F2"/>
                </a:solidFill>
                <a:highlight>
                  <a:srgbClr val="242424"/>
                </a:highlight>
                <a:latin typeface="Consolas"/>
                <a:ea typeface="Consolas"/>
                <a:cs typeface="Consolas"/>
                <a:sym typeface="Consolas"/>
              </a:rPr>
              <a:t>(key);</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50000"/>
              </a:lnSpc>
              <a:spcBef>
                <a:spcPts val="0"/>
              </a:spcBef>
              <a:spcAft>
                <a:spcPts val="0"/>
              </a:spcAft>
              <a:buNone/>
            </a:pPr>
            <a:r>
              <a:t/>
            </a:r>
            <a:endParaRPr b="1" i="1" sz="800">
              <a:solidFill>
                <a:srgbClr val="66D9EF"/>
              </a:solidFill>
              <a:highlight>
                <a:srgbClr val="242424"/>
              </a:highlight>
              <a:latin typeface="Courier New"/>
              <a:ea typeface="Courier New"/>
              <a:cs typeface="Courier New"/>
              <a:sym typeface="Courier New"/>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07"/>
          <p:cNvSpPr txBox="1"/>
          <p:nvPr/>
        </p:nvSpPr>
        <p:spPr>
          <a:xfrm>
            <a:off x="588450" y="2639700"/>
            <a:ext cx="79671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請完成 </a:t>
            </a:r>
            <a:r>
              <a:rPr b="1" lang="zh-TW">
                <a:solidFill>
                  <a:srgbClr val="FFE599"/>
                </a:solidFill>
                <a:highlight>
                  <a:srgbClr val="242424"/>
                </a:highlight>
                <a:latin typeface="Courier New"/>
                <a:ea typeface="Courier New"/>
                <a:cs typeface="Courier New"/>
                <a:sym typeface="Courier New"/>
              </a:rPr>
              <a:t>cookie </a:t>
            </a:r>
            <a:r>
              <a:rPr b="1" lang="zh-TW">
                <a:solidFill>
                  <a:srgbClr val="F8F8F2"/>
                </a:solidFill>
                <a:highlight>
                  <a:srgbClr val="242424"/>
                </a:highlight>
                <a:latin typeface="Courier New"/>
                <a:ea typeface="Courier New"/>
                <a:cs typeface="Courier New"/>
                <a:sym typeface="Courier New"/>
              </a:rPr>
              <a:t>跟 </a:t>
            </a:r>
            <a:r>
              <a:rPr b="1" lang="zh-TW">
                <a:solidFill>
                  <a:srgbClr val="FFE599"/>
                </a:solidFill>
                <a:highlight>
                  <a:srgbClr val="242424"/>
                </a:highlight>
                <a:latin typeface="Courier New"/>
                <a:ea typeface="Courier New"/>
                <a:cs typeface="Courier New"/>
                <a:sym typeface="Courier New"/>
              </a:rPr>
              <a:t>localstorage </a:t>
            </a:r>
            <a:r>
              <a:rPr b="1" lang="zh-TW">
                <a:solidFill>
                  <a:srgbClr val="F8F8F2"/>
                </a:solidFill>
                <a:highlight>
                  <a:srgbClr val="242424"/>
                </a:highlight>
                <a:latin typeface="Courier New"/>
                <a:ea typeface="Courier New"/>
                <a:cs typeface="Courier New"/>
                <a:sym typeface="Courier New"/>
              </a:rPr>
              <a:t>帶入參數 </a:t>
            </a:r>
            <a:r>
              <a:rPr b="1" lang="zh-TW">
                <a:solidFill>
                  <a:srgbClr val="E06666"/>
                </a:solidFill>
                <a:highlight>
                  <a:srgbClr val="242424"/>
                </a:highlight>
                <a:latin typeface="Courier New"/>
                <a:ea typeface="Courier New"/>
                <a:cs typeface="Courier New"/>
                <a:sym typeface="Courier New"/>
              </a:rPr>
              <a:t>all </a:t>
            </a:r>
            <a:r>
              <a:rPr b="1" lang="zh-TW">
                <a:solidFill>
                  <a:srgbClr val="F8F8F2"/>
                </a:solidFill>
                <a:highlight>
                  <a:srgbClr val="242424"/>
                </a:highlight>
                <a:latin typeface="Courier New"/>
                <a:ea typeface="Courier New"/>
                <a:cs typeface="Courier New"/>
                <a:sym typeface="Courier New"/>
              </a:rPr>
              <a:t>可以取出所有的 value 的方法</a:t>
            </a:r>
            <a:endParaRPr b="1">
              <a:solidFill>
                <a:srgbClr val="F8F8F2"/>
              </a:solidFill>
              <a:highlight>
                <a:srgbClr val="242424"/>
              </a:highlight>
              <a:latin typeface="Courier New"/>
              <a:ea typeface="Courier New"/>
              <a:cs typeface="Courier New"/>
              <a:sym typeface="Courier New"/>
            </a:endParaRPr>
          </a:p>
        </p:txBody>
      </p:sp>
      <p:sp>
        <p:nvSpPr>
          <p:cNvPr id="1647" name="Google Shape;1647;p207"/>
          <p:cNvSpPr txBox="1"/>
          <p:nvPr/>
        </p:nvSpPr>
        <p:spPr>
          <a:xfrm>
            <a:off x="2748900" y="1721450"/>
            <a:ext cx="3646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600">
                <a:solidFill>
                  <a:srgbClr val="9FC5E8"/>
                </a:solidFill>
              </a:rPr>
              <a:t>課後練習作業</a:t>
            </a:r>
            <a:endParaRPr b="1" sz="3600">
              <a:solidFill>
                <a:srgbClr val="9FC5E8"/>
              </a:solidFill>
            </a:endParaRPr>
          </a:p>
        </p:txBody>
      </p:sp>
      <p:sp>
        <p:nvSpPr>
          <p:cNvPr id="1648" name="Google Shape;1648;p207"/>
          <p:cNvSpPr txBox="1"/>
          <p:nvPr/>
        </p:nvSpPr>
        <p:spPr>
          <a:xfrm>
            <a:off x="840300" y="4559900"/>
            <a:ext cx="7967100" cy="323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900">
                <a:solidFill>
                  <a:srgbClr val="B7B7B7"/>
                </a:solidFill>
                <a:highlight>
                  <a:srgbClr val="242424"/>
                </a:highlight>
                <a:latin typeface="Courier New"/>
                <a:ea typeface="Courier New"/>
                <a:cs typeface="Courier New"/>
                <a:sym typeface="Courier New"/>
              </a:rPr>
              <a:t>提示: https://developer.mozilla.org/zh-CN/docs/Web/API/Storage/key</a:t>
            </a:r>
            <a:endParaRPr b="1" sz="900">
              <a:solidFill>
                <a:srgbClr val="B7B7B7"/>
              </a:solidFill>
              <a:highlight>
                <a:srgbClr val="242424"/>
              </a:highlight>
              <a:latin typeface="Courier New"/>
              <a:ea typeface="Courier New"/>
              <a:cs typeface="Courier New"/>
              <a:sym typeface="Courier New"/>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0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17-4 </a:t>
            </a:r>
            <a:r>
              <a:rPr b="1" lang="zh-TW" sz="1300">
                <a:solidFill>
                  <a:srgbClr val="F7DF1E"/>
                </a:solidFill>
                <a:highlight>
                  <a:srgbClr val="242424"/>
                </a:highlight>
                <a:latin typeface="Calibri"/>
                <a:ea typeface="Calibri"/>
                <a:cs typeface="Calibri"/>
                <a:sym typeface="Calibri"/>
              </a:rPr>
              <a:t>其他本地儲存方案介紹</a:t>
            </a:r>
            <a:endParaRPr b="1" sz="1300">
              <a:solidFill>
                <a:srgbClr val="F7DF1E"/>
              </a:solidFill>
              <a:highlight>
                <a:srgbClr val="242424"/>
              </a:highlight>
              <a:latin typeface="Calibri"/>
              <a:ea typeface="Calibri"/>
              <a:cs typeface="Calibri"/>
              <a:sym typeface="Calibri"/>
            </a:endParaRPr>
          </a:p>
        </p:txBody>
      </p:sp>
      <p:sp>
        <p:nvSpPr>
          <p:cNvPr id="1654" name="Google Shape;1654;p208"/>
          <p:cNvSpPr txBox="1"/>
          <p:nvPr/>
        </p:nvSpPr>
        <p:spPr>
          <a:xfrm>
            <a:off x="918900" y="1725150"/>
            <a:ext cx="73062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AutoNum type="arabicPeriod"/>
            </a:pPr>
            <a:r>
              <a:rPr b="1" lang="zh-TW">
                <a:solidFill>
                  <a:srgbClr val="F7DF1E"/>
                </a:solidFill>
              </a:rPr>
              <a:t>IndexedDB</a:t>
            </a:r>
            <a:r>
              <a:rPr lang="zh-TW">
                <a:solidFill>
                  <a:schemeClr val="dk1"/>
                </a:solidFill>
              </a:rPr>
              <a:t>：這是一種在瀏覽器中存儲結構化數據的低層次 API，允許創建、讀取、導航和寫入大量數據。IndexedDB 是一種異步 API，適用於處理大量數據。</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b="1" lang="zh-TW">
                <a:solidFill>
                  <a:srgbClr val="F7DF1E"/>
                </a:solidFill>
              </a:rPr>
              <a:t>Cache Storage</a:t>
            </a:r>
            <a:r>
              <a:rPr lang="zh-TW">
                <a:solidFill>
                  <a:schemeClr val="dk1"/>
                </a:solidFill>
              </a:rPr>
              <a:t>：這是 Service Workers API 的一部分，允許網頁應用程式顯式地緩存資源，這樣即使在離線狀態下也可以訪問這些資源，PWA </a:t>
            </a:r>
            <a:r>
              <a:rPr lang="zh-TW">
                <a:solidFill>
                  <a:schemeClr val="dk1"/>
                </a:solidFill>
              </a:rPr>
              <a:t>也會用到這項的技術</a:t>
            </a:r>
            <a:r>
              <a:rPr lang="zh-TW">
                <a:solidFill>
                  <a:schemeClr val="dk1"/>
                </a:solidFill>
              </a:rPr>
              <a:t>。</a:t>
            </a:r>
            <a:endParaRPr>
              <a:solidFill>
                <a:schemeClr val="dk1"/>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0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18-1 resize </a:t>
            </a:r>
            <a:r>
              <a:rPr b="1" lang="zh-TW" sz="1300">
                <a:solidFill>
                  <a:srgbClr val="F7DF1E"/>
                </a:solidFill>
                <a:highlight>
                  <a:srgbClr val="242424"/>
                </a:highlight>
                <a:latin typeface="Calibri"/>
                <a:ea typeface="Calibri"/>
                <a:cs typeface="Calibri"/>
                <a:sym typeface="Calibri"/>
              </a:rPr>
              <a:t>事件</a:t>
            </a:r>
            <a:endParaRPr b="1" sz="1300">
              <a:solidFill>
                <a:srgbClr val="F7DF1E"/>
              </a:solidFill>
              <a:highlight>
                <a:srgbClr val="242424"/>
              </a:highlight>
              <a:latin typeface="Calibri"/>
              <a:ea typeface="Calibri"/>
              <a:cs typeface="Calibri"/>
              <a:sym typeface="Calibri"/>
            </a:endParaRPr>
          </a:p>
        </p:txBody>
      </p:sp>
      <p:sp>
        <p:nvSpPr>
          <p:cNvPr id="1660" name="Google Shape;1660;p209"/>
          <p:cNvSpPr txBox="1"/>
          <p:nvPr/>
        </p:nvSpPr>
        <p:spPr>
          <a:xfrm>
            <a:off x="1778700" y="2190750"/>
            <a:ext cx="55866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500">
                <a:solidFill>
                  <a:srgbClr val="8C8C8C"/>
                </a:solidFill>
                <a:highlight>
                  <a:srgbClr val="242424"/>
                </a:highlight>
                <a:latin typeface="Courier New"/>
                <a:ea typeface="Courier New"/>
                <a:cs typeface="Courier New"/>
                <a:sym typeface="Courier New"/>
              </a:rPr>
              <a:t>// 監聽</a:t>
            </a:r>
            <a:r>
              <a:rPr b="1" i="1" lang="zh-TW" sz="1500">
                <a:solidFill>
                  <a:srgbClr val="8C8C8C"/>
                </a:solidFill>
                <a:highlight>
                  <a:srgbClr val="242424"/>
                </a:highlight>
                <a:latin typeface="Courier New"/>
                <a:ea typeface="Courier New"/>
                <a:cs typeface="Courier New"/>
                <a:sym typeface="Courier New"/>
              </a:rPr>
              <a:t>瀏覽器視窗寬高是否變動</a:t>
            </a:r>
            <a:r>
              <a:rPr b="1" i="1" lang="zh-TW" sz="1500">
                <a:solidFill>
                  <a:srgbClr val="8C8C8C"/>
                </a:solidFill>
                <a:highlight>
                  <a:srgbClr val="242424"/>
                </a:highlight>
                <a:latin typeface="Courier New"/>
                <a:ea typeface="Courier New"/>
                <a:cs typeface="Courier New"/>
                <a:sym typeface="Courier New"/>
              </a:rPr>
              <a:t> resize</a:t>
            </a:r>
            <a:endParaRPr b="1" i="1" sz="15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500">
                <a:solidFill>
                  <a:srgbClr val="66D9EF"/>
                </a:solidFill>
                <a:highlight>
                  <a:srgbClr val="242424"/>
                </a:highlight>
                <a:latin typeface="Courier New"/>
                <a:ea typeface="Courier New"/>
                <a:cs typeface="Courier New"/>
                <a:sym typeface="Courier New"/>
              </a:rPr>
              <a:t>window</a:t>
            </a:r>
            <a:r>
              <a:rPr b="1" lang="zh-TW" sz="1500">
                <a:solidFill>
                  <a:srgbClr val="F92672"/>
                </a:solidFill>
                <a:highlight>
                  <a:srgbClr val="242424"/>
                </a:highlight>
                <a:latin typeface="Courier New"/>
                <a:ea typeface="Courier New"/>
                <a:cs typeface="Courier New"/>
                <a:sym typeface="Courier New"/>
              </a:rPr>
              <a:t>.</a:t>
            </a:r>
            <a:r>
              <a:rPr b="1" lang="zh-TW" sz="1500">
                <a:solidFill>
                  <a:srgbClr val="A6E22E"/>
                </a:solidFill>
                <a:highlight>
                  <a:srgbClr val="242424"/>
                </a:highlight>
                <a:latin typeface="Courier New"/>
                <a:ea typeface="Courier New"/>
                <a:cs typeface="Courier New"/>
                <a:sym typeface="Courier New"/>
              </a:rPr>
              <a:t>addEventListener</a:t>
            </a:r>
            <a:r>
              <a:rPr b="1" lang="zh-TW" sz="1500">
                <a:solidFill>
                  <a:srgbClr val="F8F8F2"/>
                </a:solidFill>
                <a:highlight>
                  <a:srgbClr val="242424"/>
                </a:highlight>
                <a:latin typeface="Courier New"/>
                <a:ea typeface="Courier New"/>
                <a:cs typeface="Courier New"/>
                <a:sym typeface="Courier New"/>
              </a:rPr>
              <a:t>(</a:t>
            </a:r>
            <a:r>
              <a:rPr b="1" lang="zh-TW" sz="1500">
                <a:solidFill>
                  <a:srgbClr val="FFEE99"/>
                </a:solidFill>
                <a:highlight>
                  <a:srgbClr val="242424"/>
                </a:highlight>
                <a:latin typeface="Courier New"/>
                <a:ea typeface="Courier New"/>
                <a:cs typeface="Courier New"/>
                <a:sym typeface="Courier New"/>
              </a:rPr>
              <a:t>"resize"</a:t>
            </a:r>
            <a:r>
              <a:rPr b="1" lang="zh-TW" sz="1500">
                <a:solidFill>
                  <a:srgbClr val="F8F8F2"/>
                </a:solidFill>
                <a:highlight>
                  <a:srgbClr val="242424"/>
                </a:highlight>
                <a:latin typeface="Courier New"/>
                <a:ea typeface="Courier New"/>
                <a:cs typeface="Courier New"/>
                <a:sym typeface="Courier New"/>
              </a:rPr>
              <a:t>, callBackFn);</a:t>
            </a:r>
            <a:endParaRPr b="1" sz="15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21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18-2 scroll </a:t>
            </a:r>
            <a:r>
              <a:rPr b="1" lang="zh-TW" sz="1300">
                <a:solidFill>
                  <a:srgbClr val="F7DF1E"/>
                </a:solidFill>
                <a:highlight>
                  <a:srgbClr val="242424"/>
                </a:highlight>
                <a:latin typeface="Calibri"/>
                <a:ea typeface="Calibri"/>
                <a:cs typeface="Calibri"/>
                <a:sym typeface="Calibri"/>
              </a:rPr>
              <a:t>事件</a:t>
            </a:r>
            <a:endParaRPr b="1" sz="1300">
              <a:solidFill>
                <a:srgbClr val="F7DF1E"/>
              </a:solidFill>
              <a:highlight>
                <a:srgbClr val="242424"/>
              </a:highlight>
              <a:latin typeface="Calibri"/>
              <a:ea typeface="Calibri"/>
              <a:cs typeface="Calibri"/>
              <a:sym typeface="Calibri"/>
            </a:endParaRPr>
          </a:p>
        </p:txBody>
      </p:sp>
      <p:sp>
        <p:nvSpPr>
          <p:cNvPr id="1666" name="Google Shape;1666;p210"/>
          <p:cNvSpPr txBox="1"/>
          <p:nvPr/>
        </p:nvSpPr>
        <p:spPr>
          <a:xfrm>
            <a:off x="1778700" y="2190750"/>
            <a:ext cx="55866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500">
                <a:solidFill>
                  <a:srgbClr val="8C8C8C"/>
                </a:solidFill>
                <a:highlight>
                  <a:srgbClr val="242424"/>
                </a:highlight>
                <a:latin typeface="Courier New"/>
                <a:ea typeface="Courier New"/>
                <a:cs typeface="Courier New"/>
                <a:sym typeface="Courier New"/>
              </a:rPr>
              <a:t>// 監聽瀏覽器</a:t>
            </a:r>
            <a:r>
              <a:rPr b="1" i="1" lang="zh-TW" sz="1500">
                <a:solidFill>
                  <a:srgbClr val="8C8C8C"/>
                </a:solidFill>
                <a:highlight>
                  <a:srgbClr val="242424"/>
                </a:highlight>
                <a:latin typeface="Courier New"/>
                <a:ea typeface="Courier New"/>
                <a:cs typeface="Courier New"/>
                <a:sym typeface="Courier New"/>
              </a:rPr>
              <a:t>卷軸是否往下移動</a:t>
            </a:r>
            <a:endParaRPr b="1" i="1" sz="15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500">
                <a:solidFill>
                  <a:srgbClr val="66D9EF"/>
                </a:solidFill>
                <a:highlight>
                  <a:srgbClr val="242424"/>
                </a:highlight>
                <a:latin typeface="Courier New"/>
                <a:ea typeface="Courier New"/>
                <a:cs typeface="Courier New"/>
                <a:sym typeface="Courier New"/>
              </a:rPr>
              <a:t>window</a:t>
            </a:r>
            <a:r>
              <a:rPr b="1" lang="zh-TW" sz="1500">
                <a:solidFill>
                  <a:srgbClr val="F92672"/>
                </a:solidFill>
                <a:highlight>
                  <a:srgbClr val="242424"/>
                </a:highlight>
                <a:latin typeface="Courier New"/>
                <a:ea typeface="Courier New"/>
                <a:cs typeface="Courier New"/>
                <a:sym typeface="Courier New"/>
              </a:rPr>
              <a:t>.</a:t>
            </a:r>
            <a:r>
              <a:rPr b="1" lang="zh-TW" sz="1500">
                <a:solidFill>
                  <a:srgbClr val="A6E22E"/>
                </a:solidFill>
                <a:highlight>
                  <a:srgbClr val="242424"/>
                </a:highlight>
                <a:latin typeface="Courier New"/>
                <a:ea typeface="Courier New"/>
                <a:cs typeface="Courier New"/>
                <a:sym typeface="Courier New"/>
              </a:rPr>
              <a:t>addEventListener</a:t>
            </a:r>
            <a:r>
              <a:rPr b="1" lang="zh-TW" sz="1500">
                <a:solidFill>
                  <a:srgbClr val="F8F8F2"/>
                </a:solidFill>
                <a:highlight>
                  <a:srgbClr val="242424"/>
                </a:highlight>
                <a:latin typeface="Courier New"/>
                <a:ea typeface="Courier New"/>
                <a:cs typeface="Courier New"/>
                <a:sym typeface="Courier New"/>
              </a:rPr>
              <a:t>(</a:t>
            </a:r>
            <a:r>
              <a:rPr b="1" lang="zh-TW" sz="1500">
                <a:solidFill>
                  <a:srgbClr val="FFEE99"/>
                </a:solidFill>
                <a:highlight>
                  <a:srgbClr val="242424"/>
                </a:highlight>
                <a:latin typeface="Courier New"/>
                <a:ea typeface="Courier New"/>
                <a:cs typeface="Courier New"/>
                <a:sym typeface="Courier New"/>
              </a:rPr>
              <a:t>"scroll"</a:t>
            </a:r>
            <a:r>
              <a:rPr b="1" lang="zh-TW" sz="1500">
                <a:solidFill>
                  <a:srgbClr val="F8F8F2"/>
                </a:solidFill>
                <a:highlight>
                  <a:srgbClr val="242424"/>
                </a:highlight>
                <a:latin typeface="Courier New"/>
                <a:ea typeface="Courier New"/>
                <a:cs typeface="Courier New"/>
                <a:sym typeface="Courier New"/>
              </a:rPr>
              <a:t>, callBackFn);</a:t>
            </a:r>
            <a:endParaRPr b="1" sz="15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211"/>
          <p:cNvSpPr txBox="1"/>
          <p:nvPr/>
        </p:nvSpPr>
        <p:spPr>
          <a:xfrm>
            <a:off x="796800" y="2571613"/>
            <a:ext cx="75504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window</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innerHeight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window</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scrollY </a:t>
            </a:r>
            <a:r>
              <a:rPr b="1" lang="zh-TW" sz="1200">
                <a:solidFill>
                  <a:srgbClr val="F92672"/>
                </a:solidFill>
                <a:highlight>
                  <a:srgbClr val="242424"/>
                </a:highlight>
                <a:latin typeface="Courier New"/>
                <a:ea typeface="Courier New"/>
                <a:cs typeface="Courier New"/>
                <a:sym typeface="Courier New"/>
              </a:rPr>
              <a:t>&gt;=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document</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documentElement</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scrollHeight</a:t>
            </a:r>
            <a:endParaRPr b="1" sz="1200">
              <a:solidFill>
                <a:srgbClr val="F8F8F2"/>
              </a:solidFill>
              <a:highlight>
                <a:srgbClr val="242424"/>
              </a:highlight>
              <a:latin typeface="Courier New"/>
              <a:ea typeface="Courier New"/>
              <a:cs typeface="Courier New"/>
              <a:sym typeface="Courier New"/>
            </a:endParaRPr>
          </a:p>
        </p:txBody>
      </p:sp>
      <p:sp>
        <p:nvSpPr>
          <p:cNvPr id="1672" name="Google Shape;1672;p211"/>
          <p:cNvSpPr txBox="1"/>
          <p:nvPr/>
        </p:nvSpPr>
        <p:spPr>
          <a:xfrm>
            <a:off x="1076275" y="2202588"/>
            <a:ext cx="51345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500">
                <a:solidFill>
                  <a:srgbClr val="8C8C8C"/>
                </a:solidFill>
                <a:highlight>
                  <a:srgbClr val="242424"/>
                </a:highlight>
                <a:latin typeface="Courier New"/>
                <a:ea typeface="Courier New"/>
                <a:cs typeface="Courier New"/>
                <a:sym typeface="Courier New"/>
              </a:rPr>
              <a:t>// 計算捲軸是否滑到最底</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832800" y="996425"/>
            <a:ext cx="4948200" cy="5352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sz="2140">
                <a:solidFill>
                  <a:srgbClr val="F7DF1E"/>
                </a:solidFill>
                <a:latin typeface="Raleway"/>
                <a:ea typeface="Raleway"/>
                <a:cs typeface="Raleway"/>
                <a:sym typeface="Raleway"/>
              </a:rPr>
              <a:t>那裡可以找到我？</a:t>
            </a:r>
            <a:endParaRPr b="1" sz="2140">
              <a:solidFill>
                <a:srgbClr val="F7DF1E"/>
              </a:solidFill>
              <a:latin typeface="Raleway"/>
              <a:ea typeface="Raleway"/>
              <a:cs typeface="Raleway"/>
              <a:sym typeface="Raleway"/>
            </a:endParaRPr>
          </a:p>
        </p:txBody>
      </p:sp>
      <p:sp>
        <p:nvSpPr>
          <p:cNvPr id="60" name="Google Shape;60;p14"/>
          <p:cNvSpPr txBox="1"/>
          <p:nvPr/>
        </p:nvSpPr>
        <p:spPr>
          <a:xfrm>
            <a:off x="870600" y="2233000"/>
            <a:ext cx="7014000" cy="5352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a:solidFill>
                  <a:srgbClr val="F7DF1E"/>
                </a:solidFill>
                <a:latin typeface="Raleway"/>
                <a:ea typeface="Raleway"/>
                <a:cs typeface="Raleway"/>
                <a:sym typeface="Raleway"/>
              </a:rPr>
              <a:t>FB社團 :</a:t>
            </a:r>
            <a:r>
              <a:rPr b="1" lang="zh-TW">
                <a:solidFill>
                  <a:srgbClr val="FFFFFF"/>
                </a:solidFill>
                <a:latin typeface="Raleway"/>
                <a:ea typeface="Raleway"/>
                <a:cs typeface="Raleway"/>
                <a:sym typeface="Raleway"/>
              </a:rPr>
              <a:t> </a:t>
            </a:r>
            <a:r>
              <a:rPr b="1" lang="zh-TW" u="sng">
                <a:solidFill>
                  <a:srgbClr val="FFFFFF"/>
                </a:solidFill>
                <a:latin typeface="Raleway"/>
                <a:ea typeface="Raleway"/>
                <a:cs typeface="Raleway"/>
                <a:sym typeface="Raleway"/>
                <a:hlinkClick r:id="rId3">
                  <a:extLst>
                    <a:ext uri="{A12FA001-AC4F-418D-AE19-62706E023703}">
                      <ahyp:hlinkClr val="tx"/>
                    </a:ext>
                  </a:extLst>
                </a:hlinkClick>
              </a:rPr>
              <a:t>https://www.facebook.com/groups/2189823101261689</a:t>
            </a:r>
            <a:endParaRPr b="1">
              <a:solidFill>
                <a:srgbClr val="FFFFFF"/>
              </a:solidFill>
              <a:latin typeface="Raleway"/>
              <a:ea typeface="Raleway"/>
              <a:cs typeface="Raleway"/>
              <a:sym typeface="Raleway"/>
            </a:endParaRPr>
          </a:p>
        </p:txBody>
      </p:sp>
      <p:sp>
        <p:nvSpPr>
          <p:cNvPr id="61" name="Google Shape;61;p14"/>
          <p:cNvSpPr txBox="1"/>
          <p:nvPr/>
        </p:nvSpPr>
        <p:spPr>
          <a:xfrm>
            <a:off x="870600" y="2768200"/>
            <a:ext cx="7820100" cy="428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a:solidFill>
                  <a:srgbClr val="F7DF1E"/>
                </a:solidFill>
                <a:latin typeface="Raleway"/>
                <a:ea typeface="Raleway"/>
                <a:cs typeface="Raleway"/>
                <a:sym typeface="Raleway"/>
              </a:rPr>
              <a:t>Youtube : </a:t>
            </a:r>
            <a:r>
              <a:rPr b="1" lang="zh-TW" u="sng">
                <a:solidFill>
                  <a:srgbClr val="FFFFFF"/>
                </a:solidFill>
                <a:latin typeface="Raleway"/>
                <a:ea typeface="Raleway"/>
                <a:cs typeface="Raleway"/>
                <a:sym typeface="Raleway"/>
                <a:hlinkClick r:id="rId4">
                  <a:extLst>
                    <a:ext uri="{A12FA001-AC4F-418D-AE19-62706E023703}">
                      <ahyp:hlinkClr val="tx"/>
                    </a:ext>
                  </a:extLst>
                </a:hlinkClick>
              </a:rPr>
              <a:t>https://www.youtube.com/MikeCheng</a:t>
            </a:r>
            <a:endParaRPr b="1">
              <a:solidFill>
                <a:srgbClr val="FFFFFF"/>
              </a:solidFill>
              <a:latin typeface="Raleway"/>
              <a:ea typeface="Raleway"/>
              <a:cs typeface="Raleway"/>
              <a:sym typeface="Raleway"/>
            </a:endParaRPr>
          </a:p>
        </p:txBody>
      </p:sp>
      <p:sp>
        <p:nvSpPr>
          <p:cNvPr id="62" name="Google Shape;62;p14"/>
          <p:cNvSpPr txBox="1"/>
          <p:nvPr/>
        </p:nvSpPr>
        <p:spPr>
          <a:xfrm>
            <a:off x="870600" y="3748375"/>
            <a:ext cx="7820100" cy="398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a:solidFill>
                  <a:srgbClr val="F7DF1E"/>
                </a:solidFill>
                <a:latin typeface="Raleway"/>
                <a:ea typeface="Raleway"/>
                <a:cs typeface="Raleway"/>
                <a:sym typeface="Raleway"/>
              </a:rPr>
              <a:t>LINE :</a:t>
            </a:r>
            <a:r>
              <a:rPr b="1" lang="zh-TW">
                <a:solidFill>
                  <a:srgbClr val="FFFFFF"/>
                </a:solidFill>
                <a:latin typeface="Raleway"/>
                <a:ea typeface="Raleway"/>
                <a:cs typeface="Raleway"/>
                <a:sym typeface="Raleway"/>
              </a:rPr>
              <a:t> @Mike_cheng</a:t>
            </a:r>
            <a:endParaRPr b="1">
              <a:solidFill>
                <a:srgbClr val="FFFFFF"/>
              </a:solidFill>
              <a:latin typeface="Raleway"/>
              <a:ea typeface="Raleway"/>
              <a:cs typeface="Raleway"/>
              <a:sym typeface="Raleway"/>
            </a:endParaRPr>
          </a:p>
        </p:txBody>
      </p:sp>
      <p:sp>
        <p:nvSpPr>
          <p:cNvPr id="63" name="Google Shape;63;p14"/>
          <p:cNvSpPr txBox="1"/>
          <p:nvPr/>
        </p:nvSpPr>
        <p:spPr>
          <a:xfrm>
            <a:off x="870600" y="3242688"/>
            <a:ext cx="7820100" cy="398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a:solidFill>
                  <a:srgbClr val="F7DF1E"/>
                </a:solidFill>
                <a:latin typeface="Raleway"/>
                <a:ea typeface="Raleway"/>
                <a:cs typeface="Raleway"/>
                <a:sym typeface="Raleway"/>
              </a:rPr>
              <a:t>Github :</a:t>
            </a:r>
            <a:r>
              <a:rPr b="1" lang="zh-TW">
                <a:solidFill>
                  <a:srgbClr val="FFFFFF"/>
                </a:solidFill>
                <a:latin typeface="Raleway"/>
                <a:ea typeface="Raleway"/>
                <a:cs typeface="Raleway"/>
                <a:sym typeface="Raleway"/>
              </a:rPr>
              <a:t> </a:t>
            </a:r>
            <a:r>
              <a:rPr b="1" lang="zh-TW" u="sng">
                <a:solidFill>
                  <a:srgbClr val="FFFFFF"/>
                </a:solidFill>
                <a:latin typeface="Raleway"/>
                <a:ea typeface="Raleway"/>
                <a:cs typeface="Raleway"/>
                <a:sym typeface="Raleway"/>
                <a:hlinkClick r:id="rId5">
                  <a:extLst>
                    <a:ext uri="{A12FA001-AC4F-418D-AE19-62706E023703}">
                      <ahyp:hlinkClr val="tx"/>
                    </a:ext>
                  </a:extLst>
                </a:hlinkClick>
              </a:rPr>
              <a:t>https://github.com/MikeCheng1208</a:t>
            </a:r>
            <a:endParaRPr b="1">
              <a:solidFill>
                <a:srgbClr val="FFFFFF"/>
              </a:solidFill>
              <a:latin typeface="Raleway"/>
              <a:ea typeface="Raleway"/>
              <a:cs typeface="Raleway"/>
              <a:sym typeface="Raleway"/>
            </a:endParaRPr>
          </a:p>
        </p:txBody>
      </p:sp>
      <p:sp>
        <p:nvSpPr>
          <p:cNvPr id="64" name="Google Shape;64;p14"/>
          <p:cNvSpPr txBox="1"/>
          <p:nvPr/>
        </p:nvSpPr>
        <p:spPr>
          <a:xfrm>
            <a:off x="870600" y="1697800"/>
            <a:ext cx="7014000" cy="5352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a:solidFill>
                  <a:srgbClr val="F7DF1E"/>
                </a:solidFill>
                <a:latin typeface="Raleway"/>
                <a:ea typeface="Raleway"/>
                <a:cs typeface="Raleway"/>
                <a:sym typeface="Raleway"/>
              </a:rPr>
              <a:t>FB :</a:t>
            </a:r>
            <a:r>
              <a:rPr b="1" lang="zh-TW">
                <a:solidFill>
                  <a:srgbClr val="FFFFFF"/>
                </a:solidFill>
                <a:latin typeface="Raleway"/>
                <a:ea typeface="Raleway"/>
                <a:cs typeface="Raleway"/>
                <a:sym typeface="Raleway"/>
              </a:rPr>
              <a:t> </a:t>
            </a:r>
            <a:r>
              <a:rPr b="1" lang="zh-TW" u="sng">
                <a:solidFill>
                  <a:srgbClr val="FFFFFF"/>
                </a:solidFill>
                <a:latin typeface="Raleway"/>
                <a:ea typeface="Raleway"/>
                <a:cs typeface="Raleway"/>
                <a:sym typeface="Raleway"/>
                <a:hlinkClick r:id="rId6">
                  <a:extLst>
                    <a:ext uri="{A12FA001-AC4F-418D-AE19-62706E023703}">
                      <ahyp:hlinkClr val="tx"/>
                    </a:ext>
                  </a:extLst>
                </a:hlinkClick>
              </a:rPr>
              <a:t>https://www.facebook.com/profile.php?id=100000202869909</a:t>
            </a:r>
            <a:endParaRPr b="1">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3-3 程式的執行順序</a:t>
            </a:r>
            <a:endParaRPr b="1" sz="1300">
              <a:solidFill>
                <a:srgbClr val="F7DF1E"/>
              </a:solidFill>
              <a:highlight>
                <a:srgbClr val="242424"/>
              </a:highlight>
              <a:latin typeface="Calibri"/>
              <a:ea typeface="Calibri"/>
              <a:cs typeface="Calibri"/>
              <a:sym typeface="Calibri"/>
            </a:endParaRPr>
          </a:p>
        </p:txBody>
      </p:sp>
      <p:sp>
        <p:nvSpPr>
          <p:cNvPr id="228" name="Google Shape;228;p32"/>
          <p:cNvSpPr txBox="1"/>
          <p:nvPr/>
        </p:nvSpPr>
        <p:spPr>
          <a:xfrm>
            <a:off x="485900" y="1328850"/>
            <a:ext cx="3162000" cy="248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&lt;</a:t>
            </a:r>
            <a:r>
              <a:rPr b="1" lang="zh-TW" sz="1300">
                <a:solidFill>
                  <a:srgbClr val="F92672"/>
                </a:solidFill>
                <a:highlight>
                  <a:srgbClr val="242424"/>
                </a:highlight>
                <a:latin typeface="Courier New"/>
                <a:ea typeface="Courier New"/>
                <a:cs typeface="Courier New"/>
                <a:sym typeface="Courier New"/>
              </a:rPr>
              <a:t>script</a:t>
            </a:r>
            <a:r>
              <a:rPr b="1" lang="zh-TW" sz="1300">
                <a:solidFill>
                  <a:srgbClr val="F8F8F2"/>
                </a:solidFill>
                <a:highlight>
                  <a:srgbClr val="242424"/>
                </a:highlight>
                <a:latin typeface="Courier New"/>
                <a:ea typeface="Courier New"/>
                <a:cs typeface="Courier New"/>
                <a:sym typeface="Courier New"/>
              </a:rPr>
              <a:t>&gt;</a:t>
            </a:r>
            <a:endParaRPr b="1" sz="13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80F4"/>
                </a:solidFill>
                <a:highlight>
                  <a:srgbClr val="242424"/>
                </a:highlight>
                <a:latin typeface="Courier New"/>
                <a:ea typeface="Courier New"/>
                <a:cs typeface="Courier New"/>
                <a:sym typeface="Courier New"/>
              </a:rPr>
              <a:t>1</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80F4"/>
                </a:solidFill>
                <a:highlight>
                  <a:srgbClr val="242424"/>
                </a:highlight>
                <a:latin typeface="Courier New"/>
                <a:ea typeface="Courier New"/>
                <a:cs typeface="Courier New"/>
                <a:sym typeface="Courier New"/>
              </a:rPr>
              <a:t>2</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80F4"/>
                </a:solidFill>
                <a:highlight>
                  <a:srgbClr val="242424"/>
                </a:highlight>
                <a:latin typeface="Courier New"/>
                <a:ea typeface="Courier New"/>
                <a:cs typeface="Courier New"/>
                <a:sym typeface="Courier New"/>
              </a:rPr>
              <a:t>3</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300">
                <a:solidFill>
                  <a:srgbClr val="A6E22E"/>
                </a:solidFill>
                <a:highlight>
                  <a:srgbClr val="242424"/>
                </a:highlight>
                <a:latin typeface="Courier New"/>
                <a:ea typeface="Courier New"/>
                <a:cs typeface="Courier New"/>
                <a:sym typeface="Courier New"/>
              </a:rPr>
              <a:t>alert</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"到這邊先中斷一下"</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80F4"/>
                </a:solidFill>
                <a:highlight>
                  <a:srgbClr val="242424"/>
                </a:highlight>
                <a:latin typeface="Courier New"/>
                <a:ea typeface="Courier New"/>
                <a:cs typeface="Courier New"/>
                <a:sym typeface="Courier New"/>
              </a:rPr>
              <a:t>4</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80F4"/>
                </a:solidFill>
                <a:highlight>
                  <a:srgbClr val="242424"/>
                </a:highlight>
                <a:latin typeface="Courier New"/>
                <a:ea typeface="Courier New"/>
                <a:cs typeface="Courier New"/>
                <a:sym typeface="Courier New"/>
              </a:rPr>
              <a:t>5</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&lt;/</a:t>
            </a:r>
            <a:r>
              <a:rPr b="1" lang="zh-TW" sz="1300">
                <a:solidFill>
                  <a:srgbClr val="F92672"/>
                </a:solidFill>
                <a:highlight>
                  <a:srgbClr val="242424"/>
                </a:highlight>
                <a:latin typeface="Courier New"/>
                <a:ea typeface="Courier New"/>
                <a:cs typeface="Courier New"/>
                <a:sym typeface="Courier New"/>
              </a:rPr>
              <a:t>script</a:t>
            </a:r>
            <a:r>
              <a:rPr b="1" lang="zh-TW" sz="1300">
                <a:solidFill>
                  <a:srgbClr val="F8F8F2"/>
                </a:solidFill>
                <a:highlight>
                  <a:srgbClr val="242424"/>
                </a:highlight>
                <a:latin typeface="Courier New"/>
                <a:ea typeface="Courier New"/>
                <a:cs typeface="Courier New"/>
                <a:sym typeface="Courier New"/>
              </a:rPr>
              <a:t>&gt;</a:t>
            </a:r>
            <a:endParaRPr b="1" sz="1300">
              <a:solidFill>
                <a:srgbClr val="F8F8F2"/>
              </a:solidFill>
              <a:highlight>
                <a:srgbClr val="242424"/>
              </a:highlight>
              <a:latin typeface="Courier New"/>
              <a:ea typeface="Courier New"/>
              <a:cs typeface="Courier New"/>
              <a:sym typeface="Courier New"/>
            </a:endParaRPr>
          </a:p>
        </p:txBody>
      </p:sp>
      <p:pic>
        <p:nvPicPr>
          <p:cNvPr id="229" name="Google Shape;229;p32"/>
          <p:cNvPicPr preferRelativeResize="0"/>
          <p:nvPr/>
        </p:nvPicPr>
        <p:blipFill>
          <a:blip r:embed="rId3">
            <a:alphaModFix/>
          </a:blip>
          <a:stretch>
            <a:fillRect/>
          </a:stretch>
        </p:blipFill>
        <p:spPr>
          <a:xfrm>
            <a:off x="3776425" y="1638556"/>
            <a:ext cx="4881674" cy="1866374"/>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pic>
        <p:nvPicPr>
          <p:cNvPr id="1677" name="Google Shape;1677;p212"/>
          <p:cNvPicPr preferRelativeResize="0"/>
          <p:nvPr/>
        </p:nvPicPr>
        <p:blipFill>
          <a:blip r:embed="rId3">
            <a:alphaModFix/>
          </a:blip>
          <a:stretch>
            <a:fillRect/>
          </a:stretch>
        </p:blipFill>
        <p:spPr>
          <a:xfrm>
            <a:off x="2068063" y="406763"/>
            <a:ext cx="4929526" cy="3034474"/>
          </a:xfrm>
          <a:prstGeom prst="rect">
            <a:avLst/>
          </a:prstGeom>
          <a:noFill/>
          <a:ln>
            <a:noFill/>
          </a:ln>
        </p:spPr>
      </p:pic>
      <p:cxnSp>
        <p:nvCxnSpPr>
          <p:cNvPr id="1678" name="Google Shape;1678;p212"/>
          <p:cNvCxnSpPr/>
          <p:nvPr/>
        </p:nvCxnSpPr>
        <p:spPr>
          <a:xfrm>
            <a:off x="2474000" y="710038"/>
            <a:ext cx="0" cy="2731200"/>
          </a:xfrm>
          <a:prstGeom prst="straightConnector1">
            <a:avLst/>
          </a:prstGeom>
          <a:noFill/>
          <a:ln cap="flat" cmpd="sng" w="76200">
            <a:solidFill>
              <a:srgbClr val="FF0000"/>
            </a:solidFill>
            <a:prstDash val="solid"/>
            <a:round/>
            <a:headEnd len="med" w="med" type="stealth"/>
            <a:tailEnd len="med" w="med" type="stealth"/>
          </a:ln>
        </p:spPr>
      </p:cxnSp>
      <p:sp>
        <p:nvSpPr>
          <p:cNvPr id="1679" name="Google Shape;1679;p212"/>
          <p:cNvSpPr txBox="1"/>
          <p:nvPr/>
        </p:nvSpPr>
        <p:spPr>
          <a:xfrm>
            <a:off x="335700" y="1969313"/>
            <a:ext cx="21717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window</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innerHeight</a:t>
            </a:r>
            <a:endParaRPr/>
          </a:p>
        </p:txBody>
      </p:sp>
      <p:cxnSp>
        <p:nvCxnSpPr>
          <p:cNvPr id="1680" name="Google Shape;1680;p212"/>
          <p:cNvCxnSpPr/>
          <p:nvPr/>
        </p:nvCxnSpPr>
        <p:spPr>
          <a:xfrm>
            <a:off x="7018450" y="733638"/>
            <a:ext cx="789300" cy="1488900"/>
          </a:xfrm>
          <a:prstGeom prst="straightConnector1">
            <a:avLst/>
          </a:prstGeom>
          <a:noFill/>
          <a:ln cap="flat" cmpd="sng" w="76200">
            <a:solidFill>
              <a:srgbClr val="FF0000"/>
            </a:solidFill>
            <a:prstDash val="solid"/>
            <a:round/>
            <a:headEnd len="med" w="med" type="stealth"/>
            <a:tailEnd len="med" w="med" type="none"/>
          </a:ln>
        </p:spPr>
      </p:cxnSp>
      <p:sp>
        <p:nvSpPr>
          <p:cNvPr id="1681" name="Google Shape;1681;p212"/>
          <p:cNvSpPr txBox="1"/>
          <p:nvPr/>
        </p:nvSpPr>
        <p:spPr>
          <a:xfrm>
            <a:off x="6928875" y="2295163"/>
            <a:ext cx="21717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window</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scrollY</a:t>
            </a:r>
            <a:endParaRPr/>
          </a:p>
        </p:txBody>
      </p:sp>
      <p:cxnSp>
        <p:nvCxnSpPr>
          <p:cNvPr id="1682" name="Google Shape;1682;p212"/>
          <p:cNvCxnSpPr/>
          <p:nvPr/>
        </p:nvCxnSpPr>
        <p:spPr>
          <a:xfrm>
            <a:off x="6928875" y="3509688"/>
            <a:ext cx="0" cy="1158600"/>
          </a:xfrm>
          <a:prstGeom prst="straightConnector1">
            <a:avLst/>
          </a:prstGeom>
          <a:noFill/>
          <a:ln cap="flat" cmpd="sng" w="38100">
            <a:solidFill>
              <a:schemeClr val="dk1"/>
            </a:solidFill>
            <a:prstDash val="dash"/>
            <a:round/>
            <a:headEnd len="med" w="med" type="none"/>
            <a:tailEnd len="med" w="med" type="none"/>
          </a:ln>
        </p:spPr>
      </p:cxnSp>
      <p:cxnSp>
        <p:nvCxnSpPr>
          <p:cNvPr id="1683" name="Google Shape;1683;p212"/>
          <p:cNvCxnSpPr/>
          <p:nvPr/>
        </p:nvCxnSpPr>
        <p:spPr>
          <a:xfrm>
            <a:off x="2105700" y="3509688"/>
            <a:ext cx="0" cy="1158600"/>
          </a:xfrm>
          <a:prstGeom prst="straightConnector1">
            <a:avLst/>
          </a:prstGeom>
          <a:noFill/>
          <a:ln cap="flat" cmpd="sng" w="38100">
            <a:solidFill>
              <a:schemeClr val="dk1"/>
            </a:solidFill>
            <a:prstDash val="dash"/>
            <a:round/>
            <a:headEnd len="med" w="med" type="none"/>
            <a:tailEnd len="med" w="med" type="none"/>
          </a:ln>
        </p:spPr>
      </p:cxnSp>
      <p:cxnSp>
        <p:nvCxnSpPr>
          <p:cNvPr id="1684" name="Google Shape;1684;p212"/>
          <p:cNvCxnSpPr/>
          <p:nvPr/>
        </p:nvCxnSpPr>
        <p:spPr>
          <a:xfrm rot="10800000">
            <a:off x="2181900" y="4736738"/>
            <a:ext cx="4712400" cy="0"/>
          </a:xfrm>
          <a:prstGeom prst="straightConnector1">
            <a:avLst/>
          </a:prstGeom>
          <a:noFill/>
          <a:ln cap="flat" cmpd="sng" w="38100">
            <a:solidFill>
              <a:schemeClr val="dk1"/>
            </a:solidFill>
            <a:prstDash val="dash"/>
            <a:round/>
            <a:headEnd len="med" w="med" type="none"/>
            <a:tailEnd len="med" w="med" type="none"/>
          </a:ln>
        </p:spPr>
      </p:cxnSp>
      <p:sp>
        <p:nvSpPr>
          <p:cNvPr id="1685" name="Google Shape;1685;p212"/>
          <p:cNvSpPr txBox="1"/>
          <p:nvPr/>
        </p:nvSpPr>
        <p:spPr>
          <a:xfrm>
            <a:off x="2123525" y="3694363"/>
            <a:ext cx="43197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document</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documentElement</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scrollHeight</a:t>
            </a:r>
            <a:endParaRPr b="1"/>
          </a:p>
        </p:txBody>
      </p:sp>
      <p:cxnSp>
        <p:nvCxnSpPr>
          <p:cNvPr id="1686" name="Google Shape;1686;p212"/>
          <p:cNvCxnSpPr/>
          <p:nvPr/>
        </p:nvCxnSpPr>
        <p:spPr>
          <a:xfrm>
            <a:off x="6443225" y="710038"/>
            <a:ext cx="0" cy="3986100"/>
          </a:xfrm>
          <a:prstGeom prst="straightConnector1">
            <a:avLst/>
          </a:prstGeom>
          <a:noFill/>
          <a:ln cap="flat" cmpd="sng" w="76200">
            <a:solidFill>
              <a:srgbClr val="FF0000"/>
            </a:solidFill>
            <a:prstDash val="solid"/>
            <a:round/>
            <a:headEnd len="med" w="med" type="stealth"/>
            <a:tailEnd len="med" w="med" type="stealth"/>
          </a:ln>
        </p:spPr>
      </p:cxnSp>
      <p:sp>
        <p:nvSpPr>
          <p:cNvPr id="1687" name="Google Shape;1687;p212"/>
          <p:cNvSpPr txBox="1"/>
          <p:nvPr/>
        </p:nvSpPr>
        <p:spPr>
          <a:xfrm>
            <a:off x="2266650" y="4094575"/>
            <a:ext cx="383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chemeClr val="dk1"/>
                </a:solidFill>
              </a:rPr>
              <a:t>因為 overflow 而沒顯示在螢幕上的內容高度</a:t>
            </a:r>
            <a:endParaRPr sz="1100">
              <a:solidFill>
                <a:schemeClr val="dk1"/>
              </a:solidFill>
            </a:endParaRPr>
          </a:p>
        </p:txBody>
      </p:sp>
      <p:sp>
        <p:nvSpPr>
          <p:cNvPr id="1688" name="Google Shape;1688;p212"/>
          <p:cNvSpPr txBox="1"/>
          <p:nvPr/>
        </p:nvSpPr>
        <p:spPr>
          <a:xfrm>
            <a:off x="418050" y="2394750"/>
            <a:ext cx="12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chemeClr val="dk1"/>
                </a:solidFill>
              </a:rPr>
              <a:t>當前瀏覽器高度</a:t>
            </a:r>
            <a:endParaRPr sz="1100">
              <a:solidFill>
                <a:schemeClr val="dk1"/>
              </a:solidFill>
            </a:endParaRPr>
          </a:p>
        </p:txBody>
      </p:sp>
      <p:sp>
        <p:nvSpPr>
          <p:cNvPr id="1689" name="Google Shape;1689;p212"/>
          <p:cNvSpPr txBox="1"/>
          <p:nvPr/>
        </p:nvSpPr>
        <p:spPr>
          <a:xfrm>
            <a:off x="7297700" y="2695375"/>
            <a:ext cx="127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chemeClr val="dk1"/>
                </a:solidFill>
              </a:rPr>
              <a:t>卷軸滾動幅度</a:t>
            </a:r>
            <a:endParaRPr sz="1100">
              <a:solidFill>
                <a:schemeClr val="dk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13"/>
          <p:cNvSpPr txBox="1"/>
          <p:nvPr/>
        </p:nvSpPr>
        <p:spPr>
          <a:xfrm>
            <a:off x="1411800" y="981300"/>
            <a:ext cx="6320400" cy="318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2300">
                <a:solidFill>
                  <a:srgbClr val="FFFFFF"/>
                </a:solidFill>
                <a:highlight>
                  <a:srgbClr val="1B1B1B"/>
                </a:highlight>
              </a:rPr>
              <a:t>innerHeight </a:t>
            </a:r>
            <a:endParaRPr/>
          </a:p>
          <a:p>
            <a:pPr indent="0" lvl="0" marL="0" rtl="0" algn="l">
              <a:lnSpc>
                <a:spcPct val="150000"/>
              </a:lnSpc>
              <a:spcBef>
                <a:spcPts val="600"/>
              </a:spcBef>
              <a:spcAft>
                <a:spcPts val="0"/>
              </a:spcAft>
              <a:buNone/>
            </a:pPr>
            <a:r>
              <a:rPr lang="zh-TW" u="sng">
                <a:solidFill>
                  <a:schemeClr val="hlink"/>
                </a:solidFill>
                <a:hlinkClick r:id="rId3"/>
              </a:rPr>
              <a:t>https://developer.mozilla.org/en-US/docs/Web/API/Window/innerHeight</a:t>
            </a:r>
            <a:endParaRPr/>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None/>
            </a:pPr>
            <a:r>
              <a:rPr lang="zh-TW" sz="2400">
                <a:solidFill>
                  <a:srgbClr val="FFFFFF"/>
                </a:solidFill>
                <a:highlight>
                  <a:srgbClr val="1B1B1B"/>
                </a:highlight>
              </a:rPr>
              <a:t>Window.scrollY</a:t>
            </a:r>
            <a:endParaRPr/>
          </a:p>
          <a:p>
            <a:pPr indent="0" lvl="0" marL="0" rtl="0" algn="l">
              <a:lnSpc>
                <a:spcPct val="150000"/>
              </a:lnSpc>
              <a:spcBef>
                <a:spcPts val="600"/>
              </a:spcBef>
              <a:spcAft>
                <a:spcPts val="0"/>
              </a:spcAft>
              <a:buNone/>
            </a:pPr>
            <a:r>
              <a:rPr lang="zh-TW" u="sng">
                <a:solidFill>
                  <a:schemeClr val="hlink"/>
                </a:solidFill>
                <a:hlinkClick r:id="rId4"/>
              </a:rPr>
              <a:t>https://developer.mozilla.org/zh-CN/docs/Web/API/Window/scrollY</a:t>
            </a:r>
            <a:endParaRPr/>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None/>
            </a:pPr>
            <a:r>
              <a:rPr lang="zh-TW" sz="2400">
                <a:solidFill>
                  <a:srgbClr val="FFFFFF"/>
                </a:solidFill>
                <a:highlight>
                  <a:srgbClr val="1B1B1B"/>
                </a:highlight>
              </a:rPr>
              <a:t>Element.scrollHeight</a:t>
            </a:r>
            <a:endParaRPr/>
          </a:p>
          <a:p>
            <a:pPr indent="0" lvl="0" marL="0" rtl="0" algn="l">
              <a:lnSpc>
                <a:spcPct val="150000"/>
              </a:lnSpc>
              <a:spcBef>
                <a:spcPts val="600"/>
              </a:spcBef>
              <a:spcAft>
                <a:spcPts val="0"/>
              </a:spcAft>
              <a:buNone/>
            </a:pPr>
            <a:r>
              <a:rPr lang="zh-TW" u="sng">
                <a:solidFill>
                  <a:schemeClr val="hlink"/>
                </a:solidFill>
                <a:hlinkClick r:id="rId5"/>
              </a:rPr>
              <a:t>https://developer.mozilla.org/zh-TW/docs/Web/API/Element/scrollHeight</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1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18-3 scroll 動態效果</a:t>
            </a:r>
            <a:endParaRPr b="1" sz="1300">
              <a:solidFill>
                <a:srgbClr val="F7DF1E"/>
              </a:solidFill>
              <a:highlight>
                <a:srgbClr val="242424"/>
              </a:highlight>
              <a:latin typeface="Calibri"/>
              <a:ea typeface="Calibri"/>
              <a:cs typeface="Calibri"/>
              <a:sym typeface="Calibri"/>
            </a:endParaRPr>
          </a:p>
        </p:txBody>
      </p:sp>
      <p:sp>
        <p:nvSpPr>
          <p:cNvPr id="1700" name="Google Shape;1700;p214"/>
          <p:cNvSpPr/>
          <p:nvPr/>
        </p:nvSpPr>
        <p:spPr>
          <a:xfrm>
            <a:off x="1869450" y="629525"/>
            <a:ext cx="5405100" cy="3681000"/>
          </a:xfrm>
          <a:prstGeom prst="rect">
            <a:avLst/>
          </a:prstGeom>
          <a:solidFill>
            <a:schemeClr val="lt2"/>
          </a:solidFill>
          <a:ln cap="flat" cmpd="sng" w="381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1" name="Google Shape;1701;p214"/>
          <p:cNvSpPr/>
          <p:nvPr/>
        </p:nvSpPr>
        <p:spPr>
          <a:xfrm>
            <a:off x="3526950" y="2119950"/>
            <a:ext cx="2090100" cy="835800"/>
          </a:xfrm>
          <a:prstGeom prst="rect">
            <a:avLst/>
          </a:prstGeom>
          <a:solidFill>
            <a:schemeClr val="dk1"/>
          </a:solidFill>
          <a:ln cap="flat" cmpd="sng" w="3810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2" name="Google Shape;1702;p214"/>
          <p:cNvSpPr txBox="1"/>
          <p:nvPr/>
        </p:nvSpPr>
        <p:spPr>
          <a:xfrm>
            <a:off x="590825" y="1817225"/>
            <a:ext cx="21939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EA9999"/>
                </a:solidFill>
                <a:highlight>
                  <a:schemeClr val="lt1"/>
                </a:highlight>
                <a:latin typeface="Calibri"/>
                <a:ea typeface="Calibri"/>
                <a:cs typeface="Calibri"/>
                <a:sym typeface="Calibri"/>
              </a:rPr>
              <a:t>判斷物件是否到達網頁中間</a:t>
            </a:r>
            <a:endParaRPr b="1" sz="1300">
              <a:solidFill>
                <a:srgbClr val="EA9999"/>
              </a:solidFill>
              <a:highlight>
                <a:schemeClr val="lt1"/>
              </a:highlight>
              <a:latin typeface="Calibri"/>
              <a:ea typeface="Calibri"/>
              <a:cs typeface="Calibri"/>
              <a:sym typeface="Calibri"/>
            </a:endParaRPr>
          </a:p>
        </p:txBody>
      </p:sp>
      <p:cxnSp>
        <p:nvCxnSpPr>
          <p:cNvPr id="1703" name="Google Shape;1703;p214"/>
          <p:cNvCxnSpPr>
            <a:stCxn id="1702" idx="3"/>
          </p:cNvCxnSpPr>
          <p:nvPr/>
        </p:nvCxnSpPr>
        <p:spPr>
          <a:xfrm>
            <a:off x="2784725" y="2009675"/>
            <a:ext cx="629700" cy="106800"/>
          </a:xfrm>
          <a:prstGeom prst="straightConnector1">
            <a:avLst/>
          </a:prstGeom>
          <a:noFill/>
          <a:ln cap="flat" cmpd="sng" w="38100">
            <a:solidFill>
              <a:schemeClr val="dk2"/>
            </a:solidFill>
            <a:prstDash val="solid"/>
            <a:round/>
            <a:headEnd len="med" w="med" type="none"/>
            <a:tailEnd len="med" w="med" type="triangle"/>
          </a:ln>
        </p:spPr>
      </p:cxnSp>
      <p:sp>
        <p:nvSpPr>
          <p:cNvPr id="1704" name="Google Shape;1704;p214"/>
          <p:cNvSpPr txBox="1"/>
          <p:nvPr/>
        </p:nvSpPr>
        <p:spPr>
          <a:xfrm>
            <a:off x="2834700" y="3182025"/>
            <a:ext cx="34746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zh-TW" sz="1600">
                <a:solidFill>
                  <a:srgbClr val="1B1B1B"/>
                </a:solidFill>
              </a:rPr>
              <a:t>el.getBoundingClientRect().top  </a:t>
            </a:r>
            <a:r>
              <a:rPr b="1" lang="zh-TW" sz="1600">
                <a:solidFill>
                  <a:srgbClr val="1B1B1B"/>
                </a:solidFill>
              </a:rPr>
              <a:t>取得DOM的頂端座標</a:t>
            </a:r>
            <a:endParaRPr b="1" sz="1600">
              <a:solidFill>
                <a:srgbClr val="1B1B1B"/>
              </a:solidFill>
            </a:endParaRPr>
          </a:p>
        </p:txBody>
      </p:sp>
      <p:sp>
        <p:nvSpPr>
          <p:cNvPr id="1705" name="Google Shape;1705;p214"/>
          <p:cNvSpPr txBox="1"/>
          <p:nvPr/>
        </p:nvSpPr>
        <p:spPr>
          <a:xfrm>
            <a:off x="1012200" y="4499450"/>
            <a:ext cx="7119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u="sng">
                <a:solidFill>
                  <a:schemeClr val="hlink"/>
                </a:solidFill>
                <a:hlinkClick r:id="rId3"/>
              </a:rPr>
              <a:t>https://developer.mozilla.org/en-US/docs/Web/API/Element/getBoundingClientRect</a:t>
            </a:r>
            <a:endParaRPr sz="1200"/>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15"/>
          <p:cNvSpPr txBox="1"/>
          <p:nvPr/>
        </p:nvSpPr>
        <p:spPr>
          <a:xfrm>
            <a:off x="2041200" y="643800"/>
            <a:ext cx="6102900" cy="385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scrollHandler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windowCenter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window</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innerHeight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cards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forEach</a:t>
            </a:r>
            <a:r>
              <a:rPr b="1" lang="zh-TW" sz="900">
                <a:solidFill>
                  <a:srgbClr val="F8F8F2"/>
                </a:solidFill>
                <a:highlight>
                  <a:srgbClr val="242424"/>
                </a:highlight>
                <a:latin typeface="Courier New"/>
                <a:ea typeface="Courier New"/>
                <a:cs typeface="Courier New"/>
                <a:sym typeface="Courier New"/>
              </a:rPr>
              <a:t>((card)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elTop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card</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getBoundingClientRect</a:t>
            </a:r>
            <a:r>
              <a:rPr b="1" lang="zh-TW" sz="900">
                <a:solidFill>
                  <a:srgbClr val="F8F8F2"/>
                </a:solidFill>
                <a:highlight>
                  <a:srgbClr val="242424"/>
                </a:highlight>
                <a:latin typeface="Courier New"/>
                <a:ea typeface="Courier New"/>
                <a:cs typeface="Courier New"/>
                <a:sym typeface="Courier New"/>
              </a:rPr>
              <a:t>()</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top;</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計算當前物件是否超過畫面正中間</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if</a:t>
            </a:r>
            <a:r>
              <a:rPr b="1" lang="zh-TW" sz="900">
                <a:solidFill>
                  <a:srgbClr val="F8F8F2"/>
                </a:solidFill>
                <a:highlight>
                  <a:srgbClr val="242424"/>
                </a:highlight>
                <a:latin typeface="Courier New"/>
                <a:ea typeface="Courier New"/>
                <a:cs typeface="Courier New"/>
                <a:sym typeface="Courier New"/>
              </a:rPr>
              <a:t> (windowCenter </a:t>
            </a:r>
            <a:r>
              <a:rPr b="1" lang="zh-TW" sz="900">
                <a:solidFill>
                  <a:srgbClr val="F92672"/>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elTop)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card</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classList</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add</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"show"</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 </a:t>
            </a:r>
            <a:r>
              <a:rPr b="1" lang="zh-TW" sz="900">
                <a:solidFill>
                  <a:srgbClr val="F92672"/>
                </a:solidFill>
                <a:highlight>
                  <a:srgbClr val="242424"/>
                </a:highlight>
                <a:latin typeface="Courier New"/>
                <a:ea typeface="Courier New"/>
                <a:cs typeface="Courier New"/>
                <a:sym typeface="Courier New"/>
              </a:rPr>
              <a:t>else</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card</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classList</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remove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"show"</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到底部時，全部顯示</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if</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window</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innerHeight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window</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scrollY </a:t>
            </a:r>
            <a:r>
              <a:rPr b="1" lang="zh-TW" sz="900">
                <a:solidFill>
                  <a:srgbClr val="F92672"/>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document</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documentElement</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scrollHeight)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cards</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forEach</a:t>
            </a:r>
            <a:r>
              <a:rPr b="1" lang="zh-TW" sz="900">
                <a:solidFill>
                  <a:srgbClr val="F8F8F2"/>
                </a:solidFill>
                <a:highlight>
                  <a:srgbClr val="242424"/>
                </a:highlight>
                <a:latin typeface="Courier New"/>
                <a:ea typeface="Courier New"/>
                <a:cs typeface="Courier New"/>
                <a:sym typeface="Courier New"/>
              </a:rPr>
              <a:t>((card)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card</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classList</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add</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"show"</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1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18-4 matchMedia</a:t>
            </a:r>
            <a:endParaRPr b="1" sz="1300">
              <a:solidFill>
                <a:srgbClr val="F7DF1E"/>
              </a:solidFill>
              <a:highlight>
                <a:srgbClr val="242424"/>
              </a:highlight>
              <a:latin typeface="Calibri"/>
              <a:ea typeface="Calibri"/>
              <a:cs typeface="Calibri"/>
              <a:sym typeface="Calibri"/>
            </a:endParaRPr>
          </a:p>
        </p:txBody>
      </p:sp>
      <p:sp>
        <p:nvSpPr>
          <p:cNvPr id="1716" name="Google Shape;1716;p216"/>
          <p:cNvSpPr txBox="1"/>
          <p:nvPr/>
        </p:nvSpPr>
        <p:spPr>
          <a:xfrm>
            <a:off x="1450200" y="883700"/>
            <a:ext cx="62436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phoneMediaQuery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window</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matchMedia</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"(max-width: 768px)"</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
        <p:nvSpPr>
          <p:cNvPr id="1717" name="Google Shape;1717;p216"/>
          <p:cNvSpPr txBox="1"/>
          <p:nvPr/>
        </p:nvSpPr>
        <p:spPr>
          <a:xfrm>
            <a:off x="1763700" y="1729575"/>
            <a:ext cx="56166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有些瀏覽器 window.matchMedia 沒有 addEventListener</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if</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"addEventListener"</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in</a:t>
            </a:r>
            <a:r>
              <a:rPr b="1" lang="zh-TW" sz="1200">
                <a:solidFill>
                  <a:srgbClr val="F8F8F2"/>
                </a:solidFill>
                <a:highlight>
                  <a:srgbClr val="242424"/>
                </a:highlight>
                <a:latin typeface="Courier New"/>
                <a:ea typeface="Courier New"/>
                <a:cs typeface="Courier New"/>
                <a:sym typeface="Courier New"/>
              </a:rPr>
              <a:t> phoneMediaQuery)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phoneMediaQuery</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addEventListener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"change"</a:t>
            </a:r>
            <a:r>
              <a:rPr b="1" lang="zh-TW" sz="1200">
                <a:solidFill>
                  <a:srgbClr val="F8F8F2"/>
                </a:solidFill>
                <a:highlight>
                  <a:srgbClr val="242424"/>
                </a:highlight>
                <a:latin typeface="Courier New"/>
                <a:ea typeface="Courier New"/>
                <a:cs typeface="Courier New"/>
                <a:sym typeface="Courier New"/>
              </a:rPr>
              <a:t>, splicePhoto);</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else</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phoneMediaQuery</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addListener</a:t>
            </a:r>
            <a:r>
              <a:rPr b="1" lang="zh-TW" sz="1200">
                <a:solidFill>
                  <a:srgbClr val="F8F8F2"/>
                </a:solidFill>
                <a:highlight>
                  <a:srgbClr val="242424"/>
                </a:highlight>
                <a:latin typeface="Courier New"/>
                <a:ea typeface="Courier New"/>
                <a:cs typeface="Courier New"/>
                <a:sym typeface="Courier New"/>
              </a:rPr>
              <a:t>(splicePhoto);</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
        <p:nvSpPr>
          <p:cNvPr id="1718" name="Google Shape;1718;p216"/>
          <p:cNvSpPr txBox="1"/>
          <p:nvPr/>
        </p:nvSpPr>
        <p:spPr>
          <a:xfrm>
            <a:off x="1112850" y="4146525"/>
            <a:ext cx="69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u="sng">
                <a:solidFill>
                  <a:schemeClr val="hlink"/>
                </a:solidFill>
                <a:hlinkClick r:id="rId3"/>
              </a:rPr>
              <a:t>https://developer.mozilla.org/zh-CN/docs/Web/API/Window/matchMedia</a:t>
            </a:r>
            <a:endParaRPr b="1">
              <a:solidFill>
                <a:schemeClr val="dk1"/>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1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18-5 IntersectionObserver</a:t>
            </a:r>
            <a:endParaRPr b="1" sz="1300">
              <a:solidFill>
                <a:srgbClr val="F7DF1E"/>
              </a:solidFill>
              <a:highlight>
                <a:srgbClr val="242424"/>
              </a:highlight>
              <a:latin typeface="Calibri"/>
              <a:ea typeface="Calibri"/>
              <a:cs typeface="Calibri"/>
              <a:sym typeface="Calibri"/>
            </a:endParaRPr>
          </a:p>
        </p:txBody>
      </p:sp>
      <p:sp>
        <p:nvSpPr>
          <p:cNvPr id="1724" name="Google Shape;1724;p217"/>
          <p:cNvSpPr txBox="1"/>
          <p:nvPr/>
        </p:nvSpPr>
        <p:spPr>
          <a:xfrm>
            <a:off x="913900" y="1948650"/>
            <a:ext cx="7764600" cy="1246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700">
                <a:solidFill>
                  <a:schemeClr val="dk1"/>
                </a:solidFill>
              </a:rPr>
              <a:t>觀察綁定的 DOM 是否出現在可視範圍內</a:t>
            </a:r>
            <a:endParaRPr b="1" sz="1700">
              <a:solidFill>
                <a:schemeClr val="dk1"/>
              </a:solidFill>
            </a:endParaRPr>
          </a:p>
          <a:p>
            <a:pPr indent="0" lvl="0" marL="0" rtl="0" algn="ctr">
              <a:lnSpc>
                <a:spcPct val="150000"/>
              </a:lnSpc>
              <a:spcBef>
                <a:spcPts val="0"/>
              </a:spcBef>
              <a:spcAft>
                <a:spcPts val="0"/>
              </a:spcAft>
              <a:buNone/>
            </a:pPr>
            <a:r>
              <a:rPr b="1" lang="zh-TW" u="sng">
                <a:solidFill>
                  <a:schemeClr val="hlink"/>
                </a:solidFill>
                <a:hlinkClick r:id="rId3"/>
              </a:rPr>
              <a:t>https://developer.mozilla.org/zh-CN/docs/Web/API/IntersectionObserver</a:t>
            </a:r>
            <a:endParaRPr b="1">
              <a:solidFill>
                <a:schemeClr val="dk1"/>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1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18-6 常見 IntersectionObserver 使用情境</a:t>
            </a:r>
            <a:endParaRPr b="1" sz="1300">
              <a:solidFill>
                <a:srgbClr val="F7DF1E"/>
              </a:solidFill>
              <a:highlight>
                <a:srgbClr val="242424"/>
              </a:highlight>
              <a:latin typeface="Calibri"/>
              <a:ea typeface="Calibri"/>
              <a:cs typeface="Calibri"/>
              <a:sym typeface="Calibri"/>
            </a:endParaRPr>
          </a:p>
        </p:txBody>
      </p:sp>
      <p:sp>
        <p:nvSpPr>
          <p:cNvPr id="1730" name="Google Shape;1730;p218"/>
          <p:cNvSpPr txBox="1"/>
          <p:nvPr/>
        </p:nvSpPr>
        <p:spPr>
          <a:xfrm>
            <a:off x="1283975" y="2090700"/>
            <a:ext cx="7137600" cy="9621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Font typeface="Calibri"/>
              <a:buAutoNum type="arabicPeriod"/>
            </a:pPr>
            <a:r>
              <a:rPr b="1" lang="zh-TW" sz="1600">
                <a:solidFill>
                  <a:schemeClr val="dk1"/>
                </a:solidFill>
                <a:highlight>
                  <a:srgbClr val="242424"/>
                </a:highlight>
                <a:latin typeface="Calibri"/>
                <a:ea typeface="Calibri"/>
                <a:cs typeface="Calibri"/>
                <a:sym typeface="Calibri"/>
              </a:rPr>
              <a:t>送 GA page view </a:t>
            </a:r>
            <a:endParaRPr b="1" sz="1600">
              <a:solidFill>
                <a:schemeClr val="dk1"/>
              </a:solidFill>
              <a:highlight>
                <a:srgbClr val="242424"/>
              </a:highlight>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alibri"/>
              <a:buAutoNum type="arabicPeriod"/>
            </a:pPr>
            <a:r>
              <a:rPr b="1" lang="zh-TW" sz="1600">
                <a:solidFill>
                  <a:schemeClr val="dk1"/>
                </a:solidFill>
                <a:highlight>
                  <a:srgbClr val="242424"/>
                </a:highlight>
                <a:latin typeface="Calibri"/>
                <a:ea typeface="Calibri"/>
                <a:cs typeface="Calibri"/>
                <a:sym typeface="Calibri"/>
              </a:rPr>
              <a:t>檢測DOM元素是否消失或更改 (檢測廣告彈窗是否被瀏覽器套件拿掉) </a:t>
            </a:r>
            <a:endParaRPr b="1" sz="1600">
              <a:solidFill>
                <a:schemeClr val="dk1"/>
              </a:solidFill>
              <a:highlight>
                <a:srgbClr val="242424"/>
              </a:highlight>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1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19-1 什麼是 hoisting ?</a:t>
            </a:r>
            <a:endParaRPr b="1" sz="1300">
              <a:solidFill>
                <a:srgbClr val="F7DF1E"/>
              </a:solidFill>
              <a:highlight>
                <a:srgbClr val="242424"/>
              </a:highlight>
              <a:latin typeface="Calibri"/>
              <a:ea typeface="Calibri"/>
              <a:cs typeface="Calibri"/>
              <a:sym typeface="Calibri"/>
            </a:endParaRPr>
          </a:p>
        </p:txBody>
      </p:sp>
      <p:sp>
        <p:nvSpPr>
          <p:cNvPr id="1736" name="Google Shape;1736;p219"/>
          <p:cNvSpPr txBox="1"/>
          <p:nvPr/>
        </p:nvSpPr>
        <p:spPr>
          <a:xfrm>
            <a:off x="1837800" y="1171613"/>
            <a:ext cx="48483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 </a:t>
            </a:r>
            <a:r>
              <a:rPr b="1" i="1" lang="zh-TW" sz="1100">
                <a:solidFill>
                  <a:srgbClr val="8C8C8C"/>
                </a:solidFill>
                <a:highlight>
                  <a:srgbClr val="242424"/>
                </a:highlight>
                <a:latin typeface="Courier New"/>
                <a:ea typeface="Courier New"/>
                <a:cs typeface="Courier New"/>
                <a:sym typeface="Courier New"/>
              </a:rPr>
              <a:t>// -&gt; undefined</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(b); </a:t>
            </a:r>
            <a:r>
              <a:rPr b="1" i="1" lang="zh-TW" sz="1100">
                <a:solidFill>
                  <a:srgbClr val="8C8C8C"/>
                </a:solidFill>
                <a:highlight>
                  <a:srgbClr val="242424"/>
                </a:highlight>
                <a:latin typeface="Courier New"/>
                <a:ea typeface="Courier New"/>
                <a:cs typeface="Courier New"/>
                <a:sym typeface="Courier New"/>
              </a:rPr>
              <a:t>// -&gt; ReferenceError: b is not defined</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var</a:t>
            </a:r>
            <a:r>
              <a:rPr b="1" lang="zh-TW" sz="1100">
                <a:solidFill>
                  <a:srgbClr val="F8F8F2"/>
                </a:solidFill>
                <a:highlight>
                  <a:srgbClr val="242424"/>
                </a:highlight>
                <a:latin typeface="Courier New"/>
                <a:ea typeface="Courier New"/>
                <a:cs typeface="Courier New"/>
                <a:sym typeface="Courier New"/>
              </a:rPr>
              <a:t> a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a:t>
            </a:r>
            <a:endParaRPr b="1" sz="1100">
              <a:solidFill>
                <a:srgbClr val="F8F8F2"/>
              </a:solidFill>
              <a:highlight>
                <a:srgbClr val="242424"/>
              </a:highlight>
              <a:latin typeface="Courier New"/>
              <a:ea typeface="Courier New"/>
              <a:cs typeface="Courier New"/>
              <a:sym typeface="Courier New"/>
            </a:endParaRPr>
          </a:p>
        </p:txBody>
      </p:sp>
      <p:sp>
        <p:nvSpPr>
          <p:cNvPr id="1737" name="Google Shape;1737;p219"/>
          <p:cNvSpPr txBox="1"/>
          <p:nvPr/>
        </p:nvSpPr>
        <p:spPr>
          <a:xfrm>
            <a:off x="1837800" y="2855888"/>
            <a:ext cx="65007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 </a:t>
            </a:r>
            <a:r>
              <a:rPr b="1" i="1" lang="zh-TW" sz="1100">
                <a:solidFill>
                  <a:srgbClr val="8C8C8C"/>
                </a:solidFill>
                <a:highlight>
                  <a:srgbClr val="242424"/>
                </a:highlight>
                <a:latin typeface="Courier New"/>
                <a:ea typeface="Courier New"/>
                <a:cs typeface="Courier New"/>
                <a:sym typeface="Courier New"/>
              </a:rPr>
              <a:t>// -&gt; Cannot access 'a' before initialization</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const &amp; let 都會出現 Cannot access 'a' before initialization</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20"/>
          <p:cNvSpPr txBox="1"/>
          <p:nvPr/>
        </p:nvSpPr>
        <p:spPr>
          <a:xfrm>
            <a:off x="1167550" y="1886850"/>
            <a:ext cx="30627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handleLog</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handleLog</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"Hello world !"</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handleLog</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
        <p:nvSpPr>
          <p:cNvPr id="1743" name="Google Shape;1743;p220"/>
          <p:cNvSpPr txBox="1"/>
          <p:nvPr/>
        </p:nvSpPr>
        <p:spPr>
          <a:xfrm>
            <a:off x="5191325" y="1886850"/>
            <a:ext cx="30627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handleLog</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handleLog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a:t>
            </a:r>
            <a:r>
              <a:rPr b="1" i="1" lang="zh-TW" sz="1100">
                <a:solidFill>
                  <a:srgbClr val="66D9EF"/>
                </a:solidFill>
                <a:highlight>
                  <a:srgbClr val="242424"/>
                </a:highlight>
                <a:latin typeface="Courier New"/>
                <a:ea typeface="Courier New"/>
                <a:cs typeface="Courier New"/>
                <a:sym typeface="Courier New"/>
              </a:rPr>
              <a:t>=&gt;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"Hello world !"</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handleLog</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2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19-2 常見的數學函式 Math</a:t>
            </a:r>
            <a:endParaRPr b="1" sz="1300">
              <a:solidFill>
                <a:srgbClr val="F7DF1E"/>
              </a:solidFill>
              <a:highlight>
                <a:srgbClr val="242424"/>
              </a:highlight>
              <a:latin typeface="Calibri"/>
              <a:ea typeface="Calibri"/>
              <a:cs typeface="Calibri"/>
              <a:sym typeface="Calibri"/>
            </a:endParaRPr>
          </a:p>
        </p:txBody>
      </p:sp>
      <p:sp>
        <p:nvSpPr>
          <p:cNvPr id="1749" name="Google Shape;1749;p221"/>
          <p:cNvSpPr txBox="1"/>
          <p:nvPr/>
        </p:nvSpPr>
        <p:spPr>
          <a:xfrm>
            <a:off x="1528050" y="1478850"/>
            <a:ext cx="6087900" cy="218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random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Math</a:t>
            </a:r>
            <a:r>
              <a:rPr b="1" lang="zh-TW" sz="1300">
                <a:solidFill>
                  <a:srgbClr val="F92672"/>
                </a:solidFill>
                <a:highlight>
                  <a:srgbClr val="242424"/>
                </a:highlight>
                <a:latin typeface="Courier New"/>
                <a:ea typeface="Courier New"/>
                <a:cs typeface="Courier New"/>
                <a:sym typeface="Courier New"/>
              </a:rPr>
              <a:t>.</a:t>
            </a:r>
            <a:r>
              <a:rPr b="1" lang="zh-TW" sz="1300">
                <a:solidFill>
                  <a:srgbClr val="A6E22E"/>
                </a:solidFill>
                <a:highlight>
                  <a:srgbClr val="242424"/>
                </a:highlight>
                <a:latin typeface="Courier New"/>
                <a:ea typeface="Courier New"/>
                <a:cs typeface="Courier New"/>
                <a:sym typeface="Courier New"/>
              </a:rPr>
              <a:t>random</a:t>
            </a:r>
            <a:r>
              <a:rPr b="1" lang="zh-TW" sz="1300">
                <a:solidFill>
                  <a:srgbClr val="F8F8F2"/>
                </a:solidFill>
                <a:highlight>
                  <a:srgbClr val="242424"/>
                </a:highlight>
                <a:latin typeface="Courier New"/>
                <a:ea typeface="Courier New"/>
                <a:cs typeface="Courier New"/>
                <a:sym typeface="Courier New"/>
              </a:rPr>
              <a:t>(); </a:t>
            </a:r>
            <a:r>
              <a:rPr b="1" i="1" lang="zh-TW" sz="1300">
                <a:solidFill>
                  <a:srgbClr val="8C8C8C"/>
                </a:solidFill>
                <a:highlight>
                  <a:srgbClr val="242424"/>
                </a:highlight>
                <a:latin typeface="Courier New"/>
                <a:ea typeface="Courier New"/>
                <a:cs typeface="Courier New"/>
                <a:sym typeface="Courier New"/>
              </a:rPr>
              <a:t>// 回傳 0 ~ 1 之間的隨機亂數</a:t>
            </a:r>
            <a:endParaRPr b="1" i="1" sz="13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round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Math</a:t>
            </a:r>
            <a:r>
              <a:rPr b="1" lang="zh-TW" sz="1300">
                <a:solidFill>
                  <a:srgbClr val="F92672"/>
                </a:solidFill>
                <a:highlight>
                  <a:srgbClr val="242424"/>
                </a:highlight>
                <a:latin typeface="Courier New"/>
                <a:ea typeface="Courier New"/>
                <a:cs typeface="Courier New"/>
                <a:sym typeface="Courier New"/>
              </a:rPr>
              <a:t>.</a:t>
            </a:r>
            <a:r>
              <a:rPr b="1" lang="zh-TW" sz="1300">
                <a:solidFill>
                  <a:srgbClr val="A6E22E"/>
                </a:solidFill>
                <a:highlight>
                  <a:srgbClr val="242424"/>
                </a:highlight>
                <a:latin typeface="Courier New"/>
                <a:ea typeface="Courier New"/>
                <a:cs typeface="Courier New"/>
                <a:sym typeface="Courier New"/>
              </a:rPr>
              <a:t>round</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80F4"/>
                </a:solidFill>
                <a:highlight>
                  <a:srgbClr val="242424"/>
                </a:highlight>
                <a:latin typeface="Courier New"/>
                <a:ea typeface="Courier New"/>
                <a:cs typeface="Courier New"/>
                <a:sym typeface="Courier New"/>
              </a:rPr>
              <a:t>3.6</a:t>
            </a:r>
            <a:r>
              <a:rPr b="1" lang="zh-TW" sz="1300">
                <a:solidFill>
                  <a:srgbClr val="F8F8F2"/>
                </a:solidFill>
                <a:highlight>
                  <a:srgbClr val="242424"/>
                </a:highlight>
                <a:latin typeface="Courier New"/>
                <a:ea typeface="Courier New"/>
                <a:cs typeface="Courier New"/>
                <a:sym typeface="Courier New"/>
              </a:rPr>
              <a:t>); </a:t>
            </a:r>
            <a:r>
              <a:rPr b="1" i="1" lang="zh-TW" sz="1300">
                <a:solidFill>
                  <a:srgbClr val="8C8C8C"/>
                </a:solidFill>
                <a:highlight>
                  <a:srgbClr val="242424"/>
                </a:highlight>
                <a:latin typeface="Courier New"/>
                <a:ea typeface="Courier New"/>
                <a:cs typeface="Courier New"/>
                <a:sym typeface="Courier New"/>
              </a:rPr>
              <a:t>// 回傳四捨五入後的數字</a:t>
            </a:r>
            <a:endParaRPr b="1" i="1" sz="13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floor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Math</a:t>
            </a:r>
            <a:r>
              <a:rPr b="1" lang="zh-TW" sz="1300">
                <a:solidFill>
                  <a:srgbClr val="F92672"/>
                </a:solidFill>
                <a:highlight>
                  <a:srgbClr val="242424"/>
                </a:highlight>
                <a:latin typeface="Courier New"/>
                <a:ea typeface="Courier New"/>
                <a:cs typeface="Courier New"/>
                <a:sym typeface="Courier New"/>
              </a:rPr>
              <a:t>.</a:t>
            </a:r>
            <a:r>
              <a:rPr b="1" lang="zh-TW" sz="1300">
                <a:solidFill>
                  <a:srgbClr val="A6E22E"/>
                </a:solidFill>
                <a:highlight>
                  <a:srgbClr val="242424"/>
                </a:highlight>
                <a:latin typeface="Courier New"/>
                <a:ea typeface="Courier New"/>
                <a:cs typeface="Courier New"/>
                <a:sym typeface="Courier New"/>
              </a:rPr>
              <a:t>floor</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80F4"/>
                </a:solidFill>
                <a:highlight>
                  <a:srgbClr val="242424"/>
                </a:highlight>
                <a:latin typeface="Courier New"/>
                <a:ea typeface="Courier New"/>
                <a:cs typeface="Courier New"/>
                <a:sym typeface="Courier New"/>
              </a:rPr>
              <a:t>3.6</a:t>
            </a:r>
            <a:r>
              <a:rPr b="1" lang="zh-TW" sz="1300">
                <a:solidFill>
                  <a:srgbClr val="F8F8F2"/>
                </a:solidFill>
                <a:highlight>
                  <a:srgbClr val="242424"/>
                </a:highlight>
                <a:latin typeface="Courier New"/>
                <a:ea typeface="Courier New"/>
                <a:cs typeface="Courier New"/>
                <a:sym typeface="Courier New"/>
              </a:rPr>
              <a:t>); </a:t>
            </a:r>
            <a:r>
              <a:rPr b="1" i="1" lang="zh-TW" sz="1300">
                <a:solidFill>
                  <a:srgbClr val="8C8C8C"/>
                </a:solidFill>
                <a:highlight>
                  <a:srgbClr val="242424"/>
                </a:highlight>
                <a:latin typeface="Courier New"/>
                <a:ea typeface="Courier New"/>
                <a:cs typeface="Courier New"/>
                <a:sym typeface="Courier New"/>
              </a:rPr>
              <a:t>// 去除小數點，回傳正整數</a:t>
            </a:r>
            <a:endParaRPr b="1" i="1" sz="13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i="1" sz="13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"random=&gt;"</a:t>
            </a:r>
            <a:r>
              <a:rPr b="1" lang="zh-TW" sz="1300">
                <a:solidFill>
                  <a:srgbClr val="F8F8F2"/>
                </a:solidFill>
                <a:highlight>
                  <a:srgbClr val="242424"/>
                </a:highlight>
                <a:latin typeface="Courier New"/>
                <a:ea typeface="Courier New"/>
                <a:cs typeface="Courier New"/>
                <a:sym typeface="Courier New"/>
              </a:rPr>
              <a:t>, random);</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"round=&gt;"</a:t>
            </a:r>
            <a:r>
              <a:rPr b="1" lang="zh-TW" sz="1300">
                <a:solidFill>
                  <a:srgbClr val="F8F8F2"/>
                </a:solidFill>
                <a:highlight>
                  <a:srgbClr val="242424"/>
                </a:highlight>
                <a:latin typeface="Courier New"/>
                <a:ea typeface="Courier New"/>
                <a:cs typeface="Courier New"/>
                <a:sym typeface="Courier New"/>
              </a:rPr>
              <a:t>, round);</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"floor=&gt;"</a:t>
            </a:r>
            <a:r>
              <a:rPr b="1" lang="zh-TW" sz="1300">
                <a:solidFill>
                  <a:srgbClr val="F8F8F2"/>
                </a:solidFill>
                <a:highlight>
                  <a:srgbClr val="242424"/>
                </a:highlight>
                <a:latin typeface="Courier New"/>
                <a:ea typeface="Courier New"/>
                <a:cs typeface="Courier New"/>
                <a:sym typeface="Courier New"/>
              </a:rPr>
              <a:t>, floor);</a:t>
            </a:r>
            <a:endParaRPr b="1" i="1" sz="1300">
              <a:solidFill>
                <a:srgbClr val="8C8C8C"/>
              </a:solidFill>
              <a:highlight>
                <a:srgbClr val="242424"/>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a:t>
            </a:r>
            <a:r>
              <a:rPr b="1" lang="zh-TW" sz="1300">
                <a:solidFill>
                  <a:srgbClr val="F7DF1E"/>
                </a:solidFill>
                <a:highlight>
                  <a:srgbClr val="242424"/>
                </a:highlight>
                <a:latin typeface="Calibri"/>
                <a:ea typeface="Calibri"/>
                <a:cs typeface="Calibri"/>
                <a:sym typeface="Calibri"/>
              </a:rPr>
              <a:t>補充 - 瀏覽器中的 window</a:t>
            </a:r>
            <a:endParaRPr b="1" sz="1300">
              <a:solidFill>
                <a:srgbClr val="F7DF1E"/>
              </a:solidFill>
              <a:highlight>
                <a:srgbClr val="242424"/>
              </a:highlight>
              <a:latin typeface="Calibri"/>
              <a:ea typeface="Calibri"/>
              <a:cs typeface="Calibri"/>
              <a:sym typeface="Calibri"/>
            </a:endParaRPr>
          </a:p>
        </p:txBody>
      </p:sp>
      <p:pic>
        <p:nvPicPr>
          <p:cNvPr id="235" name="Google Shape;235;p33"/>
          <p:cNvPicPr preferRelativeResize="0"/>
          <p:nvPr/>
        </p:nvPicPr>
        <p:blipFill>
          <a:blip r:embed="rId3">
            <a:alphaModFix/>
          </a:blip>
          <a:stretch>
            <a:fillRect/>
          </a:stretch>
        </p:blipFill>
        <p:spPr>
          <a:xfrm>
            <a:off x="2328312" y="710561"/>
            <a:ext cx="4487374" cy="372237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222"/>
          <p:cNvSpPr txBox="1"/>
          <p:nvPr/>
        </p:nvSpPr>
        <p:spPr>
          <a:xfrm>
            <a:off x="1278000" y="1328850"/>
            <a:ext cx="6588000" cy="248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300">
                <a:solidFill>
                  <a:srgbClr val="8C8C8C"/>
                </a:solidFill>
                <a:highlight>
                  <a:srgbClr val="242424"/>
                </a:highlight>
                <a:latin typeface="Courier New"/>
                <a:ea typeface="Courier New"/>
                <a:cs typeface="Courier New"/>
                <a:sym typeface="Courier New"/>
              </a:rPr>
              <a:t>// 取亂數之間的公式 Math.random() * ( 最大値 - 最小値 + 1 )  + 最小値;</a:t>
            </a:r>
            <a:endParaRPr b="1" i="1" sz="13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A6E22E"/>
                </a:solidFill>
                <a:highlight>
                  <a:srgbClr val="242424"/>
                </a:highlight>
                <a:latin typeface="Courier New"/>
                <a:ea typeface="Courier New"/>
                <a:cs typeface="Courier New"/>
                <a:sym typeface="Courier New"/>
              </a:rPr>
              <a:t>handleRandom</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(max, min) </a:t>
            </a:r>
            <a:r>
              <a:rPr b="1" i="1" lang="zh-TW" sz="1300">
                <a:solidFill>
                  <a:srgbClr val="66D9EF"/>
                </a:solidFill>
                <a:highlight>
                  <a:srgbClr val="242424"/>
                </a:highlight>
                <a:latin typeface="Courier New"/>
                <a:ea typeface="Courier New"/>
                <a:cs typeface="Courier New"/>
                <a:sym typeface="Courier New"/>
              </a:rPr>
              <a:t>=&gt;</a:t>
            </a:r>
            <a:r>
              <a:rPr b="1" lang="zh-TW" sz="1300">
                <a:solidFill>
                  <a:srgbClr val="F8F8F2"/>
                </a:solidFill>
                <a:highlight>
                  <a:srgbClr val="242424"/>
                </a:highlight>
                <a:latin typeface="Courier New"/>
                <a:ea typeface="Courier New"/>
                <a:cs typeface="Courier New"/>
                <a:sym typeface="Courier New"/>
              </a:rPr>
              <a:t>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scopeNum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Math</a:t>
            </a:r>
            <a:r>
              <a:rPr b="1" lang="zh-TW" sz="1300">
                <a:solidFill>
                  <a:srgbClr val="F92672"/>
                </a:solidFill>
                <a:highlight>
                  <a:srgbClr val="242424"/>
                </a:highlight>
                <a:latin typeface="Courier New"/>
                <a:ea typeface="Courier New"/>
                <a:cs typeface="Courier New"/>
                <a:sym typeface="Courier New"/>
              </a:rPr>
              <a:t>.</a:t>
            </a:r>
            <a:r>
              <a:rPr b="1" lang="zh-TW" sz="1300">
                <a:solidFill>
                  <a:srgbClr val="A6E22E"/>
                </a:solidFill>
                <a:highlight>
                  <a:srgbClr val="242424"/>
                </a:highlight>
                <a:latin typeface="Courier New"/>
                <a:ea typeface="Courier New"/>
                <a:cs typeface="Courier New"/>
                <a:sym typeface="Courier New"/>
              </a:rPr>
              <a:t>random</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(max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min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1</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min;</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num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Math</a:t>
            </a:r>
            <a:r>
              <a:rPr b="1" lang="zh-TW" sz="1300">
                <a:solidFill>
                  <a:srgbClr val="F92672"/>
                </a:solidFill>
                <a:highlight>
                  <a:srgbClr val="242424"/>
                </a:highlight>
                <a:latin typeface="Courier New"/>
                <a:ea typeface="Courier New"/>
                <a:cs typeface="Courier New"/>
                <a:sym typeface="Courier New"/>
              </a:rPr>
              <a:t>.</a:t>
            </a:r>
            <a:r>
              <a:rPr b="1" lang="zh-TW" sz="1300">
                <a:solidFill>
                  <a:srgbClr val="A6E22E"/>
                </a:solidFill>
                <a:highlight>
                  <a:srgbClr val="242424"/>
                </a:highlight>
                <a:latin typeface="Courier New"/>
                <a:ea typeface="Courier New"/>
                <a:cs typeface="Courier New"/>
                <a:sym typeface="Courier New"/>
              </a:rPr>
              <a:t>floor</a:t>
            </a:r>
            <a:r>
              <a:rPr b="1" lang="zh-TW" sz="1300">
                <a:solidFill>
                  <a:srgbClr val="F8F8F2"/>
                </a:solidFill>
                <a:highlight>
                  <a:srgbClr val="242424"/>
                </a:highlight>
                <a:latin typeface="Courier New"/>
                <a:ea typeface="Courier New"/>
                <a:cs typeface="Courier New"/>
                <a:sym typeface="Courier New"/>
              </a:rPr>
              <a:t>(scopeNum);</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return</a:t>
            </a:r>
            <a:r>
              <a:rPr b="1" lang="zh-TW" sz="1300">
                <a:solidFill>
                  <a:srgbClr val="F8F8F2"/>
                </a:solidFill>
                <a:highlight>
                  <a:srgbClr val="242424"/>
                </a:highlight>
                <a:latin typeface="Courier New"/>
                <a:ea typeface="Courier New"/>
                <a:cs typeface="Courier New"/>
                <a:sym typeface="Courier New"/>
              </a:rPr>
              <a:t> num;</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scope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A6E22E"/>
                </a:solidFill>
                <a:highlight>
                  <a:srgbClr val="242424"/>
                </a:highlight>
                <a:latin typeface="Courier New"/>
                <a:ea typeface="Courier New"/>
                <a:cs typeface="Courier New"/>
                <a:sym typeface="Courier New"/>
              </a:rPr>
              <a:t>handleRandom</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80F4"/>
                </a:solidFill>
                <a:highlight>
                  <a:srgbClr val="242424"/>
                </a:highlight>
                <a:latin typeface="Courier New"/>
                <a:ea typeface="Courier New"/>
                <a:cs typeface="Courier New"/>
                <a:sym typeface="Courier New"/>
              </a:rPr>
              <a:t>10</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4</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(scope);</a:t>
            </a:r>
            <a:endParaRPr b="1" i="1" sz="1300">
              <a:solidFill>
                <a:srgbClr val="8C8C8C"/>
              </a:solidFill>
              <a:highlight>
                <a:srgbClr val="242424"/>
              </a:highlight>
              <a:latin typeface="Courier New"/>
              <a:ea typeface="Courier New"/>
              <a:cs typeface="Courier New"/>
              <a:sym typeface="Courier New"/>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23"/>
          <p:cNvSpPr txBox="1"/>
          <p:nvPr/>
        </p:nvSpPr>
        <p:spPr>
          <a:xfrm>
            <a:off x="1184550" y="2183100"/>
            <a:ext cx="6774900" cy="777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zh-TW" sz="1900">
                <a:solidFill>
                  <a:srgbClr val="F7DF1E"/>
                </a:solidFill>
                <a:highlight>
                  <a:srgbClr val="242424"/>
                </a:highlight>
                <a:latin typeface="Courier New"/>
                <a:ea typeface="Courier New"/>
                <a:cs typeface="Courier New"/>
                <a:sym typeface="Courier New"/>
              </a:rPr>
              <a:t>其他 Math 數學函式</a:t>
            </a:r>
            <a:endParaRPr b="1" i="1" sz="1900">
              <a:solidFill>
                <a:srgbClr val="F7DF1E"/>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u="sng">
                <a:solidFill>
                  <a:schemeClr val="hlink"/>
                </a:solidFill>
                <a:highlight>
                  <a:srgbClr val="242424"/>
                </a:highlight>
                <a:latin typeface="Courier New"/>
                <a:ea typeface="Courier New"/>
                <a:cs typeface="Courier New"/>
                <a:sym typeface="Courier New"/>
                <a:hlinkClick r:id="rId3"/>
              </a:rPr>
              <a:t>https://developer.mozilla.org/zh-CN/docs/Web/JavaScript/Reference/Global_Objects/Math</a:t>
            </a:r>
            <a:endParaRPr b="1" i="1" sz="1000">
              <a:solidFill>
                <a:srgbClr val="8C8C8C"/>
              </a:solidFill>
              <a:highlight>
                <a:srgbClr val="242424"/>
              </a:highlight>
              <a:latin typeface="Courier New"/>
              <a:ea typeface="Courier New"/>
              <a:cs typeface="Courier New"/>
              <a:sym typeface="Courier New"/>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22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19-3 JavaScript 小數點的陷阱</a:t>
            </a:r>
            <a:endParaRPr b="1" sz="1300">
              <a:solidFill>
                <a:srgbClr val="F7DF1E"/>
              </a:solidFill>
              <a:highlight>
                <a:srgbClr val="242424"/>
              </a:highlight>
              <a:latin typeface="Calibri"/>
              <a:ea typeface="Calibri"/>
              <a:cs typeface="Calibri"/>
              <a:sym typeface="Calibri"/>
            </a:endParaRPr>
          </a:p>
        </p:txBody>
      </p:sp>
      <p:sp>
        <p:nvSpPr>
          <p:cNvPr id="1765" name="Google Shape;1765;p224"/>
          <p:cNvSpPr txBox="1"/>
          <p:nvPr/>
        </p:nvSpPr>
        <p:spPr>
          <a:xfrm>
            <a:off x="3336150" y="1460700"/>
            <a:ext cx="24717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800">
                <a:solidFill>
                  <a:srgbClr val="66D9EF"/>
                </a:solidFill>
                <a:highlight>
                  <a:srgbClr val="242424"/>
                </a:highlight>
                <a:latin typeface="Courier New"/>
                <a:ea typeface="Courier New"/>
                <a:cs typeface="Courier New"/>
                <a:sym typeface="Courier New"/>
              </a:rPr>
              <a:t>const</a:t>
            </a:r>
            <a:r>
              <a:rPr b="1" lang="zh-TW" sz="1800">
                <a:solidFill>
                  <a:srgbClr val="F8F8F2"/>
                </a:solidFill>
                <a:highlight>
                  <a:srgbClr val="242424"/>
                </a:highlight>
                <a:latin typeface="Courier New"/>
                <a:ea typeface="Courier New"/>
                <a:cs typeface="Courier New"/>
                <a:sym typeface="Courier New"/>
              </a:rPr>
              <a:t> a </a:t>
            </a:r>
            <a:r>
              <a:rPr b="1" lang="zh-TW" sz="1800">
                <a:solidFill>
                  <a:srgbClr val="F92672"/>
                </a:solidFill>
                <a:highlight>
                  <a:srgbClr val="242424"/>
                </a:highlight>
                <a:latin typeface="Courier New"/>
                <a:ea typeface="Courier New"/>
                <a:cs typeface="Courier New"/>
                <a:sym typeface="Courier New"/>
              </a:rPr>
              <a:t>=</a:t>
            </a:r>
            <a:r>
              <a:rPr b="1" lang="zh-TW" sz="1800">
                <a:solidFill>
                  <a:srgbClr val="F8F8F2"/>
                </a:solidFill>
                <a:highlight>
                  <a:srgbClr val="242424"/>
                </a:highlight>
                <a:latin typeface="Courier New"/>
                <a:ea typeface="Courier New"/>
                <a:cs typeface="Courier New"/>
                <a:sym typeface="Courier New"/>
              </a:rPr>
              <a:t> </a:t>
            </a:r>
            <a:r>
              <a:rPr b="1" lang="zh-TW" sz="1800">
                <a:solidFill>
                  <a:srgbClr val="FF80F4"/>
                </a:solidFill>
                <a:highlight>
                  <a:srgbClr val="242424"/>
                </a:highlight>
                <a:latin typeface="Courier New"/>
                <a:ea typeface="Courier New"/>
                <a:cs typeface="Courier New"/>
                <a:sym typeface="Courier New"/>
              </a:rPr>
              <a:t>0.1</a:t>
            </a:r>
            <a:r>
              <a:rPr b="1" lang="zh-TW" sz="1800">
                <a:solidFill>
                  <a:srgbClr val="F8F8F2"/>
                </a:solidFill>
                <a:highlight>
                  <a:srgbClr val="242424"/>
                </a:highlight>
                <a:latin typeface="Courier New"/>
                <a:ea typeface="Courier New"/>
                <a:cs typeface="Courier New"/>
                <a:sym typeface="Courier New"/>
              </a:rPr>
              <a:t>;</a:t>
            </a:r>
            <a:endParaRPr b="1" sz="1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800">
                <a:solidFill>
                  <a:srgbClr val="66D9EF"/>
                </a:solidFill>
                <a:highlight>
                  <a:srgbClr val="242424"/>
                </a:highlight>
                <a:latin typeface="Courier New"/>
                <a:ea typeface="Courier New"/>
                <a:cs typeface="Courier New"/>
                <a:sym typeface="Courier New"/>
              </a:rPr>
              <a:t>const</a:t>
            </a:r>
            <a:r>
              <a:rPr b="1" lang="zh-TW" sz="1800">
                <a:solidFill>
                  <a:srgbClr val="F8F8F2"/>
                </a:solidFill>
                <a:highlight>
                  <a:srgbClr val="242424"/>
                </a:highlight>
                <a:latin typeface="Courier New"/>
                <a:ea typeface="Courier New"/>
                <a:cs typeface="Courier New"/>
                <a:sym typeface="Courier New"/>
              </a:rPr>
              <a:t> b </a:t>
            </a:r>
            <a:r>
              <a:rPr b="1" lang="zh-TW" sz="1800">
                <a:solidFill>
                  <a:srgbClr val="F92672"/>
                </a:solidFill>
                <a:highlight>
                  <a:srgbClr val="242424"/>
                </a:highlight>
                <a:latin typeface="Courier New"/>
                <a:ea typeface="Courier New"/>
                <a:cs typeface="Courier New"/>
                <a:sym typeface="Courier New"/>
              </a:rPr>
              <a:t>=</a:t>
            </a:r>
            <a:r>
              <a:rPr b="1" lang="zh-TW" sz="1800">
                <a:solidFill>
                  <a:srgbClr val="F8F8F2"/>
                </a:solidFill>
                <a:highlight>
                  <a:srgbClr val="242424"/>
                </a:highlight>
                <a:latin typeface="Courier New"/>
                <a:ea typeface="Courier New"/>
                <a:cs typeface="Courier New"/>
                <a:sym typeface="Courier New"/>
              </a:rPr>
              <a:t> </a:t>
            </a:r>
            <a:r>
              <a:rPr b="1" lang="zh-TW" sz="1800">
                <a:solidFill>
                  <a:srgbClr val="FF80F4"/>
                </a:solidFill>
                <a:highlight>
                  <a:srgbClr val="242424"/>
                </a:highlight>
                <a:latin typeface="Courier New"/>
                <a:ea typeface="Courier New"/>
                <a:cs typeface="Courier New"/>
                <a:sym typeface="Courier New"/>
              </a:rPr>
              <a:t>0.2</a:t>
            </a:r>
            <a:r>
              <a:rPr b="1" lang="zh-TW" sz="1800">
                <a:solidFill>
                  <a:srgbClr val="F8F8F2"/>
                </a:solidFill>
                <a:highlight>
                  <a:srgbClr val="242424"/>
                </a:highlight>
                <a:latin typeface="Courier New"/>
                <a:ea typeface="Courier New"/>
                <a:cs typeface="Courier New"/>
                <a:sym typeface="Courier New"/>
              </a:rPr>
              <a:t>;</a:t>
            </a:r>
            <a:endParaRPr b="1" sz="1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800">
                <a:solidFill>
                  <a:srgbClr val="66D9EF"/>
                </a:solidFill>
                <a:highlight>
                  <a:srgbClr val="242424"/>
                </a:highlight>
                <a:latin typeface="Courier New"/>
                <a:ea typeface="Courier New"/>
                <a:cs typeface="Courier New"/>
                <a:sym typeface="Courier New"/>
              </a:rPr>
              <a:t>const</a:t>
            </a:r>
            <a:r>
              <a:rPr b="1" lang="zh-TW" sz="1800">
                <a:solidFill>
                  <a:srgbClr val="F8F8F2"/>
                </a:solidFill>
                <a:highlight>
                  <a:srgbClr val="242424"/>
                </a:highlight>
                <a:latin typeface="Courier New"/>
                <a:ea typeface="Courier New"/>
                <a:cs typeface="Courier New"/>
                <a:sym typeface="Courier New"/>
              </a:rPr>
              <a:t> c </a:t>
            </a:r>
            <a:r>
              <a:rPr b="1" lang="zh-TW" sz="1800">
                <a:solidFill>
                  <a:srgbClr val="F92672"/>
                </a:solidFill>
                <a:highlight>
                  <a:srgbClr val="242424"/>
                </a:highlight>
                <a:latin typeface="Courier New"/>
                <a:ea typeface="Courier New"/>
                <a:cs typeface="Courier New"/>
                <a:sym typeface="Courier New"/>
              </a:rPr>
              <a:t>=</a:t>
            </a:r>
            <a:r>
              <a:rPr b="1" lang="zh-TW" sz="1800">
                <a:solidFill>
                  <a:srgbClr val="F8F8F2"/>
                </a:solidFill>
                <a:highlight>
                  <a:srgbClr val="242424"/>
                </a:highlight>
                <a:latin typeface="Courier New"/>
                <a:ea typeface="Courier New"/>
                <a:cs typeface="Courier New"/>
                <a:sym typeface="Courier New"/>
              </a:rPr>
              <a:t> a </a:t>
            </a:r>
            <a:r>
              <a:rPr b="1" lang="zh-TW" sz="1800">
                <a:solidFill>
                  <a:srgbClr val="F92672"/>
                </a:solidFill>
                <a:highlight>
                  <a:srgbClr val="242424"/>
                </a:highlight>
                <a:latin typeface="Courier New"/>
                <a:ea typeface="Courier New"/>
                <a:cs typeface="Courier New"/>
                <a:sym typeface="Courier New"/>
              </a:rPr>
              <a:t>+</a:t>
            </a:r>
            <a:r>
              <a:rPr b="1" lang="zh-TW" sz="1800">
                <a:solidFill>
                  <a:srgbClr val="F8F8F2"/>
                </a:solidFill>
                <a:highlight>
                  <a:srgbClr val="242424"/>
                </a:highlight>
                <a:latin typeface="Courier New"/>
                <a:ea typeface="Courier New"/>
                <a:cs typeface="Courier New"/>
                <a:sym typeface="Courier New"/>
              </a:rPr>
              <a:t> b;</a:t>
            </a:r>
            <a:endParaRPr b="1" sz="1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800">
                <a:solidFill>
                  <a:srgbClr val="66D9EF"/>
                </a:solidFill>
                <a:highlight>
                  <a:srgbClr val="242424"/>
                </a:highlight>
                <a:latin typeface="Courier New"/>
                <a:ea typeface="Courier New"/>
                <a:cs typeface="Courier New"/>
                <a:sym typeface="Courier New"/>
              </a:rPr>
              <a:t>console</a:t>
            </a:r>
            <a:r>
              <a:rPr b="1" lang="zh-TW" sz="1800">
                <a:solidFill>
                  <a:srgbClr val="F92672"/>
                </a:solidFill>
                <a:highlight>
                  <a:srgbClr val="242424"/>
                </a:highlight>
                <a:latin typeface="Courier New"/>
                <a:ea typeface="Courier New"/>
                <a:cs typeface="Courier New"/>
                <a:sym typeface="Courier New"/>
              </a:rPr>
              <a:t>.</a:t>
            </a:r>
            <a:r>
              <a:rPr b="1" lang="zh-TW" sz="1800">
                <a:solidFill>
                  <a:srgbClr val="66D9EF"/>
                </a:solidFill>
                <a:highlight>
                  <a:srgbClr val="242424"/>
                </a:highlight>
                <a:latin typeface="Courier New"/>
                <a:ea typeface="Courier New"/>
                <a:cs typeface="Courier New"/>
                <a:sym typeface="Courier New"/>
              </a:rPr>
              <a:t>log</a:t>
            </a:r>
            <a:r>
              <a:rPr b="1" lang="zh-TW" sz="1800">
                <a:solidFill>
                  <a:srgbClr val="F8F8F2"/>
                </a:solidFill>
                <a:highlight>
                  <a:srgbClr val="242424"/>
                </a:highlight>
                <a:latin typeface="Courier New"/>
                <a:ea typeface="Courier New"/>
                <a:cs typeface="Courier New"/>
                <a:sym typeface="Courier New"/>
              </a:rPr>
              <a:t>(c);</a:t>
            </a:r>
            <a:endParaRPr b="1" sz="1800">
              <a:solidFill>
                <a:srgbClr val="F8F8F2"/>
              </a:solidFill>
              <a:highlight>
                <a:srgbClr val="242424"/>
              </a:highlight>
              <a:latin typeface="Courier New"/>
              <a:ea typeface="Courier New"/>
              <a:cs typeface="Courier New"/>
              <a:sym typeface="Courier New"/>
            </a:endParaRPr>
          </a:p>
        </p:txBody>
      </p:sp>
      <p:sp>
        <p:nvSpPr>
          <p:cNvPr id="1766" name="Google Shape;1766;p224"/>
          <p:cNvSpPr txBox="1"/>
          <p:nvPr/>
        </p:nvSpPr>
        <p:spPr>
          <a:xfrm>
            <a:off x="2087100" y="3980375"/>
            <a:ext cx="4969800" cy="415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500" u="sng">
                <a:solidFill>
                  <a:srgbClr val="F7DF1E"/>
                </a:solidFill>
                <a:highlight>
                  <a:srgbClr val="242424"/>
                </a:highlight>
                <a:latin typeface="Courier New"/>
                <a:ea typeface="Courier New"/>
                <a:cs typeface="Courier New"/>
                <a:sym typeface="Courier New"/>
                <a:hlinkClick r:id="rId3">
                  <a:extLst>
                    <a:ext uri="{A12FA001-AC4F-418D-AE19-62706E023703}">
                      <ahyp:hlinkClr val="tx"/>
                    </a:ext>
                  </a:extLst>
                </a:hlinkClick>
              </a:rPr>
              <a:t>https://github.com/camsong/blog/issues/9</a:t>
            </a:r>
            <a:endParaRPr b="1" sz="1500">
              <a:solidFill>
                <a:srgbClr val="F7DF1E"/>
              </a:solidFill>
              <a:highlight>
                <a:srgbClr val="242424"/>
              </a:highlight>
              <a:latin typeface="Courier New"/>
              <a:ea typeface="Courier New"/>
              <a:cs typeface="Courier New"/>
              <a:sym typeface="Courier New"/>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2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19-4 JavaScript 運算解決方案</a:t>
            </a:r>
            <a:endParaRPr b="1" sz="1300">
              <a:solidFill>
                <a:srgbClr val="F7DF1E"/>
              </a:solidFill>
              <a:highlight>
                <a:srgbClr val="242424"/>
              </a:highlight>
              <a:latin typeface="Calibri"/>
              <a:ea typeface="Calibri"/>
              <a:cs typeface="Calibri"/>
              <a:sym typeface="Calibri"/>
            </a:endParaRPr>
          </a:p>
        </p:txBody>
      </p:sp>
      <p:sp>
        <p:nvSpPr>
          <p:cNvPr id="1772" name="Google Shape;1772;p225"/>
          <p:cNvSpPr txBox="1"/>
          <p:nvPr/>
        </p:nvSpPr>
        <p:spPr>
          <a:xfrm>
            <a:off x="2381700" y="593850"/>
            <a:ext cx="43806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Big.js </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 </a:t>
            </a:r>
            <a:r>
              <a:rPr b="1" i="1" lang="zh-TW" u="sng">
                <a:solidFill>
                  <a:schemeClr val="hlink"/>
                </a:solidFill>
                <a:highlight>
                  <a:srgbClr val="242424"/>
                </a:highlight>
                <a:latin typeface="Courier New"/>
                <a:ea typeface="Courier New"/>
                <a:cs typeface="Courier New"/>
                <a:sym typeface="Courier New"/>
                <a:hlinkClick r:id="rId3"/>
              </a:rPr>
              <a:t>https://github.com/MikeMcl/big.js</a:t>
            </a:r>
            <a:r>
              <a:rPr b="1" i="1" lang="zh-TW">
                <a:solidFill>
                  <a:srgbClr val="8C8C8C"/>
                </a:solidFill>
                <a:highlight>
                  <a:srgbClr val="242424"/>
                </a:highlight>
                <a:latin typeface="Courier New"/>
                <a:ea typeface="Courier New"/>
                <a:cs typeface="Courier New"/>
                <a:sym typeface="Courier New"/>
              </a:rPr>
              <a:t> </a:t>
            </a:r>
            <a:r>
              <a:rPr b="1" i="1" lang="zh-TW">
                <a:solidFill>
                  <a:srgbClr val="8C8C8C"/>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 常用方法</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plus：加法。</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minus：減法。</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times：乘法。</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div：除法。</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const</a:t>
            </a:r>
            <a:r>
              <a:rPr b="1" lang="zh-TW">
                <a:solidFill>
                  <a:srgbClr val="F8F8F2"/>
                </a:solidFill>
                <a:highlight>
                  <a:srgbClr val="242424"/>
                </a:highlight>
                <a:latin typeface="Courier New"/>
                <a:ea typeface="Courier New"/>
                <a:cs typeface="Courier New"/>
                <a:sym typeface="Courier New"/>
              </a:rPr>
              <a:t> a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92672"/>
                </a:solidFill>
                <a:highlight>
                  <a:srgbClr val="242424"/>
                </a:highlight>
                <a:latin typeface="Courier New"/>
                <a:ea typeface="Courier New"/>
                <a:cs typeface="Courier New"/>
                <a:sym typeface="Courier New"/>
              </a:rPr>
              <a:t>new</a:t>
            </a:r>
            <a:r>
              <a:rPr b="1" lang="zh-TW">
                <a:solidFill>
                  <a:srgbClr val="F8F8F2"/>
                </a:solidFill>
                <a:highlight>
                  <a:srgbClr val="242424"/>
                </a:highlight>
                <a:latin typeface="Courier New"/>
                <a:ea typeface="Courier New"/>
                <a:cs typeface="Courier New"/>
                <a:sym typeface="Courier New"/>
              </a:rPr>
              <a:t> Big(</a:t>
            </a:r>
            <a:r>
              <a:rPr b="1" lang="zh-TW">
                <a:solidFill>
                  <a:srgbClr val="FF80F4"/>
                </a:solidFill>
                <a:highlight>
                  <a:srgbClr val="242424"/>
                </a:highlight>
                <a:latin typeface="Courier New"/>
                <a:ea typeface="Courier New"/>
                <a:cs typeface="Courier New"/>
                <a:sym typeface="Courier New"/>
              </a:rPr>
              <a:t>0.1</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const</a:t>
            </a:r>
            <a:r>
              <a:rPr b="1" lang="zh-TW">
                <a:solidFill>
                  <a:srgbClr val="F8F8F2"/>
                </a:solidFill>
                <a:highlight>
                  <a:srgbClr val="242424"/>
                </a:highlight>
                <a:latin typeface="Courier New"/>
                <a:ea typeface="Courier New"/>
                <a:cs typeface="Courier New"/>
                <a:sym typeface="Courier New"/>
              </a:rPr>
              <a:t> b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plus</a:t>
            </a:r>
            <a:r>
              <a:rPr b="1" lang="zh-TW">
                <a:solidFill>
                  <a:srgbClr val="F8F8F2"/>
                </a:solidFill>
                <a:highlight>
                  <a:srgbClr val="242424"/>
                </a:highlight>
                <a:latin typeface="Courier New"/>
                <a:ea typeface="Courier New"/>
                <a:cs typeface="Courier New"/>
                <a:sym typeface="Courier New"/>
              </a:rPr>
              <a:t>(</a:t>
            </a:r>
            <a:r>
              <a:rPr b="1" lang="zh-TW">
                <a:solidFill>
                  <a:srgbClr val="FF80F4"/>
                </a:solidFill>
                <a:highlight>
                  <a:srgbClr val="242424"/>
                </a:highlight>
                <a:latin typeface="Courier New"/>
                <a:ea typeface="Courier New"/>
                <a:cs typeface="Courier New"/>
                <a:sym typeface="Courier New"/>
              </a:rPr>
              <a:t>0.2</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console</a:t>
            </a:r>
            <a:r>
              <a:rPr b="1" lang="zh-TW">
                <a:solidFill>
                  <a:srgbClr val="F92672"/>
                </a:solidFill>
                <a:highlight>
                  <a:srgbClr val="242424"/>
                </a:highlight>
                <a:latin typeface="Courier New"/>
                <a:ea typeface="Courier New"/>
                <a:cs typeface="Courier New"/>
                <a:sym typeface="Courier New"/>
              </a:rPr>
              <a:t>.</a:t>
            </a:r>
            <a:r>
              <a:rPr b="1" lang="zh-TW">
                <a:solidFill>
                  <a:srgbClr val="66D9EF"/>
                </a:solidFill>
                <a:highlight>
                  <a:srgbClr val="242424"/>
                </a:highlight>
                <a:latin typeface="Courier New"/>
                <a:ea typeface="Courier New"/>
                <a:cs typeface="Courier New"/>
                <a:sym typeface="Courier New"/>
              </a:rPr>
              <a:t>log</a:t>
            </a:r>
            <a:r>
              <a:rPr b="1" lang="zh-TW">
                <a:solidFill>
                  <a:srgbClr val="F8F8F2"/>
                </a:solidFill>
                <a:highlight>
                  <a:srgbClr val="242424"/>
                </a:highlight>
                <a:latin typeface="Courier New"/>
                <a:ea typeface="Courier New"/>
                <a:cs typeface="Courier New"/>
                <a:sym typeface="Courier New"/>
              </a:rPr>
              <a:t>(b</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toNumber</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2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19-5 XSS 是什麼?</a:t>
            </a:r>
            <a:endParaRPr b="1" sz="1300">
              <a:solidFill>
                <a:srgbClr val="F7DF1E"/>
              </a:solidFill>
              <a:highlight>
                <a:srgbClr val="242424"/>
              </a:highlight>
              <a:latin typeface="Calibri"/>
              <a:ea typeface="Calibri"/>
              <a:cs typeface="Calibri"/>
              <a:sym typeface="Calibri"/>
            </a:endParaRPr>
          </a:p>
        </p:txBody>
      </p:sp>
      <p:pic>
        <p:nvPicPr>
          <p:cNvPr id="1778" name="Google Shape;1778;p226"/>
          <p:cNvPicPr preferRelativeResize="0"/>
          <p:nvPr/>
        </p:nvPicPr>
        <p:blipFill>
          <a:blip r:embed="rId3">
            <a:alphaModFix/>
          </a:blip>
          <a:stretch>
            <a:fillRect/>
          </a:stretch>
        </p:blipFill>
        <p:spPr>
          <a:xfrm>
            <a:off x="1640600" y="597912"/>
            <a:ext cx="5862799" cy="3947674"/>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2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19-6 XSS 解決方案</a:t>
            </a:r>
            <a:endParaRPr b="1" sz="1300">
              <a:solidFill>
                <a:srgbClr val="F7DF1E"/>
              </a:solidFill>
              <a:highlight>
                <a:srgbClr val="242424"/>
              </a:highlight>
              <a:latin typeface="Calibri"/>
              <a:ea typeface="Calibri"/>
              <a:cs typeface="Calibri"/>
              <a:sym typeface="Calibri"/>
            </a:endParaRPr>
          </a:p>
        </p:txBody>
      </p:sp>
      <p:sp>
        <p:nvSpPr>
          <p:cNvPr id="1784" name="Google Shape;1784;p227"/>
          <p:cNvSpPr txBox="1"/>
          <p:nvPr/>
        </p:nvSpPr>
        <p:spPr>
          <a:xfrm>
            <a:off x="1592400" y="1484700"/>
            <a:ext cx="59592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sendRef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document</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".send"</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titleRef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document</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".title"</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sendRef</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addEventListener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"click"</a:t>
            </a:r>
            <a:r>
              <a:rPr b="1" lang="zh-TW" sz="1200">
                <a:solidFill>
                  <a:srgbClr val="F8F8F2"/>
                </a:solidFill>
                <a:highlight>
                  <a:srgbClr val="242424"/>
                </a:highlight>
                <a:latin typeface="Courier New"/>
                <a:ea typeface="Courier New"/>
                <a:cs typeface="Courier New"/>
                <a:sym typeface="Courier New"/>
              </a:rPr>
              <a:t>, () </a:t>
            </a:r>
            <a:r>
              <a:rPr b="1" i="1" lang="zh-TW" sz="1200">
                <a:solidFill>
                  <a:srgbClr val="66D9EF"/>
                </a:solidFill>
                <a:highlight>
                  <a:srgbClr val="242424"/>
                </a:highlight>
                <a:latin typeface="Courier New"/>
                <a:ea typeface="Courier New"/>
                <a:cs typeface="Courier New"/>
                <a:sym typeface="Courier New"/>
              </a:rPr>
              <a:t>=&gt;</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inputValue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document</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".inpTxt"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value;</a:t>
            </a:r>
            <a:endParaRPr b="1" i="1" sz="16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lang="zh-TW" sz="1200">
                <a:solidFill>
                  <a:srgbClr val="F8F8F2"/>
                </a:solidFill>
                <a:highlight>
                  <a:srgbClr val="242424"/>
                </a:highlight>
                <a:latin typeface="Courier New"/>
                <a:ea typeface="Courier New"/>
                <a:cs typeface="Courier New"/>
                <a:sym typeface="Courier New"/>
              </a:rPr>
              <a:t>   titleRef</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innerHTML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filterXSS</a:t>
            </a:r>
            <a:r>
              <a:rPr b="1" lang="zh-TW" sz="1200">
                <a:solidFill>
                  <a:srgbClr val="F8F8F2"/>
                </a:solidFill>
                <a:highlight>
                  <a:srgbClr val="242424"/>
                </a:highlight>
                <a:latin typeface="Courier New"/>
                <a:ea typeface="Courier New"/>
                <a:cs typeface="Courier New"/>
                <a:sym typeface="Courier New"/>
              </a:rPr>
              <a:t>(inputValue);</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
        <p:nvSpPr>
          <p:cNvPr id="1785" name="Google Shape;1785;p227"/>
          <p:cNvSpPr txBox="1"/>
          <p:nvPr/>
        </p:nvSpPr>
        <p:spPr>
          <a:xfrm>
            <a:off x="2022150" y="3884250"/>
            <a:ext cx="5099700" cy="384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i="1" lang="zh-TW" sz="1700" u="sng">
                <a:solidFill>
                  <a:schemeClr val="hlink"/>
                </a:solidFill>
                <a:highlight>
                  <a:srgbClr val="242424"/>
                </a:highlight>
                <a:latin typeface="Courier New"/>
                <a:ea typeface="Courier New"/>
                <a:cs typeface="Courier New"/>
                <a:sym typeface="Courier New"/>
                <a:hlinkClick r:id="rId3"/>
              </a:rPr>
              <a:t>https://jsxss.com/en/index.html</a:t>
            </a:r>
            <a:endParaRPr b="1" i="1" sz="1700">
              <a:solidFill>
                <a:srgbClr val="8C8C8C"/>
              </a:solidFill>
              <a:highlight>
                <a:srgbClr val="242424"/>
              </a:highlight>
              <a:latin typeface="Courier New"/>
              <a:ea typeface="Courier New"/>
              <a:cs typeface="Courier New"/>
              <a:sym typeface="Courier New"/>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22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20-1 URL query 參數的概念</a:t>
            </a:r>
            <a:endParaRPr b="1" sz="1300">
              <a:solidFill>
                <a:srgbClr val="F7DF1E"/>
              </a:solidFill>
              <a:highlight>
                <a:srgbClr val="242424"/>
              </a:highlight>
              <a:latin typeface="Calibri"/>
              <a:ea typeface="Calibri"/>
              <a:cs typeface="Calibri"/>
              <a:sym typeface="Calibri"/>
            </a:endParaRPr>
          </a:p>
        </p:txBody>
      </p:sp>
      <p:sp>
        <p:nvSpPr>
          <p:cNvPr id="1791" name="Google Shape;1791;p228"/>
          <p:cNvSpPr txBox="1"/>
          <p:nvPr/>
        </p:nvSpPr>
        <p:spPr>
          <a:xfrm>
            <a:off x="950400" y="2325450"/>
            <a:ext cx="72432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2000">
                <a:solidFill>
                  <a:schemeClr val="dk1"/>
                </a:solidFill>
                <a:highlight>
                  <a:srgbClr val="242424"/>
                </a:highlight>
                <a:uFill>
                  <a:noFill/>
                </a:uFill>
                <a:latin typeface="Courier New"/>
                <a:ea typeface="Courier New"/>
                <a:cs typeface="Courier New"/>
                <a:sym typeface="Courier New"/>
                <a:hlinkClick r:id="rId3">
                  <a:extLst>
                    <a:ext uri="{A12FA001-AC4F-418D-AE19-62706E023703}">
                      <ahyp:hlinkClr val="tx"/>
                    </a:ext>
                  </a:extLst>
                </a:hlinkClick>
              </a:rPr>
              <a:t>https://thecodingpro.com/?name=John&amp;age=20</a:t>
            </a:r>
            <a:endParaRPr b="1" sz="2000">
              <a:solidFill>
                <a:schemeClr val="dk1"/>
              </a:solidFill>
              <a:highlight>
                <a:srgbClr val="242424"/>
              </a:highlight>
              <a:latin typeface="Courier New"/>
              <a:ea typeface="Courier New"/>
              <a:cs typeface="Courier New"/>
              <a:sym typeface="Courier New"/>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2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20-2 如何獲取 query 參數</a:t>
            </a:r>
            <a:endParaRPr b="1" sz="1300">
              <a:solidFill>
                <a:srgbClr val="F7DF1E"/>
              </a:solidFill>
              <a:highlight>
                <a:srgbClr val="242424"/>
              </a:highlight>
              <a:latin typeface="Calibri"/>
              <a:ea typeface="Calibri"/>
              <a:cs typeface="Calibri"/>
              <a:sym typeface="Calibri"/>
            </a:endParaRPr>
          </a:p>
        </p:txBody>
      </p:sp>
      <p:sp>
        <p:nvSpPr>
          <p:cNvPr id="1797" name="Google Shape;1797;p229"/>
          <p:cNvSpPr txBox="1"/>
          <p:nvPr/>
        </p:nvSpPr>
        <p:spPr>
          <a:xfrm>
            <a:off x="836325" y="2017650"/>
            <a:ext cx="7424400" cy="1108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500" u="sng">
                <a:solidFill>
                  <a:schemeClr val="hlink"/>
                </a:solidFill>
                <a:highlight>
                  <a:srgbClr val="242424"/>
                </a:highlight>
                <a:latin typeface="Courier New"/>
                <a:ea typeface="Courier New"/>
                <a:cs typeface="Courier New"/>
                <a:sym typeface="Courier New"/>
                <a:hlinkClick r:id="rId3"/>
              </a:rPr>
              <a:t>https://thecodingpro.com/?country=TW&amp;view=desc&amp;rate=77</a:t>
            </a:r>
            <a:endParaRPr b="1" sz="1500">
              <a:solidFill>
                <a:srgbClr val="A5A5A5"/>
              </a:solidFill>
              <a:highlight>
                <a:srgbClr val="242424"/>
              </a:highlight>
              <a:latin typeface="Courier New"/>
              <a:ea typeface="Courier New"/>
              <a:cs typeface="Courier New"/>
              <a:sym typeface="Courier New"/>
            </a:endParaRPr>
          </a:p>
          <a:p>
            <a:pPr indent="0" lvl="0" marL="0" rtl="0" algn="ctr">
              <a:lnSpc>
                <a:spcPct val="150000"/>
              </a:lnSpc>
              <a:spcBef>
                <a:spcPts val="0"/>
              </a:spcBef>
              <a:spcAft>
                <a:spcPts val="0"/>
              </a:spcAft>
              <a:buNone/>
            </a:pPr>
            <a:r>
              <a:t/>
            </a:r>
            <a:endParaRPr b="1" sz="1500">
              <a:solidFill>
                <a:srgbClr val="A5A5A5"/>
              </a:solidFill>
              <a:highlight>
                <a:srgbClr val="242424"/>
              </a:highlight>
              <a:latin typeface="Courier New"/>
              <a:ea typeface="Courier New"/>
              <a:cs typeface="Courier New"/>
              <a:sym typeface="Courier New"/>
            </a:endParaRPr>
          </a:p>
          <a:p>
            <a:pPr indent="0" lvl="0" marL="0" rtl="0" algn="ctr">
              <a:lnSpc>
                <a:spcPct val="150000"/>
              </a:lnSpc>
              <a:spcBef>
                <a:spcPts val="0"/>
              </a:spcBef>
              <a:spcAft>
                <a:spcPts val="0"/>
              </a:spcAft>
              <a:buNone/>
            </a:pPr>
            <a:r>
              <a:rPr b="1" lang="zh-TW" sz="1500">
                <a:solidFill>
                  <a:srgbClr val="FFFFFF"/>
                </a:solidFill>
                <a:highlight>
                  <a:srgbClr val="242424"/>
                </a:highlight>
                <a:latin typeface="Courier New"/>
                <a:ea typeface="Courier New"/>
                <a:cs typeface="Courier New"/>
                <a:sym typeface="Courier New"/>
              </a:rPr>
              <a:t>window.location.search -&gt; </a:t>
            </a:r>
            <a:r>
              <a:rPr b="1" lang="zh-TW" sz="1500">
                <a:solidFill>
                  <a:srgbClr val="FFE599"/>
                </a:solidFill>
                <a:highlight>
                  <a:srgbClr val="242424"/>
                </a:highlight>
                <a:latin typeface="Courier New"/>
                <a:ea typeface="Courier New"/>
                <a:cs typeface="Courier New"/>
                <a:sym typeface="Courier New"/>
              </a:rPr>
              <a:t>"?country=TW&amp;view=desc&amp;rate=77"</a:t>
            </a:r>
            <a:endParaRPr b="1" sz="1500">
              <a:solidFill>
                <a:srgbClr val="FFE599"/>
              </a:solidFill>
              <a:highlight>
                <a:srgbClr val="242424"/>
              </a:highlight>
              <a:latin typeface="Courier New"/>
              <a:ea typeface="Courier New"/>
              <a:cs typeface="Courier New"/>
              <a:sym typeface="Courier New"/>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30"/>
          <p:cNvSpPr txBox="1"/>
          <p:nvPr/>
        </p:nvSpPr>
        <p:spPr>
          <a:xfrm>
            <a:off x="1820250" y="1364513"/>
            <a:ext cx="55035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query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new</a:t>
            </a:r>
            <a:r>
              <a:rPr b="1" lang="zh-TW" sz="1200">
                <a:solidFill>
                  <a:srgbClr val="F8F8F2"/>
                </a:solidFill>
                <a:highlight>
                  <a:srgbClr val="242424"/>
                </a:highlight>
                <a:latin typeface="Courier New"/>
                <a:ea typeface="Courier New"/>
                <a:cs typeface="Courier New"/>
                <a:sym typeface="Courier New"/>
              </a:rPr>
              <a:t> URLSearchParams(</a:t>
            </a:r>
            <a:r>
              <a:rPr b="1" i="1" lang="zh-TW" sz="1200">
                <a:solidFill>
                  <a:srgbClr val="66D9EF"/>
                </a:solidFill>
                <a:highlight>
                  <a:srgbClr val="242424"/>
                </a:highlight>
                <a:latin typeface="Courier New"/>
                <a:ea typeface="Courier New"/>
                <a:cs typeface="Courier New"/>
                <a:sym typeface="Courier New"/>
              </a:rPr>
              <a:t>window</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location</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search);</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query</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get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"country"</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8C8C8C"/>
                </a:solidFill>
                <a:highlight>
                  <a:srgbClr val="242424"/>
                </a:highlight>
                <a:latin typeface="Courier New"/>
                <a:ea typeface="Courier New"/>
                <a:cs typeface="Courier New"/>
                <a:sym typeface="Courier New"/>
              </a:rPr>
              <a:t>// "TW"</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query</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get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"view"</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8C8C8C"/>
                </a:solidFill>
                <a:highlight>
                  <a:srgbClr val="242424"/>
                </a:highlight>
                <a:latin typeface="Courier New"/>
                <a:ea typeface="Courier New"/>
                <a:cs typeface="Courier New"/>
                <a:sym typeface="Courier New"/>
              </a:rPr>
              <a:t>// "desc"</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query</a:t>
            </a:r>
            <a:r>
              <a:rPr b="1" lang="zh-TW" sz="1200">
                <a:solidFill>
                  <a:srgbClr val="F9267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get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"rate"</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8C8C8C"/>
                </a:solidFill>
                <a:highlight>
                  <a:srgbClr val="242424"/>
                </a:highlight>
                <a:latin typeface="Courier New"/>
                <a:ea typeface="Courier New"/>
                <a:cs typeface="Courier New"/>
                <a:sym typeface="Courier New"/>
              </a:rPr>
              <a:t>// "77"</a:t>
            </a:r>
            <a:endParaRPr b="1" i="1" sz="1200">
              <a:solidFill>
                <a:srgbClr val="8C8C8C"/>
              </a:solidFill>
              <a:highlight>
                <a:srgbClr val="242424"/>
              </a:highlight>
              <a:latin typeface="Courier New"/>
              <a:ea typeface="Courier New"/>
              <a:cs typeface="Courier New"/>
              <a:sym typeface="Courier New"/>
            </a:endParaRPr>
          </a:p>
        </p:txBody>
      </p:sp>
      <p:sp>
        <p:nvSpPr>
          <p:cNvPr id="1803" name="Google Shape;1803;p230"/>
          <p:cNvSpPr txBox="1"/>
          <p:nvPr/>
        </p:nvSpPr>
        <p:spPr>
          <a:xfrm>
            <a:off x="633900" y="3378788"/>
            <a:ext cx="7876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3"/>
              </a:rPr>
              <a:t>https://developer.mozilla.org/en-US/docs/Web/API/URLSearchParams/get</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23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20-3 切換網址 query 參數保留</a:t>
            </a:r>
            <a:endParaRPr b="1" sz="1300">
              <a:solidFill>
                <a:srgbClr val="F7DF1E"/>
              </a:solidFill>
              <a:highlight>
                <a:srgbClr val="242424"/>
              </a:highlight>
              <a:latin typeface="Calibri"/>
              <a:ea typeface="Calibri"/>
              <a:cs typeface="Calibri"/>
              <a:sym typeface="Calibri"/>
            </a:endParaRPr>
          </a:p>
        </p:txBody>
      </p:sp>
      <p:sp>
        <p:nvSpPr>
          <p:cNvPr id="1809" name="Google Shape;1809;p231"/>
          <p:cNvSpPr txBox="1"/>
          <p:nvPr/>
        </p:nvSpPr>
        <p:spPr>
          <a:xfrm>
            <a:off x="652050" y="2202300"/>
            <a:ext cx="78399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window</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location</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href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 `https://thecodingpro.com/${</a:t>
            </a:r>
            <a:r>
              <a:rPr b="1" i="1" lang="zh-TW" sz="1300">
                <a:solidFill>
                  <a:srgbClr val="66D9EF"/>
                </a:solidFill>
                <a:highlight>
                  <a:srgbClr val="242424"/>
                </a:highlight>
                <a:latin typeface="Courier New"/>
                <a:ea typeface="Courier New"/>
                <a:cs typeface="Courier New"/>
                <a:sym typeface="Courier New"/>
              </a:rPr>
              <a:t>window</a:t>
            </a:r>
            <a:r>
              <a:rPr b="1" lang="zh-TW" sz="1300">
                <a:solidFill>
                  <a:srgbClr val="F9267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location</a:t>
            </a:r>
            <a:r>
              <a:rPr b="1" lang="zh-TW" sz="1300">
                <a:solidFill>
                  <a:srgbClr val="F9267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search}`</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3-4 什麼是 DOM ? 載入順序還有 onload 事件 ?</a:t>
            </a:r>
            <a:endParaRPr b="1" sz="1300">
              <a:solidFill>
                <a:srgbClr val="F7DF1E"/>
              </a:solidFill>
              <a:highlight>
                <a:srgbClr val="242424"/>
              </a:highlight>
              <a:latin typeface="Calibri"/>
              <a:ea typeface="Calibri"/>
              <a:cs typeface="Calibri"/>
              <a:sym typeface="Calibri"/>
            </a:endParaRPr>
          </a:p>
        </p:txBody>
      </p:sp>
      <p:sp>
        <p:nvSpPr>
          <p:cNvPr id="241" name="Google Shape;241;p34"/>
          <p:cNvSpPr txBox="1"/>
          <p:nvPr/>
        </p:nvSpPr>
        <p:spPr>
          <a:xfrm>
            <a:off x="606850" y="1371375"/>
            <a:ext cx="41289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&lt;</a:t>
            </a:r>
            <a:r>
              <a:rPr b="1" lang="zh-TW">
                <a:solidFill>
                  <a:srgbClr val="F92672"/>
                </a:solidFill>
                <a:highlight>
                  <a:srgbClr val="242424"/>
                </a:highlight>
                <a:latin typeface="Courier New"/>
                <a:ea typeface="Courier New"/>
                <a:cs typeface="Courier New"/>
                <a:sym typeface="Courier New"/>
              </a:rPr>
              <a:t>script</a:t>
            </a:r>
            <a:r>
              <a:rPr b="1" lang="zh-TW">
                <a:solidFill>
                  <a:srgbClr val="F8F8F2"/>
                </a:solidFill>
                <a:highlight>
                  <a:srgbClr val="242424"/>
                </a:highlight>
                <a:latin typeface="Courier New"/>
                <a:ea typeface="Courier New"/>
                <a:cs typeface="Courier New"/>
                <a:sym typeface="Courier New"/>
              </a:rPr>
              <a:t>&gt;</a:t>
            </a:r>
            <a:endParaRPr b="1">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window</a:t>
            </a:r>
            <a:r>
              <a:rPr b="1" lang="zh-TW">
                <a:solidFill>
                  <a:srgbClr val="F92672"/>
                </a:solidFill>
                <a:highlight>
                  <a:srgbClr val="242424"/>
                </a:highlight>
                <a:latin typeface="Courier New"/>
                <a:ea typeface="Courier New"/>
                <a:cs typeface="Courier New"/>
                <a:sym typeface="Courier New"/>
              </a:rPr>
              <a:t>.</a:t>
            </a:r>
            <a:r>
              <a:rPr b="1" lang="zh-TW">
                <a:solidFill>
                  <a:srgbClr val="A6E22E"/>
                </a:solidFill>
                <a:highlight>
                  <a:srgbClr val="242424"/>
                </a:highlight>
                <a:latin typeface="Courier New"/>
                <a:ea typeface="Courier New"/>
                <a:cs typeface="Courier New"/>
                <a:sym typeface="Courier New"/>
              </a:rPr>
              <a:t>onload</a:t>
            </a:r>
            <a:r>
              <a:rPr b="1" lang="zh-TW">
                <a:solidFill>
                  <a:srgbClr val="F8F8F2"/>
                </a:solidFill>
                <a:highlight>
                  <a:srgbClr val="242424"/>
                </a:highlight>
                <a:latin typeface="Courier New"/>
                <a:ea typeface="Courier New"/>
                <a:cs typeface="Courier New"/>
                <a:sym typeface="Courier New"/>
              </a:rPr>
              <a:t>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i="1" lang="zh-TW">
                <a:solidFill>
                  <a:srgbClr val="66D9EF"/>
                </a:solidFill>
                <a:highlight>
                  <a:srgbClr val="242424"/>
                </a:highlight>
                <a:latin typeface="Courier New"/>
                <a:ea typeface="Courier New"/>
                <a:cs typeface="Courier New"/>
                <a:sym typeface="Courier New"/>
              </a:rPr>
              <a:t>function</a:t>
            </a:r>
            <a:r>
              <a:rPr b="1" lang="zh-TW">
                <a:solidFill>
                  <a:srgbClr val="F8F8F2"/>
                </a:solidFill>
                <a:highlight>
                  <a:srgbClr val="242424"/>
                </a:highlight>
                <a:latin typeface="Courier New"/>
                <a:ea typeface="Courier New"/>
                <a:cs typeface="Courier New"/>
                <a:sym typeface="Courier New"/>
              </a:rPr>
              <a:t> () {</a:t>
            </a:r>
            <a:endParaRPr b="1">
              <a:solidFill>
                <a:srgbClr val="F8F8F2"/>
              </a:solidFill>
              <a:highlight>
                <a:srgbClr val="242424"/>
              </a:highlight>
              <a:latin typeface="Courier New"/>
              <a:ea typeface="Courier New"/>
              <a:cs typeface="Courier New"/>
              <a:sym typeface="Courier New"/>
            </a:endParaRPr>
          </a:p>
          <a:p>
            <a:pPr indent="457200" lvl="0" marL="457200" rtl="0" algn="l">
              <a:lnSpc>
                <a:spcPct val="150000"/>
              </a:lnSpc>
              <a:spcBef>
                <a:spcPts val="0"/>
              </a:spcBef>
              <a:spcAft>
                <a:spcPts val="0"/>
              </a:spcAft>
              <a:buNone/>
            </a:pPr>
            <a:r>
              <a:rPr b="1" lang="zh-TW">
                <a:solidFill>
                  <a:srgbClr val="A6E22E"/>
                </a:solidFill>
                <a:highlight>
                  <a:srgbClr val="242424"/>
                </a:highlight>
                <a:latin typeface="Courier New"/>
                <a:ea typeface="Courier New"/>
                <a:cs typeface="Courier New"/>
                <a:sym typeface="Courier New"/>
              </a:rPr>
              <a:t>alert</a:t>
            </a:r>
            <a:r>
              <a:rPr b="1" lang="zh-TW">
                <a:solidFill>
                  <a:srgbClr val="F8F8F2"/>
                </a:solidFill>
                <a:highlight>
                  <a:srgbClr val="242424"/>
                </a:highlight>
                <a:latin typeface="Courier New"/>
                <a:ea typeface="Courier New"/>
                <a:cs typeface="Courier New"/>
                <a:sym typeface="Courier New"/>
              </a:rPr>
              <a:t>(</a:t>
            </a:r>
            <a:r>
              <a:rPr b="1" lang="zh-TW">
                <a:solidFill>
                  <a:srgbClr val="FF80F4"/>
                </a:solidFill>
                <a:highlight>
                  <a:srgbClr val="242424"/>
                </a:highlight>
                <a:latin typeface="Courier New"/>
                <a:ea typeface="Courier New"/>
                <a:cs typeface="Courier New"/>
                <a:sym typeface="Courier New"/>
              </a:rPr>
              <a:t>1</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457200" lvl="0" marL="457200" rtl="0" algn="l">
              <a:lnSpc>
                <a:spcPct val="150000"/>
              </a:lnSpc>
              <a:spcBef>
                <a:spcPts val="0"/>
              </a:spcBef>
              <a:spcAft>
                <a:spcPts val="0"/>
              </a:spcAft>
              <a:buNone/>
            </a:pPr>
            <a:r>
              <a:rPr b="1" lang="zh-TW">
                <a:solidFill>
                  <a:srgbClr val="A6E22E"/>
                </a:solidFill>
                <a:highlight>
                  <a:srgbClr val="242424"/>
                </a:highlight>
                <a:latin typeface="Courier New"/>
                <a:ea typeface="Courier New"/>
                <a:cs typeface="Courier New"/>
                <a:sym typeface="Courier New"/>
              </a:rPr>
              <a:t>alert</a:t>
            </a:r>
            <a:r>
              <a:rPr b="1" lang="zh-TW">
                <a:solidFill>
                  <a:srgbClr val="F8F8F2"/>
                </a:solidFill>
                <a:highlight>
                  <a:srgbClr val="242424"/>
                </a:highlight>
                <a:latin typeface="Courier New"/>
                <a:ea typeface="Courier New"/>
                <a:cs typeface="Courier New"/>
                <a:sym typeface="Courier New"/>
              </a:rPr>
              <a:t>(</a:t>
            </a:r>
            <a:r>
              <a:rPr b="1" lang="zh-TW">
                <a:solidFill>
                  <a:srgbClr val="FF80F4"/>
                </a:solidFill>
                <a:highlight>
                  <a:srgbClr val="242424"/>
                </a:highlight>
                <a:latin typeface="Courier New"/>
                <a:ea typeface="Courier New"/>
                <a:cs typeface="Courier New"/>
                <a:sym typeface="Courier New"/>
              </a:rPr>
              <a:t>2</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457200" lvl="0" marL="457200" rtl="0" algn="l">
              <a:lnSpc>
                <a:spcPct val="150000"/>
              </a:lnSpc>
              <a:spcBef>
                <a:spcPts val="0"/>
              </a:spcBef>
              <a:spcAft>
                <a:spcPts val="0"/>
              </a:spcAft>
              <a:buNone/>
            </a:pPr>
            <a:r>
              <a:rPr b="1" lang="zh-TW">
                <a:solidFill>
                  <a:srgbClr val="A6E22E"/>
                </a:solidFill>
                <a:highlight>
                  <a:srgbClr val="242424"/>
                </a:highlight>
                <a:latin typeface="Courier New"/>
                <a:ea typeface="Courier New"/>
                <a:cs typeface="Courier New"/>
                <a:sym typeface="Courier New"/>
              </a:rPr>
              <a:t>alert</a:t>
            </a:r>
            <a:r>
              <a:rPr b="1" lang="zh-TW">
                <a:solidFill>
                  <a:srgbClr val="F8F8F2"/>
                </a:solidFill>
                <a:highlight>
                  <a:srgbClr val="242424"/>
                </a:highlight>
                <a:latin typeface="Courier New"/>
                <a:ea typeface="Courier New"/>
                <a:cs typeface="Courier New"/>
                <a:sym typeface="Courier New"/>
              </a:rPr>
              <a:t>(</a:t>
            </a:r>
            <a:r>
              <a:rPr b="1" lang="zh-TW">
                <a:solidFill>
                  <a:srgbClr val="FF80F4"/>
                </a:solidFill>
                <a:highlight>
                  <a:srgbClr val="242424"/>
                </a:highlight>
                <a:latin typeface="Courier New"/>
                <a:ea typeface="Courier New"/>
                <a:cs typeface="Courier New"/>
                <a:sym typeface="Courier New"/>
              </a:rPr>
              <a:t>3</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&lt;/</a:t>
            </a:r>
            <a:r>
              <a:rPr b="1" lang="zh-TW">
                <a:solidFill>
                  <a:srgbClr val="F92672"/>
                </a:solidFill>
                <a:highlight>
                  <a:srgbClr val="242424"/>
                </a:highlight>
                <a:latin typeface="Courier New"/>
                <a:ea typeface="Courier New"/>
                <a:cs typeface="Courier New"/>
                <a:sym typeface="Courier New"/>
              </a:rPr>
              <a:t>script</a:t>
            </a:r>
            <a:r>
              <a:rPr b="1" lang="zh-TW">
                <a:solidFill>
                  <a:srgbClr val="F8F8F2"/>
                </a:solidFill>
                <a:highlight>
                  <a:srgbClr val="242424"/>
                </a:highlight>
                <a:latin typeface="Courier New"/>
                <a:ea typeface="Courier New"/>
                <a:cs typeface="Courier New"/>
                <a:sym typeface="Courier New"/>
              </a:rPr>
              <a:t>&gt;</a:t>
            </a:r>
            <a:endParaRPr b="1">
              <a:solidFill>
                <a:srgbClr val="F8F8F2"/>
              </a:solidFill>
              <a:highlight>
                <a:srgbClr val="242424"/>
              </a:highlight>
              <a:latin typeface="Courier New"/>
              <a:ea typeface="Courier New"/>
              <a:cs typeface="Courier New"/>
              <a:sym typeface="Courier New"/>
            </a:endParaRPr>
          </a:p>
        </p:txBody>
      </p:sp>
      <p:sp>
        <p:nvSpPr>
          <p:cNvPr id="242" name="Google Shape;242;p34"/>
          <p:cNvSpPr txBox="1"/>
          <p:nvPr/>
        </p:nvSpPr>
        <p:spPr>
          <a:xfrm>
            <a:off x="5115800" y="2047350"/>
            <a:ext cx="3237600" cy="10488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323230"/>
              </a:buClr>
              <a:buSzPts val="2400"/>
              <a:buFont typeface="Arial"/>
              <a:buNone/>
            </a:pPr>
            <a:r>
              <a:rPr lang="zh-TW">
                <a:solidFill>
                  <a:schemeClr val="dk1"/>
                </a:solidFill>
                <a:latin typeface="Arial"/>
                <a:ea typeface="Arial"/>
                <a:cs typeface="Arial"/>
                <a:sym typeface="Arial"/>
              </a:rPr>
              <a:t>onload 會等網頁 </a:t>
            </a:r>
            <a:r>
              <a:rPr b="1" lang="zh-TW">
                <a:solidFill>
                  <a:srgbClr val="F7DF1E"/>
                </a:solidFill>
              </a:rPr>
              <a:t>下載完成 </a:t>
            </a:r>
            <a:r>
              <a:rPr lang="zh-TW">
                <a:solidFill>
                  <a:schemeClr val="dk1"/>
                </a:solidFill>
                <a:latin typeface="Arial"/>
                <a:ea typeface="Arial"/>
                <a:cs typeface="Arial"/>
                <a:sym typeface="Arial"/>
              </a:rPr>
              <a:t>後才會執行，如果有圖片的部分則會等到圖片都下載完成才會執行!!!</a:t>
            </a:r>
            <a:endParaRPr>
              <a:solidFill>
                <a:schemeClr val="dk1"/>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23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20-4 encodeURIComponent 跟 decodeURIComponent</a:t>
            </a:r>
            <a:endParaRPr b="1" sz="1300">
              <a:solidFill>
                <a:srgbClr val="F7DF1E"/>
              </a:solidFill>
              <a:highlight>
                <a:srgbClr val="242424"/>
              </a:highlight>
              <a:latin typeface="Calibri"/>
              <a:ea typeface="Calibri"/>
              <a:cs typeface="Calibri"/>
              <a:sym typeface="Calibri"/>
            </a:endParaRPr>
          </a:p>
        </p:txBody>
      </p:sp>
      <p:sp>
        <p:nvSpPr>
          <p:cNvPr id="1815" name="Google Shape;1815;p232"/>
          <p:cNvSpPr txBox="1"/>
          <p:nvPr/>
        </p:nvSpPr>
        <p:spPr>
          <a:xfrm>
            <a:off x="195150" y="1153825"/>
            <a:ext cx="8753700" cy="26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url </a:t>
            </a:r>
            <a:r>
              <a:rPr b="1" lang="zh-TW" sz="1300">
                <a:solidFill>
                  <a:srgbClr val="F92672"/>
                </a:solidFill>
                <a:highlight>
                  <a:srgbClr val="242424"/>
                </a:highlight>
                <a:latin typeface="Courier New"/>
                <a:ea typeface="Courier New"/>
                <a:cs typeface="Courier New"/>
                <a:sym typeface="Courier New"/>
              </a:rPr>
              <a:t>=</a:t>
            </a:r>
            <a:endParaRPr b="1" sz="1300">
              <a:solidFill>
                <a:srgbClr val="F92672"/>
              </a:solidFill>
              <a:highlight>
                <a:srgbClr val="242424"/>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"https://medium.com/i-am-mike/%E5%9C%A8%E9%96%8B%E5%A7%8B%E5%AF%ABcode%E5%89%8D%E7%9A%84%E9%81%B8%E6%93%87-662b3a2debe8"</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15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decode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66D9EF"/>
                </a:solidFill>
                <a:highlight>
                  <a:srgbClr val="242424"/>
                </a:highlight>
                <a:latin typeface="Courier New"/>
                <a:ea typeface="Courier New"/>
                <a:cs typeface="Courier New"/>
                <a:sym typeface="Courier New"/>
              </a:rPr>
              <a:t>decodeURIComponent</a:t>
            </a:r>
            <a:r>
              <a:rPr b="1" lang="zh-TW" sz="1300">
                <a:solidFill>
                  <a:srgbClr val="F8F8F2"/>
                </a:solidFill>
                <a:highlight>
                  <a:srgbClr val="242424"/>
                </a:highlight>
                <a:latin typeface="Courier New"/>
                <a:ea typeface="Courier New"/>
                <a:cs typeface="Courier New"/>
                <a:sym typeface="Courier New"/>
              </a:rPr>
              <a:t>(url);</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15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url2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"https://thecodingpro.com/courses/Nuxt3高效入門全攻略"</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15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encode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66D9EF"/>
                </a:solidFill>
                <a:highlight>
                  <a:srgbClr val="242424"/>
                </a:highlight>
                <a:latin typeface="Courier New"/>
                <a:ea typeface="Courier New"/>
                <a:cs typeface="Courier New"/>
                <a:sym typeface="Courier New"/>
              </a:rPr>
              <a:t>encodeURIComponent</a:t>
            </a:r>
            <a:r>
              <a:rPr b="1" lang="zh-TW" sz="1300">
                <a:solidFill>
                  <a:srgbClr val="F8F8F2"/>
                </a:solidFill>
                <a:highlight>
                  <a:srgbClr val="242424"/>
                </a:highlight>
                <a:latin typeface="Courier New"/>
                <a:ea typeface="Courier New"/>
                <a:cs typeface="Courier New"/>
                <a:sym typeface="Courier New"/>
              </a:rPr>
              <a:t>(url2);</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15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(decode);</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15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(encode);</a:t>
            </a:r>
            <a:endParaRPr b="1" sz="13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23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20-5 History API 入門</a:t>
            </a:r>
            <a:endParaRPr b="1" sz="1300">
              <a:solidFill>
                <a:srgbClr val="F7DF1E"/>
              </a:solidFill>
              <a:highlight>
                <a:srgbClr val="242424"/>
              </a:highlight>
              <a:latin typeface="Calibri"/>
              <a:ea typeface="Calibri"/>
              <a:cs typeface="Calibri"/>
              <a:sym typeface="Calibri"/>
            </a:endParaRPr>
          </a:p>
        </p:txBody>
      </p:sp>
      <p:sp>
        <p:nvSpPr>
          <p:cNvPr id="1821" name="Google Shape;1821;p233"/>
          <p:cNvSpPr txBox="1"/>
          <p:nvPr/>
        </p:nvSpPr>
        <p:spPr>
          <a:xfrm>
            <a:off x="1708800" y="1512800"/>
            <a:ext cx="57264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window</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history</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go</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等於 history.back()</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window</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history</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go</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等於 history.forward()</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window</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history</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go</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80F4"/>
                </a:solidFill>
                <a:highlight>
                  <a:srgbClr val="242424"/>
                </a:highlight>
                <a:latin typeface="Courier New"/>
                <a:ea typeface="Courier New"/>
                <a:cs typeface="Courier New"/>
                <a:sym typeface="Courier New"/>
              </a:rPr>
              <a:t>-3</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回到三頁之前</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window</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history</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go</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80F4"/>
                </a:solidFill>
                <a:highlight>
                  <a:srgbClr val="242424"/>
                </a:highlight>
                <a:latin typeface="Courier New"/>
                <a:ea typeface="Courier New"/>
                <a:cs typeface="Courier New"/>
                <a:sym typeface="Courier New"/>
              </a:rPr>
              <a:t>0</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瀏覽器會重新整理目前的頁面</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window</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history</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pushState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null</a:t>
            </a:r>
            <a:r>
              <a:rPr b="1" lang="zh-TW" sz="1100">
                <a:solidFill>
                  <a:srgbClr val="F8F8F2"/>
                </a:solidFill>
                <a:highlight>
                  <a:srgbClr val="242424"/>
                </a:highlight>
                <a:latin typeface="Courier New"/>
                <a:ea typeface="Courier New"/>
                <a:cs typeface="Courier New"/>
                <a:sym typeface="Courier New"/>
              </a:rPr>
              <a:t>, pathname);  </a:t>
            </a:r>
            <a:r>
              <a:rPr b="1" i="1" lang="zh-TW" sz="1100">
                <a:solidFill>
                  <a:srgbClr val="8C8C8C"/>
                </a:solidFill>
                <a:highlight>
                  <a:srgbClr val="242424"/>
                </a:highlight>
                <a:latin typeface="Courier New"/>
                <a:ea typeface="Courier New"/>
                <a:cs typeface="Courier New"/>
                <a:sym typeface="Courier New"/>
              </a:rPr>
              <a:t>// 會有歷史記錄</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window</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history</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replaceState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null</a:t>
            </a:r>
            <a:r>
              <a:rPr b="1" lang="zh-TW" sz="1100">
                <a:solidFill>
                  <a:srgbClr val="F8F8F2"/>
                </a:solidFill>
                <a:highlight>
                  <a:srgbClr val="242424"/>
                </a:highlight>
                <a:latin typeface="Courier New"/>
                <a:ea typeface="Courier New"/>
                <a:cs typeface="Courier New"/>
                <a:sym typeface="Courier New"/>
              </a:rPr>
              <a:t>, pathname); </a:t>
            </a:r>
            <a:r>
              <a:rPr b="1" i="1" lang="zh-TW" sz="1100">
                <a:solidFill>
                  <a:srgbClr val="8C8C8C"/>
                </a:solidFill>
                <a:highlight>
                  <a:srgbClr val="242424"/>
                </a:highlight>
                <a:latin typeface="Courier New"/>
                <a:ea typeface="Courier New"/>
                <a:cs typeface="Courier New"/>
                <a:sym typeface="Courier New"/>
              </a:rPr>
              <a:t>// 不會有歷史記錄</a:t>
            </a:r>
            <a:endParaRPr b="1" i="1" sz="1100">
              <a:solidFill>
                <a:srgbClr val="8C8C8C"/>
              </a:solidFill>
              <a:highlight>
                <a:srgbClr val="242424"/>
              </a:highlight>
              <a:latin typeface="Courier New"/>
              <a:ea typeface="Courier New"/>
              <a:cs typeface="Courier New"/>
              <a:sym typeface="Courier New"/>
            </a:endParaRPr>
          </a:p>
        </p:txBody>
      </p:sp>
      <p:sp>
        <p:nvSpPr>
          <p:cNvPr id="1822" name="Google Shape;1822;p233"/>
          <p:cNvSpPr txBox="1"/>
          <p:nvPr/>
        </p:nvSpPr>
        <p:spPr>
          <a:xfrm>
            <a:off x="951750" y="3496850"/>
            <a:ext cx="7240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3"/>
              </a:rPr>
              <a:t>https://developer.mozilla.org/zh-CN/docs/Web/API/History_API</a:t>
            </a:r>
            <a:endParaRPr/>
          </a:p>
        </p:txBody>
      </p:sp>
      <p:sp>
        <p:nvSpPr>
          <p:cNvPr id="1823" name="Google Shape;1823;p233"/>
          <p:cNvSpPr txBox="1"/>
          <p:nvPr/>
        </p:nvSpPr>
        <p:spPr>
          <a:xfrm>
            <a:off x="1384675" y="3923025"/>
            <a:ext cx="6413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4"/>
              </a:rPr>
              <a:t>https://developer.mozilla.org/zh-CN/docs/Web/API/History/pushState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23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20-6 History API query 參數操作</a:t>
            </a:r>
            <a:endParaRPr b="1" sz="1300">
              <a:solidFill>
                <a:srgbClr val="F7DF1E"/>
              </a:solidFill>
              <a:highlight>
                <a:srgbClr val="242424"/>
              </a:highlight>
              <a:latin typeface="Calibri"/>
              <a:ea typeface="Calibri"/>
              <a:cs typeface="Calibri"/>
              <a:sym typeface="Calibri"/>
            </a:endParaRPr>
          </a:p>
        </p:txBody>
      </p:sp>
      <p:sp>
        <p:nvSpPr>
          <p:cNvPr id="1829" name="Google Shape;1829;p234"/>
          <p:cNvSpPr txBox="1"/>
          <p:nvPr/>
        </p:nvSpPr>
        <p:spPr>
          <a:xfrm>
            <a:off x="130975" y="906350"/>
            <a:ext cx="5548800" cy="364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getParams</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params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new</a:t>
            </a:r>
            <a:r>
              <a:rPr b="1" lang="zh-TW" sz="900">
                <a:solidFill>
                  <a:srgbClr val="F8F8F2"/>
                </a:solidFill>
                <a:highlight>
                  <a:srgbClr val="242424"/>
                </a:highlight>
                <a:latin typeface="Courier New"/>
                <a:ea typeface="Courier New"/>
                <a:cs typeface="Courier New"/>
                <a:sym typeface="Courier New"/>
              </a:rPr>
              <a:t> URLSearchParams(</a:t>
            </a:r>
            <a:r>
              <a:rPr b="1" i="1" lang="zh-TW" sz="900">
                <a:solidFill>
                  <a:srgbClr val="66D9EF"/>
                </a:solidFill>
                <a:highlight>
                  <a:srgbClr val="242424"/>
                </a:highlight>
                <a:latin typeface="Courier New"/>
                <a:ea typeface="Courier New"/>
                <a:cs typeface="Courier New"/>
                <a:sym typeface="Courier New"/>
              </a:rPr>
              <a:t>window</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location</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search);</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params;</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queryParse</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(query)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queryKey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query</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split</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t>
            </a:r>
            <a:r>
              <a:rPr b="1" lang="zh-TW" sz="900">
                <a:solidFill>
                  <a:srgbClr val="FF80F4"/>
                </a:solidFill>
                <a:highlight>
                  <a:srgbClr val="242424"/>
                </a:highlight>
                <a:latin typeface="Courier New"/>
                <a:ea typeface="Courier New"/>
                <a:cs typeface="Courier New"/>
                <a:sym typeface="Courier New"/>
              </a:rPr>
              <a:t>0</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if</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window</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location</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search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FEE99"/>
                </a:solidFill>
                <a:highlight>
                  <a:srgbClr val="242424"/>
                </a:highlight>
                <a:latin typeface="Courier New"/>
                <a:ea typeface="Courier New"/>
                <a:cs typeface="Courier New"/>
                <a:sym typeface="Courier New"/>
              </a:rPr>
              <a:t> `?${query}`</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if</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window</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location</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search</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includes</a:t>
            </a:r>
            <a:r>
              <a:rPr b="1" lang="zh-TW" sz="900">
                <a:solidFill>
                  <a:srgbClr val="F8F8F2"/>
                </a:solidFill>
                <a:highlight>
                  <a:srgbClr val="242424"/>
                </a:highlight>
                <a:latin typeface="Courier New"/>
                <a:ea typeface="Courier New"/>
                <a:cs typeface="Courier New"/>
                <a:sym typeface="Courier New"/>
              </a:rPr>
              <a:t>(queryKey))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params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getParams</a:t>
            </a:r>
            <a:r>
              <a:rPr b="1" lang="zh-TW" sz="900">
                <a:solidFill>
                  <a:srgbClr val="F8F8F2"/>
                </a:solidFill>
                <a:highlight>
                  <a:srgbClr val="242424"/>
                </a:highlight>
                <a:latin typeface="Courier New"/>
                <a:ea typeface="Courier New"/>
                <a:cs typeface="Courier New"/>
                <a:sym typeface="Courier New"/>
              </a:rPr>
              <a:t>()</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a:t>
            </a:r>
            <a:r>
              <a:rPr b="1" lang="zh-TW" sz="900">
                <a:solidFill>
                  <a:srgbClr val="F8F8F2"/>
                </a:solidFill>
                <a:highlight>
                  <a:srgbClr val="242424"/>
                </a:highlight>
                <a:latin typeface="Courier New"/>
                <a:ea typeface="Courier New"/>
                <a:cs typeface="Courier New"/>
                <a:sym typeface="Courier New"/>
              </a:rPr>
              <a:t>(queryKey);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window</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location</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search</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replace</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`${queryKey}=${params}`</a:t>
            </a:r>
            <a:r>
              <a:rPr b="1" lang="zh-TW" sz="900">
                <a:solidFill>
                  <a:srgbClr val="F8F8F2"/>
                </a:solidFill>
                <a:highlight>
                  <a:srgbClr val="242424"/>
                </a:highlight>
                <a:latin typeface="Courier New"/>
                <a:ea typeface="Courier New"/>
                <a:cs typeface="Courier New"/>
                <a:sym typeface="Courier New"/>
              </a:rPr>
              <a:t>, query);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FEE99"/>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window</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location</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search}&amp;${query}`</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830" name="Google Shape;1830;p234"/>
          <p:cNvSpPr txBox="1"/>
          <p:nvPr/>
        </p:nvSpPr>
        <p:spPr>
          <a:xfrm>
            <a:off x="4657575" y="1693225"/>
            <a:ext cx="44511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routerQueryPush</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(params)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query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queryParse</a:t>
            </a:r>
            <a:r>
              <a:rPr b="1" lang="zh-TW" sz="900">
                <a:solidFill>
                  <a:srgbClr val="F8F8F2"/>
                </a:solidFill>
                <a:highlight>
                  <a:srgbClr val="242424"/>
                </a:highlight>
                <a:latin typeface="Courier New"/>
                <a:ea typeface="Courier New"/>
                <a:cs typeface="Courier New"/>
                <a:sym typeface="Courier New"/>
              </a:rPr>
              <a:t>(params);</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window</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history</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pushState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null</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 `${pathname}${query}`</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831" name="Google Shape;1831;p234"/>
          <p:cNvSpPr txBox="1"/>
          <p:nvPr/>
        </p:nvSpPr>
        <p:spPr>
          <a:xfrm>
            <a:off x="4657575" y="2679975"/>
            <a:ext cx="32577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routerQueryPush</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"name=mike"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23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20-7 案例實作</a:t>
            </a:r>
            <a:endParaRPr b="1" sz="1300">
              <a:solidFill>
                <a:srgbClr val="F7DF1E"/>
              </a:solidFill>
              <a:highlight>
                <a:srgbClr val="242424"/>
              </a:highlight>
              <a:latin typeface="Calibri"/>
              <a:ea typeface="Calibri"/>
              <a:cs typeface="Calibri"/>
              <a:sym typeface="Calibri"/>
            </a:endParaRPr>
          </a:p>
        </p:txBody>
      </p:sp>
      <p:pic>
        <p:nvPicPr>
          <p:cNvPr id="1837" name="Google Shape;1837;p235"/>
          <p:cNvPicPr preferRelativeResize="0"/>
          <p:nvPr/>
        </p:nvPicPr>
        <p:blipFill>
          <a:blip r:embed="rId3">
            <a:alphaModFix/>
          </a:blip>
          <a:stretch>
            <a:fillRect/>
          </a:stretch>
        </p:blipFill>
        <p:spPr>
          <a:xfrm>
            <a:off x="1695125" y="424163"/>
            <a:ext cx="5753762" cy="429517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236"/>
          <p:cNvSpPr txBox="1"/>
          <p:nvPr/>
        </p:nvSpPr>
        <p:spPr>
          <a:xfrm>
            <a:off x="3414450" y="1010000"/>
            <a:ext cx="55215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return</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new</a:t>
            </a:r>
            <a:r>
              <a:rPr b="1" lang="zh-TW" sz="1200">
                <a:solidFill>
                  <a:srgbClr val="F8F8F2"/>
                </a:solidFill>
                <a:highlight>
                  <a:srgbClr val="242424"/>
                </a:highlight>
                <a:latin typeface="Courier New"/>
                <a:ea typeface="Courier New"/>
                <a:cs typeface="Courier New"/>
                <a:sym typeface="Courier New"/>
              </a:rPr>
              <a:t> Promise((resolve) </a:t>
            </a:r>
            <a:r>
              <a:rPr b="1" i="1" lang="zh-TW" sz="1200">
                <a:solidFill>
                  <a:srgbClr val="66D9EF"/>
                </a:solidFill>
                <a:highlight>
                  <a:srgbClr val="242424"/>
                </a:highlight>
                <a:latin typeface="Courier New"/>
                <a:ea typeface="Courier New"/>
                <a:cs typeface="Courier New"/>
                <a:sym typeface="Courier New"/>
              </a:rPr>
              <a:t>=&gt;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setTimeout</a:t>
            </a:r>
            <a:r>
              <a:rPr b="1" lang="zh-TW" sz="1200">
                <a:solidFill>
                  <a:srgbClr val="F8F8F2"/>
                </a:solidFill>
                <a:highlight>
                  <a:srgbClr val="242424"/>
                </a:highlight>
                <a:latin typeface="Courier New"/>
                <a:ea typeface="Courier New"/>
                <a:cs typeface="Courier New"/>
                <a:sym typeface="Courier New"/>
              </a:rPr>
              <a:t>(resolve, </a:t>
            </a:r>
            <a:r>
              <a:rPr b="1" lang="zh-TW" sz="1200">
                <a:solidFill>
                  <a:srgbClr val="FF80F4"/>
                </a:solidFill>
                <a:highlight>
                  <a:srgbClr val="242424"/>
                </a:highlight>
                <a:latin typeface="Courier New"/>
                <a:ea typeface="Courier New"/>
                <a:cs typeface="Courier New"/>
                <a:sym typeface="Courier New"/>
              </a:rPr>
              <a:t>0</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
        <p:nvSpPr>
          <p:cNvPr id="1843" name="Google Shape;1843;p236"/>
          <p:cNvSpPr txBox="1"/>
          <p:nvPr/>
        </p:nvSpPr>
        <p:spPr>
          <a:xfrm>
            <a:off x="3637225" y="1681000"/>
            <a:ext cx="5163000" cy="243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50">
                <a:highlight>
                  <a:srgbClr val="FFEE99"/>
                </a:highlight>
                <a:latin typeface="Roboto Mono"/>
                <a:ea typeface="Roboto Mono"/>
                <a:cs typeface="Roboto Mono"/>
                <a:sym typeface="Roboto Mono"/>
              </a:rPr>
              <a:t>setTimeout(resolve, 0)</a:t>
            </a:r>
            <a:r>
              <a:rPr b="1" lang="zh-TW" sz="1100">
                <a:solidFill>
                  <a:srgbClr val="E8E8E8"/>
                </a:solidFill>
                <a:highlight>
                  <a:srgbClr val="171719"/>
                </a:highlight>
              </a:rPr>
              <a:t> 會延遲 Promise 的解析。 </a:t>
            </a:r>
            <a:r>
              <a:rPr b="1" lang="zh-TW" sz="1050">
                <a:highlight>
                  <a:srgbClr val="FFEE99"/>
                </a:highlight>
                <a:latin typeface="Roboto Mono"/>
                <a:ea typeface="Roboto Mono"/>
                <a:cs typeface="Roboto Mono"/>
                <a:sym typeface="Roboto Mono"/>
              </a:rPr>
              <a:t>setTimeout</a:t>
            </a:r>
            <a:r>
              <a:rPr b="1" lang="zh-TW" sz="1100">
                <a:solidFill>
                  <a:srgbClr val="E8E8E8"/>
                </a:solidFill>
                <a:highlight>
                  <a:srgbClr val="171719"/>
                </a:highlight>
              </a:rPr>
              <a:t> 延遲執行 </a:t>
            </a:r>
            <a:r>
              <a:rPr b="1" lang="zh-TW" sz="1050">
                <a:highlight>
                  <a:srgbClr val="FFEE99"/>
                </a:highlight>
                <a:latin typeface="Roboto Mono"/>
                <a:ea typeface="Roboto Mono"/>
                <a:cs typeface="Roboto Mono"/>
                <a:sym typeface="Roboto Mono"/>
              </a:rPr>
              <a:t>resolve</a:t>
            </a:r>
            <a:r>
              <a:rPr b="1" lang="zh-TW" sz="1100">
                <a:solidFill>
                  <a:srgbClr val="E8E8E8"/>
                </a:solidFill>
                <a:highlight>
                  <a:srgbClr val="171719"/>
                </a:highlight>
              </a:rPr>
              <a:t> ，</a:t>
            </a:r>
            <a:r>
              <a:rPr b="1" lang="zh-TW" sz="1100">
                <a:solidFill>
                  <a:srgbClr val="E8E8E8"/>
                </a:solidFill>
                <a:highlight>
                  <a:srgbClr val="171719"/>
                </a:highlight>
              </a:rPr>
              <a:t>時間到之後</a:t>
            </a:r>
            <a:r>
              <a:rPr b="1" lang="zh-TW" sz="1100">
                <a:solidFill>
                  <a:srgbClr val="E8E8E8"/>
                </a:solidFill>
                <a:highlight>
                  <a:srgbClr val="171719"/>
                </a:highlight>
              </a:rPr>
              <a:t>會將 Promise 的狀態從 </a:t>
            </a:r>
            <a:r>
              <a:rPr b="1" lang="zh-TW" sz="1100">
                <a:solidFill>
                  <a:schemeClr val="lt1"/>
                </a:solidFill>
                <a:highlight>
                  <a:srgbClr val="FFEE99"/>
                </a:highlight>
              </a:rPr>
              <a:t>等待</a:t>
            </a:r>
            <a:r>
              <a:rPr b="1" lang="zh-TW" sz="1100">
                <a:solidFill>
                  <a:srgbClr val="E8E8E8"/>
                </a:solidFill>
                <a:highlight>
                  <a:srgbClr val="171719"/>
                </a:highlight>
              </a:rPr>
              <a:t> 轉變為 </a:t>
            </a:r>
            <a:r>
              <a:rPr b="1" lang="zh-TW" sz="1100">
                <a:solidFill>
                  <a:srgbClr val="1B1B1B"/>
                </a:solidFill>
                <a:highlight>
                  <a:srgbClr val="FFEE99"/>
                </a:highlight>
              </a:rPr>
              <a:t>完成</a:t>
            </a:r>
            <a:r>
              <a:rPr b="1" lang="zh-TW" sz="1100">
                <a:solidFill>
                  <a:srgbClr val="E8E8E8"/>
                </a:solidFill>
                <a:highlight>
                  <a:srgbClr val="171719"/>
                </a:highlight>
              </a:rPr>
              <a:t>。</a:t>
            </a:r>
            <a:endParaRPr b="1" sz="1100">
              <a:solidFill>
                <a:srgbClr val="E8E8E8"/>
              </a:solidFill>
              <a:highlight>
                <a:srgbClr val="171719"/>
              </a:highlight>
            </a:endParaRPr>
          </a:p>
          <a:p>
            <a:pPr indent="0" lvl="0" marL="0" rtl="0" algn="l">
              <a:lnSpc>
                <a:spcPct val="150000"/>
              </a:lnSpc>
              <a:spcBef>
                <a:spcPts val="600"/>
              </a:spcBef>
              <a:spcAft>
                <a:spcPts val="0"/>
              </a:spcAft>
              <a:buNone/>
            </a:pPr>
            <a:r>
              <a:t/>
            </a:r>
            <a:endParaRPr b="1" sz="1100">
              <a:solidFill>
                <a:srgbClr val="E8E8E8"/>
              </a:solidFill>
              <a:highlight>
                <a:srgbClr val="171719"/>
              </a:highlight>
            </a:endParaRPr>
          </a:p>
          <a:p>
            <a:pPr indent="0" lvl="0" marL="0" rtl="0" algn="l">
              <a:lnSpc>
                <a:spcPct val="150000"/>
              </a:lnSpc>
              <a:spcBef>
                <a:spcPts val="600"/>
              </a:spcBef>
              <a:spcAft>
                <a:spcPts val="0"/>
              </a:spcAft>
              <a:buNone/>
            </a:pPr>
            <a:r>
              <a:rPr b="1" lang="zh-TW" sz="1100">
                <a:solidFill>
                  <a:srgbClr val="E8E8E8"/>
                </a:solidFill>
                <a:highlight>
                  <a:srgbClr val="171719"/>
                </a:highlight>
              </a:rPr>
              <a:t>所以</a:t>
            </a:r>
            <a:r>
              <a:rPr b="1" lang="zh-TW" sz="1100">
                <a:solidFill>
                  <a:srgbClr val="E8E8E8"/>
                </a:solidFill>
                <a:highlight>
                  <a:srgbClr val="171719"/>
                </a:highlight>
              </a:rPr>
              <a:t> </a:t>
            </a:r>
            <a:r>
              <a:rPr b="1" lang="zh-TW" sz="1050">
                <a:highlight>
                  <a:srgbClr val="FFEE99"/>
                </a:highlight>
                <a:latin typeface="Roboto Mono"/>
                <a:ea typeface="Roboto Mono"/>
                <a:cs typeface="Roboto Mono"/>
                <a:sym typeface="Roboto Mono"/>
              </a:rPr>
              <a:t>resolve</a:t>
            </a:r>
            <a:r>
              <a:rPr b="1" lang="zh-TW" sz="1100">
                <a:solidFill>
                  <a:srgbClr val="E8E8E8"/>
                </a:solidFill>
                <a:highlight>
                  <a:srgbClr val="171719"/>
                </a:highlight>
              </a:rPr>
              <a:t> 會在</a:t>
            </a:r>
            <a:r>
              <a:rPr b="1" lang="zh-TW" sz="1100">
                <a:solidFill>
                  <a:srgbClr val="E8E8E8"/>
                </a:solidFill>
                <a:highlight>
                  <a:srgbClr val="171719"/>
                </a:highlight>
              </a:rPr>
              <a:t>當前</a:t>
            </a:r>
            <a:r>
              <a:rPr b="1" lang="zh-TW" sz="1100">
                <a:solidFill>
                  <a:schemeClr val="lt1"/>
                </a:solidFill>
                <a:highlight>
                  <a:srgbClr val="FFEE99"/>
                </a:highlight>
              </a:rPr>
              <a:t>事件循環</a:t>
            </a:r>
            <a:r>
              <a:rPr b="1" lang="zh-TW" sz="1100">
                <a:solidFill>
                  <a:srgbClr val="E8E8E8"/>
                </a:solidFill>
                <a:highlight>
                  <a:srgbClr val="171719"/>
                </a:highlight>
              </a:rPr>
              <a:t>結束時被執行，也就是說，它將會在所有同步</a:t>
            </a:r>
            <a:r>
              <a:rPr b="1" lang="zh-TW" sz="1100">
                <a:solidFill>
                  <a:srgbClr val="E8E8E8"/>
                </a:solidFill>
                <a:highlight>
                  <a:srgbClr val="171719"/>
                </a:highlight>
              </a:rPr>
              <a:t>程式碼</a:t>
            </a:r>
            <a:r>
              <a:rPr b="1" lang="zh-TW" sz="1100">
                <a:solidFill>
                  <a:srgbClr val="E8E8E8"/>
                </a:solidFill>
                <a:highlight>
                  <a:srgbClr val="171719"/>
                </a:highlight>
              </a:rPr>
              <a:t>執行完畢後，並且在下一個</a:t>
            </a:r>
            <a:r>
              <a:rPr b="1" lang="zh-TW" sz="1100">
                <a:solidFill>
                  <a:schemeClr val="lt1"/>
                </a:solidFill>
                <a:highlight>
                  <a:srgbClr val="FFEE99"/>
                </a:highlight>
              </a:rPr>
              <a:t>事件循環開始之前</a:t>
            </a:r>
            <a:r>
              <a:rPr b="1" lang="zh-TW" sz="1100">
                <a:solidFill>
                  <a:srgbClr val="E8E8E8"/>
                </a:solidFill>
                <a:highlight>
                  <a:srgbClr val="171719"/>
                </a:highlight>
              </a:rPr>
              <a:t>被執行。</a:t>
            </a:r>
            <a:endParaRPr b="1" sz="1100">
              <a:solidFill>
                <a:srgbClr val="E8E8E8"/>
              </a:solidFill>
              <a:highlight>
                <a:srgbClr val="171719"/>
              </a:highlight>
            </a:endParaRPr>
          </a:p>
          <a:p>
            <a:pPr indent="0" lvl="0" marL="0" rtl="0" algn="l">
              <a:lnSpc>
                <a:spcPct val="150000"/>
              </a:lnSpc>
              <a:spcBef>
                <a:spcPts val="600"/>
              </a:spcBef>
              <a:spcAft>
                <a:spcPts val="0"/>
              </a:spcAft>
              <a:buNone/>
            </a:pPr>
            <a:r>
              <a:t/>
            </a:r>
            <a:endParaRPr b="1" sz="1100">
              <a:solidFill>
                <a:srgbClr val="E8E8E8"/>
              </a:solidFill>
              <a:highlight>
                <a:srgbClr val="171719"/>
              </a:highlight>
            </a:endParaRPr>
          </a:p>
          <a:p>
            <a:pPr indent="0" lvl="0" marL="0" rtl="0" algn="l">
              <a:lnSpc>
                <a:spcPct val="150000"/>
              </a:lnSpc>
              <a:spcBef>
                <a:spcPts val="600"/>
              </a:spcBef>
              <a:spcAft>
                <a:spcPts val="600"/>
              </a:spcAft>
              <a:buNone/>
            </a:pPr>
            <a:r>
              <a:rPr b="1" lang="zh-TW" sz="1100">
                <a:solidFill>
                  <a:srgbClr val="E8E8E8"/>
                </a:solidFill>
                <a:highlight>
                  <a:srgbClr val="171719"/>
                </a:highlight>
              </a:rPr>
              <a:t>這種做法的目的是為了確保所有的同步代碼都已經執行完畢，並且在 Promise 解析之前，</a:t>
            </a:r>
            <a:r>
              <a:rPr b="1" lang="zh-TW" sz="1100">
                <a:solidFill>
                  <a:schemeClr val="lt1"/>
                </a:solidFill>
                <a:highlight>
                  <a:srgbClr val="FFEE99"/>
                </a:highlight>
              </a:rPr>
              <a:t>所有的</a:t>
            </a:r>
            <a:r>
              <a:rPr b="1" lang="zh-TW" sz="1100">
                <a:solidFill>
                  <a:schemeClr val="lt1"/>
                </a:solidFill>
                <a:highlight>
                  <a:srgbClr val="FFEE99"/>
                </a:highlight>
              </a:rPr>
              <a:t>同步程式碼或</a:t>
            </a:r>
            <a:r>
              <a:rPr b="1" lang="zh-TW" sz="1100">
                <a:solidFill>
                  <a:schemeClr val="lt1"/>
                </a:solidFill>
                <a:highlight>
                  <a:srgbClr val="FFEE99"/>
                </a:highlight>
              </a:rPr>
              <a:t>DOM </a:t>
            </a:r>
            <a:r>
              <a:rPr b="1" lang="zh-TW" sz="1100">
                <a:solidFill>
                  <a:schemeClr val="lt1"/>
                </a:solidFill>
                <a:highlight>
                  <a:srgbClr val="FFEE99"/>
                </a:highlight>
              </a:rPr>
              <a:t>渲染</a:t>
            </a:r>
            <a:r>
              <a:rPr b="1" lang="zh-TW" sz="1100">
                <a:solidFill>
                  <a:srgbClr val="E8E8E8"/>
                </a:solidFill>
                <a:highlight>
                  <a:srgbClr val="171719"/>
                </a:highlight>
              </a:rPr>
              <a:t>都已經</a:t>
            </a:r>
            <a:r>
              <a:rPr b="1" lang="zh-TW" sz="1100">
                <a:solidFill>
                  <a:srgbClr val="E8E8E8"/>
                </a:solidFill>
                <a:highlight>
                  <a:srgbClr val="171719"/>
                </a:highlight>
              </a:rPr>
              <a:t>執行</a:t>
            </a:r>
            <a:r>
              <a:rPr b="1" lang="zh-TW" sz="1100">
                <a:solidFill>
                  <a:srgbClr val="E8E8E8"/>
                </a:solidFill>
                <a:highlight>
                  <a:srgbClr val="171719"/>
                </a:highlight>
              </a:rPr>
              <a:t>完成。</a:t>
            </a:r>
            <a:endParaRPr b="1" sz="1100">
              <a:solidFill>
                <a:srgbClr val="E8E8E8"/>
              </a:solidFill>
              <a:highlight>
                <a:srgbClr val="171719"/>
              </a:highlight>
            </a:endParaRPr>
          </a:p>
        </p:txBody>
      </p:sp>
      <p:sp>
        <p:nvSpPr>
          <p:cNvPr id="1844" name="Google Shape;1844;p236"/>
          <p:cNvSpPr/>
          <p:nvPr/>
        </p:nvSpPr>
        <p:spPr>
          <a:xfrm>
            <a:off x="966200" y="1000125"/>
            <a:ext cx="1537800" cy="910500"/>
          </a:xfrm>
          <a:prstGeom prst="roundRect">
            <a:avLst>
              <a:gd fmla="val 16667" name="adj"/>
            </a:avLst>
          </a:prstGeom>
          <a:solidFill>
            <a:srgbClr val="C3E88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5" name="Google Shape;1845;p236"/>
          <p:cNvSpPr/>
          <p:nvPr/>
        </p:nvSpPr>
        <p:spPr>
          <a:xfrm>
            <a:off x="966200" y="2283163"/>
            <a:ext cx="1537800" cy="910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6" name="Google Shape;1846;p236"/>
          <p:cNvSpPr/>
          <p:nvPr/>
        </p:nvSpPr>
        <p:spPr>
          <a:xfrm>
            <a:off x="980607" y="3576550"/>
            <a:ext cx="1537800" cy="910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7" name="Google Shape;1847;p236"/>
          <p:cNvSpPr/>
          <p:nvPr/>
        </p:nvSpPr>
        <p:spPr>
          <a:xfrm>
            <a:off x="254350" y="1379300"/>
            <a:ext cx="634500" cy="2833200"/>
          </a:xfrm>
          <a:prstGeom prst="downArrow">
            <a:avLst>
              <a:gd fmla="val 50000" name="adj1"/>
              <a:gd fmla="val 50000" name="adj2"/>
            </a:avLst>
          </a:prstGeom>
          <a:solidFill>
            <a:srgbClr val="FFEE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8" name="Google Shape;1848;p236"/>
          <p:cNvSpPr txBox="1"/>
          <p:nvPr/>
        </p:nvSpPr>
        <p:spPr>
          <a:xfrm>
            <a:off x="2581350" y="1278375"/>
            <a:ext cx="8622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600"/>
              </a:spcAft>
              <a:buNone/>
            </a:pPr>
            <a:r>
              <a:rPr b="1" lang="zh-TW" sz="1100">
                <a:solidFill>
                  <a:srgbClr val="E8E8E8"/>
                </a:solidFill>
                <a:highlight>
                  <a:srgbClr val="171719"/>
                </a:highlight>
              </a:rPr>
              <a:t>事件 1</a:t>
            </a:r>
            <a:endParaRPr/>
          </a:p>
        </p:txBody>
      </p:sp>
      <p:sp>
        <p:nvSpPr>
          <p:cNvPr id="1849" name="Google Shape;1849;p236"/>
          <p:cNvSpPr txBox="1"/>
          <p:nvPr/>
        </p:nvSpPr>
        <p:spPr>
          <a:xfrm>
            <a:off x="2581350" y="2551713"/>
            <a:ext cx="8622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600"/>
              </a:spcAft>
              <a:buNone/>
            </a:pPr>
            <a:r>
              <a:rPr b="1" lang="zh-TW" sz="1100">
                <a:solidFill>
                  <a:srgbClr val="E8E8E8"/>
                </a:solidFill>
                <a:highlight>
                  <a:srgbClr val="171719"/>
                </a:highlight>
              </a:rPr>
              <a:t>事件 2</a:t>
            </a:r>
            <a:endParaRPr/>
          </a:p>
        </p:txBody>
      </p:sp>
      <p:sp>
        <p:nvSpPr>
          <p:cNvPr id="1850" name="Google Shape;1850;p236"/>
          <p:cNvSpPr txBox="1"/>
          <p:nvPr/>
        </p:nvSpPr>
        <p:spPr>
          <a:xfrm>
            <a:off x="2581350" y="3854800"/>
            <a:ext cx="8622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600"/>
              </a:spcAft>
              <a:buNone/>
            </a:pPr>
            <a:r>
              <a:rPr b="1" lang="zh-TW" sz="1100">
                <a:solidFill>
                  <a:srgbClr val="E8E8E8"/>
                </a:solidFill>
                <a:highlight>
                  <a:srgbClr val="171719"/>
                </a:highlight>
              </a:rPr>
              <a:t>事件 3</a:t>
            </a:r>
            <a:endParaRPr/>
          </a:p>
        </p:txBody>
      </p:sp>
      <p:sp>
        <p:nvSpPr>
          <p:cNvPr id="1851" name="Google Shape;1851;p236"/>
          <p:cNvSpPr txBox="1"/>
          <p:nvPr/>
        </p:nvSpPr>
        <p:spPr>
          <a:xfrm>
            <a:off x="1026675" y="961375"/>
            <a:ext cx="8622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1B1B1B"/>
                </a:solidFill>
                <a:latin typeface="Calibri"/>
                <a:ea typeface="Calibri"/>
                <a:cs typeface="Calibri"/>
                <a:sym typeface="Calibri"/>
              </a:rPr>
              <a:t>function</a:t>
            </a:r>
            <a:endParaRPr b="1" sz="1300">
              <a:solidFill>
                <a:srgbClr val="1B1B1B"/>
              </a:solidFill>
              <a:latin typeface="Calibri"/>
              <a:ea typeface="Calibri"/>
              <a:cs typeface="Calibri"/>
              <a:sym typeface="Calibri"/>
            </a:endParaRPr>
          </a:p>
        </p:txBody>
      </p:sp>
      <p:sp>
        <p:nvSpPr>
          <p:cNvPr id="1852" name="Google Shape;1852;p236"/>
          <p:cNvSpPr txBox="1"/>
          <p:nvPr/>
        </p:nvSpPr>
        <p:spPr>
          <a:xfrm>
            <a:off x="1026675" y="2263788"/>
            <a:ext cx="8622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1B1B1B"/>
                </a:solidFill>
                <a:latin typeface="Calibri"/>
                <a:ea typeface="Calibri"/>
                <a:cs typeface="Calibri"/>
                <a:sym typeface="Calibri"/>
              </a:rPr>
              <a:t>function</a:t>
            </a:r>
            <a:endParaRPr b="1" sz="1300">
              <a:solidFill>
                <a:srgbClr val="1B1B1B"/>
              </a:solidFill>
              <a:latin typeface="Calibri"/>
              <a:ea typeface="Calibri"/>
              <a:cs typeface="Calibri"/>
              <a:sym typeface="Calibri"/>
            </a:endParaRPr>
          </a:p>
        </p:txBody>
      </p:sp>
      <p:sp>
        <p:nvSpPr>
          <p:cNvPr id="1853" name="Google Shape;1853;p236"/>
          <p:cNvSpPr txBox="1"/>
          <p:nvPr/>
        </p:nvSpPr>
        <p:spPr>
          <a:xfrm>
            <a:off x="1026675" y="3552325"/>
            <a:ext cx="8622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1B1B1B"/>
                </a:solidFill>
                <a:latin typeface="Calibri"/>
                <a:ea typeface="Calibri"/>
                <a:cs typeface="Calibri"/>
                <a:sym typeface="Calibri"/>
              </a:rPr>
              <a:t>function</a:t>
            </a:r>
            <a:endParaRPr b="1" sz="1300">
              <a:solidFill>
                <a:srgbClr val="1B1B1B"/>
              </a:solidFill>
              <a:latin typeface="Calibri"/>
              <a:ea typeface="Calibri"/>
              <a:cs typeface="Calibri"/>
              <a:sym typeface="Calibri"/>
            </a:endParaRPr>
          </a:p>
        </p:txBody>
      </p:sp>
      <p:sp>
        <p:nvSpPr>
          <p:cNvPr id="1854" name="Google Shape;1854;p236"/>
          <p:cNvSpPr txBox="1"/>
          <p:nvPr/>
        </p:nvSpPr>
        <p:spPr>
          <a:xfrm>
            <a:off x="914150" y="2789613"/>
            <a:ext cx="1641900" cy="415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600">
                <a:solidFill>
                  <a:srgbClr val="F92672"/>
                </a:solidFill>
                <a:highlight>
                  <a:srgbClr val="242424"/>
                </a:highlight>
                <a:latin typeface="Courier New"/>
                <a:ea typeface="Courier New"/>
                <a:cs typeface="Courier New"/>
                <a:sym typeface="Courier New"/>
              </a:rPr>
              <a:t>return</a:t>
            </a:r>
            <a:r>
              <a:rPr b="1" lang="zh-TW" sz="600">
                <a:solidFill>
                  <a:srgbClr val="F8F8F2"/>
                </a:solidFill>
                <a:highlight>
                  <a:srgbClr val="242424"/>
                </a:highlight>
                <a:latin typeface="Courier New"/>
                <a:ea typeface="Courier New"/>
                <a:cs typeface="Courier New"/>
                <a:sym typeface="Courier New"/>
              </a:rPr>
              <a:t> </a:t>
            </a:r>
            <a:r>
              <a:rPr b="1" lang="zh-TW" sz="600">
                <a:solidFill>
                  <a:srgbClr val="F92672"/>
                </a:solidFill>
                <a:highlight>
                  <a:srgbClr val="242424"/>
                </a:highlight>
                <a:latin typeface="Courier New"/>
                <a:ea typeface="Courier New"/>
                <a:cs typeface="Courier New"/>
                <a:sym typeface="Courier New"/>
              </a:rPr>
              <a:t>new</a:t>
            </a:r>
            <a:r>
              <a:rPr b="1" lang="zh-TW" sz="600">
                <a:solidFill>
                  <a:srgbClr val="F8F8F2"/>
                </a:solidFill>
                <a:highlight>
                  <a:srgbClr val="242424"/>
                </a:highlight>
                <a:latin typeface="Courier New"/>
                <a:ea typeface="Courier New"/>
                <a:cs typeface="Courier New"/>
                <a:sym typeface="Courier New"/>
              </a:rPr>
              <a:t> Promise((resolve) </a:t>
            </a:r>
            <a:r>
              <a:rPr b="1" i="1" lang="zh-TW" sz="600">
                <a:solidFill>
                  <a:srgbClr val="66D9EF"/>
                </a:solidFill>
                <a:highlight>
                  <a:srgbClr val="242424"/>
                </a:highlight>
                <a:latin typeface="Courier New"/>
                <a:ea typeface="Courier New"/>
                <a:cs typeface="Courier New"/>
                <a:sym typeface="Courier New"/>
              </a:rPr>
              <a:t>=&gt;</a:t>
            </a:r>
            <a:r>
              <a:rPr b="1" lang="zh-TW" sz="600">
                <a:solidFill>
                  <a:srgbClr val="F8F8F2"/>
                </a:solidFill>
                <a:highlight>
                  <a:srgbClr val="242424"/>
                </a:highlight>
                <a:latin typeface="Courier New"/>
                <a:ea typeface="Courier New"/>
                <a:cs typeface="Courier New"/>
                <a:sym typeface="Courier New"/>
              </a:rPr>
              <a:t> </a:t>
            </a:r>
            <a:r>
              <a:rPr b="1" lang="zh-TW" sz="600">
                <a:solidFill>
                  <a:srgbClr val="A6E22E"/>
                </a:solidFill>
                <a:highlight>
                  <a:srgbClr val="242424"/>
                </a:highlight>
                <a:latin typeface="Courier New"/>
                <a:ea typeface="Courier New"/>
                <a:cs typeface="Courier New"/>
                <a:sym typeface="Courier New"/>
              </a:rPr>
              <a:t>setTimeout</a:t>
            </a:r>
            <a:r>
              <a:rPr b="1" lang="zh-TW" sz="600">
                <a:solidFill>
                  <a:srgbClr val="F8F8F2"/>
                </a:solidFill>
                <a:highlight>
                  <a:srgbClr val="242424"/>
                </a:highlight>
                <a:latin typeface="Courier New"/>
                <a:ea typeface="Courier New"/>
                <a:cs typeface="Courier New"/>
                <a:sym typeface="Courier New"/>
              </a:rPr>
              <a:t>(resolve, </a:t>
            </a:r>
            <a:r>
              <a:rPr b="1" lang="zh-TW" sz="600">
                <a:solidFill>
                  <a:srgbClr val="FF80F4"/>
                </a:solidFill>
                <a:highlight>
                  <a:srgbClr val="242424"/>
                </a:highlight>
                <a:latin typeface="Courier New"/>
                <a:ea typeface="Courier New"/>
                <a:cs typeface="Courier New"/>
                <a:sym typeface="Courier New"/>
              </a:rPr>
              <a:t>0</a:t>
            </a:r>
            <a:r>
              <a:rPr b="1" lang="zh-TW" sz="600">
                <a:solidFill>
                  <a:srgbClr val="F8F8F2"/>
                </a:solidFill>
                <a:highlight>
                  <a:srgbClr val="242424"/>
                </a:highlight>
                <a:latin typeface="Courier New"/>
                <a:ea typeface="Courier New"/>
                <a:cs typeface="Courier New"/>
                <a:sym typeface="Courier New"/>
              </a:rPr>
              <a:t>));</a:t>
            </a:r>
            <a:endParaRPr b="1" sz="600">
              <a:solidFill>
                <a:srgbClr val="F8F8F2"/>
              </a:solidFill>
              <a:highlight>
                <a:srgbClr val="242424"/>
              </a:highlight>
              <a:latin typeface="Courier New"/>
              <a:ea typeface="Courier New"/>
              <a:cs typeface="Courier New"/>
              <a:sym typeface="Courier New"/>
            </a:endParaRPr>
          </a:p>
        </p:txBody>
      </p:sp>
      <p:sp>
        <p:nvSpPr>
          <p:cNvPr id="1855" name="Google Shape;1855;p236"/>
          <p:cNvSpPr txBox="1"/>
          <p:nvPr/>
        </p:nvSpPr>
        <p:spPr>
          <a:xfrm>
            <a:off x="888850" y="1509013"/>
            <a:ext cx="1641900" cy="415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600">
                <a:solidFill>
                  <a:srgbClr val="F92672"/>
                </a:solidFill>
                <a:highlight>
                  <a:srgbClr val="242424"/>
                </a:highlight>
                <a:latin typeface="Courier New"/>
                <a:ea typeface="Courier New"/>
                <a:cs typeface="Courier New"/>
                <a:sym typeface="Courier New"/>
              </a:rPr>
              <a:t>return</a:t>
            </a:r>
            <a:r>
              <a:rPr b="1" lang="zh-TW" sz="600">
                <a:solidFill>
                  <a:srgbClr val="F8F8F2"/>
                </a:solidFill>
                <a:highlight>
                  <a:srgbClr val="242424"/>
                </a:highlight>
                <a:latin typeface="Courier New"/>
                <a:ea typeface="Courier New"/>
                <a:cs typeface="Courier New"/>
                <a:sym typeface="Courier New"/>
              </a:rPr>
              <a:t> </a:t>
            </a:r>
            <a:r>
              <a:rPr b="1" lang="zh-TW" sz="600">
                <a:solidFill>
                  <a:srgbClr val="F92672"/>
                </a:solidFill>
                <a:highlight>
                  <a:srgbClr val="242424"/>
                </a:highlight>
                <a:latin typeface="Courier New"/>
                <a:ea typeface="Courier New"/>
                <a:cs typeface="Courier New"/>
                <a:sym typeface="Courier New"/>
              </a:rPr>
              <a:t>new</a:t>
            </a:r>
            <a:r>
              <a:rPr b="1" lang="zh-TW" sz="600">
                <a:solidFill>
                  <a:srgbClr val="F8F8F2"/>
                </a:solidFill>
                <a:highlight>
                  <a:srgbClr val="242424"/>
                </a:highlight>
                <a:latin typeface="Courier New"/>
                <a:ea typeface="Courier New"/>
                <a:cs typeface="Courier New"/>
                <a:sym typeface="Courier New"/>
              </a:rPr>
              <a:t> Promise((resolve) </a:t>
            </a:r>
            <a:r>
              <a:rPr b="1" i="1" lang="zh-TW" sz="600">
                <a:solidFill>
                  <a:srgbClr val="66D9EF"/>
                </a:solidFill>
                <a:highlight>
                  <a:srgbClr val="242424"/>
                </a:highlight>
                <a:latin typeface="Courier New"/>
                <a:ea typeface="Courier New"/>
                <a:cs typeface="Courier New"/>
                <a:sym typeface="Courier New"/>
              </a:rPr>
              <a:t>=&gt;</a:t>
            </a:r>
            <a:r>
              <a:rPr b="1" lang="zh-TW" sz="600">
                <a:solidFill>
                  <a:srgbClr val="F8F8F2"/>
                </a:solidFill>
                <a:highlight>
                  <a:srgbClr val="242424"/>
                </a:highlight>
                <a:latin typeface="Courier New"/>
                <a:ea typeface="Courier New"/>
                <a:cs typeface="Courier New"/>
                <a:sym typeface="Courier New"/>
              </a:rPr>
              <a:t> </a:t>
            </a:r>
            <a:r>
              <a:rPr b="1" lang="zh-TW" sz="600">
                <a:solidFill>
                  <a:srgbClr val="A6E22E"/>
                </a:solidFill>
                <a:highlight>
                  <a:srgbClr val="242424"/>
                </a:highlight>
                <a:latin typeface="Courier New"/>
                <a:ea typeface="Courier New"/>
                <a:cs typeface="Courier New"/>
                <a:sym typeface="Courier New"/>
              </a:rPr>
              <a:t>setTimeout</a:t>
            </a:r>
            <a:r>
              <a:rPr b="1" lang="zh-TW" sz="600">
                <a:solidFill>
                  <a:srgbClr val="F8F8F2"/>
                </a:solidFill>
                <a:highlight>
                  <a:srgbClr val="242424"/>
                </a:highlight>
                <a:latin typeface="Courier New"/>
                <a:ea typeface="Courier New"/>
                <a:cs typeface="Courier New"/>
                <a:sym typeface="Courier New"/>
              </a:rPr>
              <a:t>(resolve, </a:t>
            </a:r>
            <a:r>
              <a:rPr b="1" lang="zh-TW" sz="600">
                <a:solidFill>
                  <a:srgbClr val="FF80F4"/>
                </a:solidFill>
                <a:highlight>
                  <a:srgbClr val="242424"/>
                </a:highlight>
                <a:latin typeface="Courier New"/>
                <a:ea typeface="Courier New"/>
                <a:cs typeface="Courier New"/>
                <a:sym typeface="Courier New"/>
              </a:rPr>
              <a:t>0</a:t>
            </a:r>
            <a:r>
              <a:rPr b="1" lang="zh-TW" sz="600">
                <a:solidFill>
                  <a:srgbClr val="F8F8F2"/>
                </a:solidFill>
                <a:highlight>
                  <a:srgbClr val="242424"/>
                </a:highlight>
                <a:latin typeface="Courier New"/>
                <a:ea typeface="Courier New"/>
                <a:cs typeface="Courier New"/>
                <a:sym typeface="Courier New"/>
              </a:rPr>
              <a:t>));</a:t>
            </a:r>
            <a:endParaRPr b="1" sz="600">
              <a:solidFill>
                <a:srgbClr val="F8F8F2"/>
              </a:solidFill>
              <a:highlight>
                <a:srgbClr val="242424"/>
              </a:highlight>
              <a:latin typeface="Courier New"/>
              <a:ea typeface="Courier New"/>
              <a:cs typeface="Courier New"/>
              <a:sym typeface="Courier New"/>
            </a:endParaRPr>
          </a:p>
        </p:txBody>
      </p:sp>
      <p:sp>
        <p:nvSpPr>
          <p:cNvPr id="1856" name="Google Shape;1856;p236"/>
          <p:cNvSpPr txBox="1"/>
          <p:nvPr/>
        </p:nvSpPr>
        <p:spPr>
          <a:xfrm>
            <a:off x="914150" y="4089613"/>
            <a:ext cx="1641900" cy="415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600">
                <a:solidFill>
                  <a:srgbClr val="F92672"/>
                </a:solidFill>
                <a:highlight>
                  <a:srgbClr val="242424"/>
                </a:highlight>
                <a:latin typeface="Courier New"/>
                <a:ea typeface="Courier New"/>
                <a:cs typeface="Courier New"/>
                <a:sym typeface="Courier New"/>
              </a:rPr>
              <a:t>return</a:t>
            </a:r>
            <a:r>
              <a:rPr b="1" lang="zh-TW" sz="600">
                <a:solidFill>
                  <a:srgbClr val="F8F8F2"/>
                </a:solidFill>
                <a:highlight>
                  <a:srgbClr val="242424"/>
                </a:highlight>
                <a:latin typeface="Courier New"/>
                <a:ea typeface="Courier New"/>
                <a:cs typeface="Courier New"/>
                <a:sym typeface="Courier New"/>
              </a:rPr>
              <a:t> </a:t>
            </a:r>
            <a:r>
              <a:rPr b="1" lang="zh-TW" sz="600">
                <a:solidFill>
                  <a:srgbClr val="F92672"/>
                </a:solidFill>
                <a:highlight>
                  <a:srgbClr val="242424"/>
                </a:highlight>
                <a:latin typeface="Courier New"/>
                <a:ea typeface="Courier New"/>
                <a:cs typeface="Courier New"/>
                <a:sym typeface="Courier New"/>
              </a:rPr>
              <a:t>new</a:t>
            </a:r>
            <a:r>
              <a:rPr b="1" lang="zh-TW" sz="600">
                <a:solidFill>
                  <a:srgbClr val="F8F8F2"/>
                </a:solidFill>
                <a:highlight>
                  <a:srgbClr val="242424"/>
                </a:highlight>
                <a:latin typeface="Courier New"/>
                <a:ea typeface="Courier New"/>
                <a:cs typeface="Courier New"/>
                <a:sym typeface="Courier New"/>
              </a:rPr>
              <a:t> Promise((resolve) </a:t>
            </a:r>
            <a:r>
              <a:rPr b="1" i="1" lang="zh-TW" sz="600">
                <a:solidFill>
                  <a:srgbClr val="66D9EF"/>
                </a:solidFill>
                <a:highlight>
                  <a:srgbClr val="242424"/>
                </a:highlight>
                <a:latin typeface="Courier New"/>
                <a:ea typeface="Courier New"/>
                <a:cs typeface="Courier New"/>
                <a:sym typeface="Courier New"/>
              </a:rPr>
              <a:t>=&gt;</a:t>
            </a:r>
            <a:r>
              <a:rPr b="1" lang="zh-TW" sz="600">
                <a:solidFill>
                  <a:srgbClr val="F8F8F2"/>
                </a:solidFill>
                <a:highlight>
                  <a:srgbClr val="242424"/>
                </a:highlight>
                <a:latin typeface="Courier New"/>
                <a:ea typeface="Courier New"/>
                <a:cs typeface="Courier New"/>
                <a:sym typeface="Courier New"/>
              </a:rPr>
              <a:t> </a:t>
            </a:r>
            <a:r>
              <a:rPr b="1" lang="zh-TW" sz="600">
                <a:solidFill>
                  <a:srgbClr val="A6E22E"/>
                </a:solidFill>
                <a:highlight>
                  <a:srgbClr val="242424"/>
                </a:highlight>
                <a:latin typeface="Courier New"/>
                <a:ea typeface="Courier New"/>
                <a:cs typeface="Courier New"/>
                <a:sym typeface="Courier New"/>
              </a:rPr>
              <a:t>setTimeout</a:t>
            </a:r>
            <a:r>
              <a:rPr b="1" lang="zh-TW" sz="600">
                <a:solidFill>
                  <a:srgbClr val="F8F8F2"/>
                </a:solidFill>
                <a:highlight>
                  <a:srgbClr val="242424"/>
                </a:highlight>
                <a:latin typeface="Courier New"/>
                <a:ea typeface="Courier New"/>
                <a:cs typeface="Courier New"/>
                <a:sym typeface="Courier New"/>
              </a:rPr>
              <a:t>(resolve, </a:t>
            </a:r>
            <a:r>
              <a:rPr b="1" lang="zh-TW" sz="600">
                <a:solidFill>
                  <a:srgbClr val="FF80F4"/>
                </a:solidFill>
                <a:highlight>
                  <a:srgbClr val="242424"/>
                </a:highlight>
                <a:latin typeface="Courier New"/>
                <a:ea typeface="Courier New"/>
                <a:cs typeface="Courier New"/>
                <a:sym typeface="Courier New"/>
              </a:rPr>
              <a:t>0</a:t>
            </a:r>
            <a:r>
              <a:rPr b="1" lang="zh-TW" sz="600">
                <a:solidFill>
                  <a:srgbClr val="F8F8F2"/>
                </a:solidFill>
                <a:highlight>
                  <a:srgbClr val="242424"/>
                </a:highlight>
                <a:latin typeface="Courier New"/>
                <a:ea typeface="Courier New"/>
                <a:cs typeface="Courier New"/>
                <a:sym typeface="Courier New"/>
              </a:rPr>
              <a:t>));</a:t>
            </a:r>
            <a:endParaRPr b="1" sz="600">
              <a:solidFill>
                <a:srgbClr val="F8F8F2"/>
              </a:solidFill>
              <a:highlight>
                <a:srgbClr val="242424"/>
              </a:highlight>
              <a:latin typeface="Courier New"/>
              <a:ea typeface="Courier New"/>
              <a:cs typeface="Courier New"/>
              <a:sym typeface="Courier New"/>
            </a:endParaRPr>
          </a:p>
        </p:txBody>
      </p:sp>
      <p:sp>
        <p:nvSpPr>
          <p:cNvPr id="1857" name="Google Shape;1857;p236"/>
          <p:cNvSpPr txBox="1"/>
          <p:nvPr/>
        </p:nvSpPr>
        <p:spPr>
          <a:xfrm>
            <a:off x="1431625" y="1926850"/>
            <a:ext cx="13332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600"/>
              </a:spcAft>
              <a:buNone/>
            </a:pPr>
            <a:r>
              <a:rPr b="1" lang="zh-TW" sz="1100">
                <a:solidFill>
                  <a:schemeClr val="lt1"/>
                </a:solidFill>
                <a:highlight>
                  <a:srgbClr val="D5A6BD"/>
                </a:highlight>
              </a:rPr>
              <a:t>事件循環開始之前</a:t>
            </a:r>
            <a:endParaRPr>
              <a:highlight>
                <a:srgbClr val="D5A6BD"/>
              </a:highlight>
            </a:endParaRPr>
          </a:p>
        </p:txBody>
      </p:sp>
      <p:sp>
        <p:nvSpPr>
          <p:cNvPr id="1858" name="Google Shape;1858;p236"/>
          <p:cNvSpPr txBox="1"/>
          <p:nvPr/>
        </p:nvSpPr>
        <p:spPr>
          <a:xfrm>
            <a:off x="1431625" y="3208113"/>
            <a:ext cx="13332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600"/>
              </a:spcAft>
              <a:buNone/>
            </a:pPr>
            <a:r>
              <a:rPr b="1" lang="zh-TW" sz="1100">
                <a:solidFill>
                  <a:schemeClr val="lt1"/>
                </a:solidFill>
                <a:highlight>
                  <a:srgbClr val="D5A6BD"/>
                </a:highlight>
              </a:rPr>
              <a:t>事件循環開始之前</a:t>
            </a:r>
            <a:endParaRPr>
              <a:highlight>
                <a:srgbClr val="D5A6BD"/>
              </a:highlight>
            </a:endParaRPr>
          </a:p>
        </p:txBody>
      </p:sp>
      <p:cxnSp>
        <p:nvCxnSpPr>
          <p:cNvPr id="1859" name="Google Shape;1859;p236"/>
          <p:cNvCxnSpPr>
            <a:endCxn id="1857" idx="1"/>
          </p:cNvCxnSpPr>
          <p:nvPr/>
        </p:nvCxnSpPr>
        <p:spPr>
          <a:xfrm>
            <a:off x="760525" y="2100550"/>
            <a:ext cx="671100" cy="3300"/>
          </a:xfrm>
          <a:prstGeom prst="straightConnector1">
            <a:avLst/>
          </a:prstGeom>
          <a:noFill/>
          <a:ln cap="flat" cmpd="sng" w="19050">
            <a:solidFill>
              <a:srgbClr val="FFF2CC"/>
            </a:solidFill>
            <a:prstDash val="dash"/>
            <a:round/>
            <a:headEnd len="med" w="med" type="none"/>
            <a:tailEnd len="med" w="med" type="none"/>
          </a:ln>
        </p:spPr>
      </p:cxnSp>
      <p:cxnSp>
        <p:nvCxnSpPr>
          <p:cNvPr id="1860" name="Google Shape;1860;p236"/>
          <p:cNvCxnSpPr>
            <a:endCxn id="1858" idx="1"/>
          </p:cNvCxnSpPr>
          <p:nvPr/>
        </p:nvCxnSpPr>
        <p:spPr>
          <a:xfrm flipH="1" rot="10800000">
            <a:off x="760525" y="3385113"/>
            <a:ext cx="671100" cy="2400"/>
          </a:xfrm>
          <a:prstGeom prst="straightConnector1">
            <a:avLst/>
          </a:prstGeom>
          <a:noFill/>
          <a:ln cap="flat" cmpd="sng" w="19050">
            <a:solidFill>
              <a:srgbClr val="FFF2CC"/>
            </a:solidFill>
            <a:prstDash val="dash"/>
            <a:round/>
            <a:headEnd len="med" w="med" type="none"/>
            <a:tailEnd len="med" w="med" type="none"/>
          </a:ln>
        </p:spPr>
      </p:cxn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237"/>
          <p:cNvSpPr txBox="1"/>
          <p:nvPr/>
        </p:nvSpPr>
        <p:spPr>
          <a:xfrm>
            <a:off x="4329650" y="1226325"/>
            <a:ext cx="4698000" cy="233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a:t>
            </a:r>
            <a:r>
              <a:rPr lang="zh-TW" sz="750">
                <a:solidFill>
                  <a:srgbClr val="A6E22E"/>
                </a:solidFill>
                <a:highlight>
                  <a:srgbClr val="242424"/>
                </a:highlight>
                <a:latin typeface="Consolas"/>
                <a:ea typeface="Consolas"/>
                <a:cs typeface="Consolas"/>
                <a:sym typeface="Consolas"/>
              </a:rPr>
              <a:t>parseFindNewQuery</a:t>
            </a: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i="1" lang="zh-TW" sz="750">
                <a:solidFill>
                  <a:srgbClr val="FD971F"/>
                </a:solidFill>
                <a:highlight>
                  <a:srgbClr val="242424"/>
                </a:highlight>
                <a:latin typeface="Consolas"/>
                <a:ea typeface="Consolas"/>
                <a:cs typeface="Consolas"/>
                <a:sym typeface="Consolas"/>
              </a:rPr>
              <a:t>params</a:t>
            </a:r>
            <a:r>
              <a:rPr lang="zh-TW" sz="750">
                <a:solidFill>
                  <a:srgbClr val="F8F8F2"/>
                </a:solidFill>
                <a:highlight>
                  <a:srgbClr val="242424"/>
                </a:highlight>
                <a:latin typeface="Consolas"/>
                <a:ea typeface="Consolas"/>
                <a:cs typeface="Consolas"/>
                <a:sym typeface="Consolas"/>
              </a:rPr>
              <a:t>, </a:t>
            </a:r>
            <a:r>
              <a:rPr i="1" lang="zh-TW" sz="750">
                <a:solidFill>
                  <a:srgbClr val="FD971F"/>
                </a:solidFill>
                <a:highlight>
                  <a:srgbClr val="242424"/>
                </a:highlight>
                <a:latin typeface="Consolas"/>
                <a:ea typeface="Consolas"/>
                <a:cs typeface="Consolas"/>
                <a:sym typeface="Consolas"/>
              </a:rPr>
              <a:t>fist</a:t>
            </a: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=&gt;</a:t>
            </a: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 search }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window.location;</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query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A6E22E"/>
                </a:solidFill>
                <a:highlight>
                  <a:srgbClr val="242424"/>
                </a:highlight>
                <a:latin typeface="Consolas"/>
                <a:ea typeface="Consolas"/>
                <a:cs typeface="Consolas"/>
                <a:sym typeface="Consolas"/>
              </a:rPr>
              <a:t>getParams</a:t>
            </a:r>
            <a:r>
              <a:rPr lang="zh-TW" sz="750">
                <a:solidFill>
                  <a:srgbClr val="F8F8F2"/>
                </a:solidFill>
                <a:highlight>
                  <a:srgbClr val="242424"/>
                </a:highlight>
                <a:latin typeface="Consolas"/>
                <a:ea typeface="Consolas"/>
                <a:cs typeface="Consolas"/>
                <a:sym typeface="Consolas"/>
              </a:rPr>
              <a:t>().</a:t>
            </a:r>
            <a:r>
              <a:rPr lang="zh-TW" sz="750">
                <a:solidFill>
                  <a:srgbClr val="A6E22E"/>
                </a:solidFill>
                <a:highlight>
                  <a:srgbClr val="242424"/>
                </a:highlight>
                <a:latin typeface="Consolas"/>
                <a:ea typeface="Consolas"/>
                <a:cs typeface="Consolas"/>
                <a:sym typeface="Consolas"/>
              </a:rPr>
              <a:t>get</a:t>
            </a:r>
            <a:r>
              <a:rPr lang="zh-TW" sz="750">
                <a:solidFill>
                  <a:srgbClr val="F8F8F2"/>
                </a:solidFill>
                <a:highlight>
                  <a:srgbClr val="242424"/>
                </a:highlight>
                <a:latin typeface="Consolas"/>
                <a:ea typeface="Consolas"/>
                <a:cs typeface="Consolas"/>
                <a:sym typeface="Consolas"/>
              </a:rPr>
              <a:t>(params);</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let</a:t>
            </a:r>
            <a:r>
              <a:rPr lang="zh-TW" sz="750">
                <a:solidFill>
                  <a:srgbClr val="F8F8F2"/>
                </a:solidFill>
                <a:highlight>
                  <a:srgbClr val="242424"/>
                </a:highlight>
                <a:latin typeface="Consolas"/>
                <a:ea typeface="Consolas"/>
                <a:cs typeface="Consolas"/>
                <a:sym typeface="Consolas"/>
              </a:rPr>
              <a:t> newQuery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if</a:t>
            </a:r>
            <a:r>
              <a:rPr lang="zh-TW" sz="750">
                <a:solidFill>
                  <a:srgbClr val="F8F8F2"/>
                </a:solidFill>
                <a:highlight>
                  <a:srgbClr val="242424"/>
                </a:highlight>
                <a:latin typeface="Consolas"/>
                <a:ea typeface="Consolas"/>
                <a:cs typeface="Consolas"/>
                <a:sym typeface="Consolas"/>
              </a:rPr>
              <a:t> (search[fist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80F4"/>
                </a:solidFill>
                <a:highlight>
                  <a:srgbClr val="242424"/>
                </a:highlight>
                <a:latin typeface="Consolas"/>
                <a:ea typeface="Consolas"/>
                <a:cs typeface="Consolas"/>
                <a:sym typeface="Consolas"/>
              </a:rPr>
              <a:t>1</a:t>
            </a: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"&amp;"</a:t>
            </a: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newQuery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8F8F2"/>
                </a:solidFill>
                <a:highlight>
                  <a:srgbClr val="242424"/>
                </a:highlight>
                <a:latin typeface="Consolas"/>
                <a:ea typeface="Consolas"/>
                <a:cs typeface="Consolas"/>
                <a:sym typeface="Consolas"/>
              </a:rPr>
              <a:t>search</a:t>
            </a:r>
            <a:r>
              <a:rPr lang="zh-TW" sz="750">
                <a:solidFill>
                  <a:srgbClr val="F8F8F2"/>
                </a:solidFill>
                <a:highlight>
                  <a:srgbClr val="242424"/>
                </a:highlight>
                <a:latin typeface="Consolas"/>
                <a:ea typeface="Consolas"/>
                <a:cs typeface="Consolas"/>
                <a:sym typeface="Consolas"/>
              </a:rPr>
              <a:t>.</a:t>
            </a:r>
            <a:r>
              <a:rPr lang="zh-TW" sz="750">
                <a:solidFill>
                  <a:srgbClr val="A6E22E"/>
                </a:solidFill>
                <a:highlight>
                  <a:srgbClr val="242424"/>
                </a:highlight>
                <a:latin typeface="Consolas"/>
                <a:ea typeface="Consolas"/>
                <a:cs typeface="Consolas"/>
                <a:sym typeface="Consolas"/>
              </a:rPr>
              <a:t>replace</a:t>
            </a:r>
            <a:r>
              <a:rPr lang="zh-TW" sz="750">
                <a:solidFill>
                  <a:srgbClr val="F8F8F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search[fist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80F4"/>
                </a:solidFill>
                <a:highlight>
                  <a:srgbClr val="242424"/>
                </a:highlight>
                <a:latin typeface="Consolas"/>
                <a:ea typeface="Consolas"/>
                <a:cs typeface="Consolas"/>
                <a:sym typeface="Consolas"/>
              </a:rPr>
              <a:t>1</a:t>
            </a:r>
            <a:r>
              <a:rPr lang="zh-TW" sz="750">
                <a:solidFill>
                  <a:srgbClr val="F8F8F2"/>
                </a:solidFill>
                <a:highlight>
                  <a:srgbClr val="242424"/>
                </a:highlight>
                <a:latin typeface="Consolas"/>
                <a:ea typeface="Consolas"/>
                <a:cs typeface="Consolas"/>
                <a:sym typeface="Consolas"/>
              </a:rPr>
              <a:t>]</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params</a:t>
            </a:r>
            <a:r>
              <a:rPr lang="zh-TW" sz="750">
                <a:solidFill>
                  <a:srgbClr val="F9267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query</a:t>
            </a:r>
            <a:r>
              <a:rPr lang="zh-TW" sz="750">
                <a:solidFill>
                  <a:srgbClr val="F9267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if</a:t>
            </a:r>
            <a:r>
              <a:rPr lang="zh-TW" sz="750">
                <a:solidFill>
                  <a:srgbClr val="F8F8F2"/>
                </a:solidFill>
                <a:highlight>
                  <a:srgbClr val="242424"/>
                </a:highlight>
                <a:latin typeface="Consolas"/>
                <a:ea typeface="Consolas"/>
                <a:cs typeface="Consolas"/>
                <a:sym typeface="Consolas"/>
              </a:rPr>
              <a:t> (search[fist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80F4"/>
                </a:solidFill>
                <a:highlight>
                  <a:srgbClr val="242424"/>
                </a:highlight>
                <a:latin typeface="Consolas"/>
                <a:ea typeface="Consolas"/>
                <a:cs typeface="Consolas"/>
                <a:sym typeface="Consolas"/>
              </a:rPr>
              <a:t>1</a:t>
            </a: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str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search.</a:t>
            </a:r>
            <a:r>
              <a:rPr lang="zh-TW" sz="750">
                <a:solidFill>
                  <a:srgbClr val="A6E22E"/>
                </a:solidFill>
                <a:highlight>
                  <a:srgbClr val="242424"/>
                </a:highlight>
                <a:latin typeface="Consolas"/>
                <a:ea typeface="Consolas"/>
                <a:cs typeface="Consolas"/>
                <a:sym typeface="Consolas"/>
              </a:rPr>
              <a:t>includes</a:t>
            </a:r>
            <a:r>
              <a:rPr lang="zh-TW" sz="750">
                <a:solidFill>
                  <a:srgbClr val="F8F8F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"&amp;"</a:t>
            </a: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params</a:t>
            </a:r>
            <a:r>
              <a:rPr lang="zh-TW" sz="750">
                <a:solidFill>
                  <a:srgbClr val="F9267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query</a:t>
            </a:r>
            <a:r>
              <a:rPr lang="zh-TW" sz="750">
                <a:solidFill>
                  <a:srgbClr val="F9267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params</a:t>
            </a:r>
            <a:r>
              <a:rPr lang="zh-TW" sz="750">
                <a:solidFill>
                  <a:srgbClr val="F9267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query</a:t>
            </a:r>
            <a:r>
              <a:rPr lang="zh-TW" sz="750">
                <a:solidFill>
                  <a:srgbClr val="F9267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&amp;`</a:t>
            </a:r>
            <a:r>
              <a:rPr lang="zh-TW" sz="750">
                <a:solidFill>
                  <a:srgbClr val="F8F8F2"/>
                </a:solidFill>
                <a:highlight>
                  <a:srgbClr val="242424"/>
                </a:highlight>
                <a:latin typeface="Consolas"/>
                <a:ea typeface="Consolas"/>
                <a:cs typeface="Consolas"/>
                <a:sym typeface="Consolas"/>
              </a:rPr>
              <a:t>;</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newQuery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8F8F2"/>
                </a:solidFill>
                <a:highlight>
                  <a:srgbClr val="242424"/>
                </a:highlight>
                <a:latin typeface="Consolas"/>
                <a:ea typeface="Consolas"/>
                <a:cs typeface="Consolas"/>
                <a:sym typeface="Consolas"/>
              </a:rPr>
              <a:t>search</a:t>
            </a:r>
            <a:r>
              <a:rPr lang="zh-TW" sz="750">
                <a:solidFill>
                  <a:srgbClr val="F8F8F2"/>
                </a:solidFill>
                <a:highlight>
                  <a:srgbClr val="242424"/>
                </a:highlight>
                <a:latin typeface="Consolas"/>
                <a:ea typeface="Consolas"/>
                <a:cs typeface="Consolas"/>
                <a:sym typeface="Consolas"/>
              </a:rPr>
              <a:t>.</a:t>
            </a:r>
            <a:r>
              <a:rPr lang="zh-TW" sz="750">
                <a:solidFill>
                  <a:srgbClr val="A6E22E"/>
                </a:solidFill>
                <a:highlight>
                  <a:srgbClr val="242424"/>
                </a:highlight>
                <a:latin typeface="Consolas"/>
                <a:ea typeface="Consolas"/>
                <a:cs typeface="Consolas"/>
                <a:sym typeface="Consolas"/>
              </a:rPr>
              <a:t>replace</a:t>
            </a:r>
            <a:r>
              <a:rPr lang="zh-TW" sz="750">
                <a:solidFill>
                  <a:srgbClr val="F8F8F2"/>
                </a:solidFill>
                <a:highlight>
                  <a:srgbClr val="242424"/>
                </a:highlight>
                <a:latin typeface="Consolas"/>
                <a:ea typeface="Consolas"/>
                <a:cs typeface="Consolas"/>
                <a:sym typeface="Consolas"/>
              </a:rPr>
              <a:t>(str, </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return</a:t>
            </a:r>
            <a:r>
              <a:rPr lang="zh-TW" sz="750">
                <a:solidFill>
                  <a:srgbClr val="F8F8F2"/>
                </a:solidFill>
                <a:highlight>
                  <a:srgbClr val="242424"/>
                </a:highlight>
                <a:latin typeface="Consolas"/>
                <a:ea typeface="Consolas"/>
                <a:cs typeface="Consolas"/>
                <a:sym typeface="Consolas"/>
              </a:rPr>
              <a:t> newQuery;</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a:t>
            </a:r>
            <a:endParaRPr sz="750">
              <a:solidFill>
                <a:srgbClr val="F8F8F2"/>
              </a:solidFill>
              <a:highlight>
                <a:srgbClr val="242424"/>
              </a:highlight>
              <a:latin typeface="Consolas"/>
              <a:ea typeface="Consolas"/>
              <a:cs typeface="Consolas"/>
              <a:sym typeface="Consolas"/>
            </a:endParaRPr>
          </a:p>
        </p:txBody>
      </p:sp>
      <p:sp>
        <p:nvSpPr>
          <p:cNvPr id="1866" name="Google Shape;1866;p237"/>
          <p:cNvSpPr txBox="1"/>
          <p:nvPr/>
        </p:nvSpPr>
        <p:spPr>
          <a:xfrm>
            <a:off x="368000" y="521325"/>
            <a:ext cx="3748800" cy="374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750">
                <a:solidFill>
                  <a:srgbClr val="8C8C8C"/>
                </a:solidFill>
                <a:highlight>
                  <a:srgbClr val="242424"/>
                </a:highlight>
                <a:latin typeface="Consolas"/>
                <a:ea typeface="Consolas"/>
                <a:cs typeface="Consolas"/>
                <a:sym typeface="Consolas"/>
              </a:rPr>
              <a:t>// 刪除 query 參數 push</a:t>
            </a:r>
            <a:endParaRPr i="1" sz="7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a:t>
            </a:r>
            <a:r>
              <a:rPr lang="zh-TW" sz="750">
                <a:solidFill>
                  <a:srgbClr val="A6E22E"/>
                </a:solidFill>
                <a:highlight>
                  <a:srgbClr val="242424"/>
                </a:highlight>
                <a:latin typeface="Consolas"/>
                <a:ea typeface="Consolas"/>
                <a:cs typeface="Consolas"/>
                <a:sym typeface="Consolas"/>
              </a:rPr>
              <a:t>routerQueryRemove</a:t>
            </a: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i="1" lang="zh-TW" sz="750">
                <a:solidFill>
                  <a:srgbClr val="FD971F"/>
                </a:solidFill>
                <a:highlight>
                  <a:srgbClr val="242424"/>
                </a:highlight>
                <a:latin typeface="Consolas"/>
                <a:ea typeface="Consolas"/>
                <a:cs typeface="Consolas"/>
                <a:sym typeface="Consolas"/>
              </a:rPr>
              <a:t>params</a:t>
            </a: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=&gt;</a:t>
            </a: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 search }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window.location;</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fist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search.</a:t>
            </a:r>
            <a:r>
              <a:rPr lang="zh-TW" sz="750">
                <a:solidFill>
                  <a:srgbClr val="A6E22E"/>
                </a:solidFill>
                <a:highlight>
                  <a:srgbClr val="242424"/>
                </a:highlight>
                <a:latin typeface="Consolas"/>
                <a:ea typeface="Consolas"/>
                <a:cs typeface="Consolas"/>
                <a:sym typeface="Consolas"/>
              </a:rPr>
              <a:t>indexOf</a:t>
            </a:r>
            <a:r>
              <a:rPr lang="zh-TW" sz="750">
                <a:solidFill>
                  <a:srgbClr val="F8F8F2"/>
                </a:solidFill>
                <a:highlight>
                  <a:srgbClr val="242424"/>
                </a:highlight>
                <a:latin typeface="Consolas"/>
                <a:ea typeface="Consolas"/>
                <a:cs typeface="Consolas"/>
                <a:sym typeface="Consolas"/>
              </a:rPr>
              <a:t>(params);</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if</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"&amp;"</a:t>
            </a:r>
            <a:r>
              <a:rPr lang="zh-TW" sz="750">
                <a:solidFill>
                  <a:srgbClr val="F8F8F2"/>
                </a:solidFill>
                <a:highlight>
                  <a:srgbClr val="242424"/>
                </a:highlight>
                <a:latin typeface="Consolas"/>
                <a:ea typeface="Consolas"/>
                <a:cs typeface="Consolas"/>
                <a:sym typeface="Consolas"/>
              </a:rPr>
              <a:t>].</a:t>
            </a:r>
            <a:r>
              <a:rPr lang="zh-TW" sz="750">
                <a:solidFill>
                  <a:srgbClr val="A6E22E"/>
                </a:solidFill>
                <a:highlight>
                  <a:srgbClr val="242424"/>
                </a:highlight>
                <a:latin typeface="Consolas"/>
                <a:ea typeface="Consolas"/>
                <a:cs typeface="Consolas"/>
                <a:sym typeface="Consolas"/>
              </a:rPr>
              <a:t>includes</a:t>
            </a:r>
            <a:r>
              <a:rPr lang="zh-TW" sz="750">
                <a:solidFill>
                  <a:srgbClr val="F8F8F2"/>
                </a:solidFill>
                <a:highlight>
                  <a:srgbClr val="242424"/>
                </a:highlight>
                <a:latin typeface="Consolas"/>
                <a:ea typeface="Consolas"/>
                <a:cs typeface="Consolas"/>
                <a:sym typeface="Consolas"/>
              </a:rPr>
              <a:t>(search[fist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80F4"/>
                </a:solidFill>
                <a:highlight>
                  <a:srgbClr val="242424"/>
                </a:highlight>
                <a:latin typeface="Consolas"/>
                <a:ea typeface="Consolas"/>
                <a:cs typeface="Consolas"/>
                <a:sym typeface="Consolas"/>
              </a:rPr>
              <a:t>1</a:t>
            </a: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newQuery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A6E22E"/>
                </a:solidFill>
                <a:highlight>
                  <a:srgbClr val="242424"/>
                </a:highlight>
                <a:latin typeface="Consolas"/>
                <a:ea typeface="Consolas"/>
                <a:cs typeface="Consolas"/>
                <a:sym typeface="Consolas"/>
              </a:rPr>
              <a:t>parseFindNewQuery</a:t>
            </a:r>
            <a:r>
              <a:rPr lang="zh-TW" sz="750">
                <a:solidFill>
                  <a:srgbClr val="F8F8F2"/>
                </a:solidFill>
                <a:highlight>
                  <a:srgbClr val="242424"/>
                </a:highlight>
                <a:latin typeface="Consolas"/>
                <a:ea typeface="Consolas"/>
                <a:cs typeface="Consolas"/>
                <a:sym typeface="Consolas"/>
              </a:rPr>
              <a:t>(params, fist);</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 pathname }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window.location;</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window.history.</a:t>
            </a:r>
            <a:r>
              <a:rPr lang="zh-TW" sz="750">
                <a:solidFill>
                  <a:srgbClr val="A6E22E"/>
                </a:solidFill>
                <a:highlight>
                  <a:srgbClr val="242424"/>
                </a:highlight>
                <a:latin typeface="Consolas"/>
                <a:ea typeface="Consolas"/>
                <a:cs typeface="Consolas"/>
                <a:sym typeface="Consolas"/>
              </a:rPr>
              <a:t>pushState</a:t>
            </a:r>
            <a:r>
              <a:rPr lang="zh-TW" sz="750">
                <a:solidFill>
                  <a:srgbClr val="F8F8F2"/>
                </a:solidFill>
                <a:highlight>
                  <a:srgbClr val="242424"/>
                </a:highlight>
                <a:latin typeface="Consolas"/>
                <a:ea typeface="Consolas"/>
                <a:cs typeface="Consolas"/>
                <a:sym typeface="Consolas"/>
              </a:rPr>
              <a:t>({}, </a:t>
            </a:r>
            <a:r>
              <a:rPr lang="zh-TW" sz="750">
                <a:solidFill>
                  <a:srgbClr val="FF80F4"/>
                </a:solidFill>
                <a:highlight>
                  <a:srgbClr val="242424"/>
                </a:highlight>
                <a:latin typeface="Consolas"/>
                <a:ea typeface="Consolas"/>
                <a:cs typeface="Consolas"/>
                <a:sym typeface="Consolas"/>
              </a:rPr>
              <a:t>null</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pathname</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newQuery</a:t>
            </a:r>
            <a:r>
              <a:rPr lang="zh-TW" sz="750">
                <a:solidFill>
                  <a:srgbClr val="F9267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750">
                <a:solidFill>
                  <a:srgbClr val="8C8C8C"/>
                </a:solidFill>
                <a:highlight>
                  <a:srgbClr val="242424"/>
                </a:highlight>
                <a:latin typeface="Consolas"/>
                <a:ea typeface="Consolas"/>
                <a:cs typeface="Consolas"/>
                <a:sym typeface="Consolas"/>
              </a:rPr>
              <a:t>// 刪除 query 參數 replace</a:t>
            </a:r>
            <a:endParaRPr i="1" sz="7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a:t>
            </a:r>
            <a:r>
              <a:rPr lang="zh-TW" sz="750">
                <a:solidFill>
                  <a:srgbClr val="A6E22E"/>
                </a:solidFill>
                <a:highlight>
                  <a:srgbClr val="242424"/>
                </a:highlight>
                <a:latin typeface="Consolas"/>
                <a:ea typeface="Consolas"/>
                <a:cs typeface="Consolas"/>
                <a:sym typeface="Consolas"/>
              </a:rPr>
              <a:t>routerQueryReplaceRemove</a:t>
            </a: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i="1" lang="zh-TW" sz="750">
                <a:solidFill>
                  <a:srgbClr val="FD971F"/>
                </a:solidFill>
                <a:highlight>
                  <a:srgbClr val="242424"/>
                </a:highlight>
                <a:latin typeface="Consolas"/>
                <a:ea typeface="Consolas"/>
                <a:cs typeface="Consolas"/>
                <a:sym typeface="Consolas"/>
              </a:rPr>
              <a:t>params</a:t>
            </a: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=&gt;</a:t>
            </a: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 search }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window.location;</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fist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search.</a:t>
            </a:r>
            <a:r>
              <a:rPr lang="zh-TW" sz="750">
                <a:solidFill>
                  <a:srgbClr val="A6E22E"/>
                </a:solidFill>
                <a:highlight>
                  <a:srgbClr val="242424"/>
                </a:highlight>
                <a:latin typeface="Consolas"/>
                <a:ea typeface="Consolas"/>
                <a:cs typeface="Consolas"/>
                <a:sym typeface="Consolas"/>
              </a:rPr>
              <a:t>indexOf</a:t>
            </a:r>
            <a:r>
              <a:rPr lang="zh-TW" sz="750">
                <a:solidFill>
                  <a:srgbClr val="F8F8F2"/>
                </a:solidFill>
                <a:highlight>
                  <a:srgbClr val="242424"/>
                </a:highlight>
                <a:latin typeface="Consolas"/>
                <a:ea typeface="Consolas"/>
                <a:cs typeface="Consolas"/>
                <a:sym typeface="Consolas"/>
              </a:rPr>
              <a:t>(params);</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lang="zh-TW" sz="750">
                <a:solidFill>
                  <a:srgbClr val="F92672"/>
                </a:solidFill>
                <a:highlight>
                  <a:srgbClr val="242424"/>
                </a:highlight>
                <a:latin typeface="Consolas"/>
                <a:ea typeface="Consolas"/>
                <a:cs typeface="Consolas"/>
                <a:sym typeface="Consolas"/>
              </a:rPr>
              <a:t>if</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"&amp;"</a:t>
            </a:r>
            <a:r>
              <a:rPr lang="zh-TW" sz="750">
                <a:solidFill>
                  <a:srgbClr val="F8F8F2"/>
                </a:solidFill>
                <a:highlight>
                  <a:srgbClr val="242424"/>
                </a:highlight>
                <a:latin typeface="Consolas"/>
                <a:ea typeface="Consolas"/>
                <a:cs typeface="Consolas"/>
                <a:sym typeface="Consolas"/>
              </a:rPr>
              <a:t>].</a:t>
            </a:r>
            <a:r>
              <a:rPr lang="zh-TW" sz="750">
                <a:solidFill>
                  <a:srgbClr val="A6E22E"/>
                </a:solidFill>
                <a:highlight>
                  <a:srgbClr val="242424"/>
                </a:highlight>
                <a:latin typeface="Consolas"/>
                <a:ea typeface="Consolas"/>
                <a:cs typeface="Consolas"/>
                <a:sym typeface="Consolas"/>
              </a:rPr>
              <a:t>includes</a:t>
            </a:r>
            <a:r>
              <a:rPr lang="zh-TW" sz="750">
                <a:solidFill>
                  <a:srgbClr val="F8F8F2"/>
                </a:solidFill>
                <a:highlight>
                  <a:srgbClr val="242424"/>
                </a:highlight>
                <a:latin typeface="Consolas"/>
                <a:ea typeface="Consolas"/>
                <a:cs typeface="Consolas"/>
                <a:sym typeface="Consolas"/>
              </a:rPr>
              <a:t>(search[fist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FF80F4"/>
                </a:solidFill>
                <a:highlight>
                  <a:srgbClr val="242424"/>
                </a:highlight>
                <a:latin typeface="Consolas"/>
                <a:ea typeface="Consolas"/>
                <a:cs typeface="Consolas"/>
                <a:sym typeface="Consolas"/>
              </a:rPr>
              <a:t>1</a:t>
            </a: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newQuery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a:t>
            </a:r>
            <a:r>
              <a:rPr lang="zh-TW" sz="750">
                <a:solidFill>
                  <a:srgbClr val="A6E22E"/>
                </a:solidFill>
                <a:highlight>
                  <a:srgbClr val="242424"/>
                </a:highlight>
                <a:latin typeface="Consolas"/>
                <a:ea typeface="Consolas"/>
                <a:cs typeface="Consolas"/>
                <a:sym typeface="Consolas"/>
              </a:rPr>
              <a:t>parseFindNewQuery</a:t>
            </a:r>
            <a:r>
              <a:rPr lang="zh-TW" sz="750">
                <a:solidFill>
                  <a:srgbClr val="F8F8F2"/>
                </a:solidFill>
                <a:highlight>
                  <a:srgbClr val="242424"/>
                </a:highlight>
                <a:latin typeface="Consolas"/>
                <a:ea typeface="Consolas"/>
                <a:cs typeface="Consolas"/>
                <a:sym typeface="Consolas"/>
              </a:rPr>
              <a:t>(params, fist);</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r>
              <a:rPr i="1" lang="zh-TW" sz="750">
                <a:solidFill>
                  <a:srgbClr val="66D9EF"/>
                </a:solidFill>
                <a:highlight>
                  <a:srgbClr val="242424"/>
                </a:highlight>
                <a:latin typeface="Consolas"/>
                <a:ea typeface="Consolas"/>
                <a:cs typeface="Consolas"/>
                <a:sym typeface="Consolas"/>
              </a:rPr>
              <a:t>const</a:t>
            </a:r>
            <a:r>
              <a:rPr lang="zh-TW" sz="750">
                <a:solidFill>
                  <a:srgbClr val="F8F8F2"/>
                </a:solidFill>
                <a:highlight>
                  <a:srgbClr val="242424"/>
                </a:highlight>
                <a:latin typeface="Consolas"/>
                <a:ea typeface="Consolas"/>
                <a:cs typeface="Consolas"/>
                <a:sym typeface="Consolas"/>
              </a:rPr>
              <a:t> { pathname } </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 window.location;</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window.history.</a:t>
            </a:r>
            <a:r>
              <a:rPr lang="zh-TW" sz="750">
                <a:solidFill>
                  <a:srgbClr val="A6E22E"/>
                </a:solidFill>
                <a:highlight>
                  <a:srgbClr val="242424"/>
                </a:highlight>
                <a:latin typeface="Consolas"/>
                <a:ea typeface="Consolas"/>
                <a:cs typeface="Consolas"/>
                <a:sym typeface="Consolas"/>
              </a:rPr>
              <a:t>replaceState</a:t>
            </a:r>
            <a:r>
              <a:rPr lang="zh-TW" sz="750">
                <a:solidFill>
                  <a:srgbClr val="F8F8F2"/>
                </a:solidFill>
                <a:highlight>
                  <a:srgbClr val="242424"/>
                </a:highlight>
                <a:latin typeface="Consolas"/>
                <a:ea typeface="Consolas"/>
                <a:cs typeface="Consolas"/>
                <a:sym typeface="Consolas"/>
              </a:rPr>
              <a:t>({}, </a:t>
            </a:r>
            <a:r>
              <a:rPr lang="zh-TW" sz="750">
                <a:solidFill>
                  <a:srgbClr val="FF80F4"/>
                </a:solidFill>
                <a:highlight>
                  <a:srgbClr val="242424"/>
                </a:highlight>
                <a:latin typeface="Consolas"/>
                <a:ea typeface="Consolas"/>
                <a:cs typeface="Consolas"/>
                <a:sym typeface="Consolas"/>
              </a:rPr>
              <a:t>null</a:t>
            </a:r>
            <a:r>
              <a:rPr lang="zh-TW" sz="750">
                <a:solidFill>
                  <a:srgbClr val="F8F8F2"/>
                </a:solidFill>
                <a:highlight>
                  <a:srgbClr val="242424"/>
                </a:highlight>
                <a:latin typeface="Consolas"/>
                <a:ea typeface="Consolas"/>
                <a:cs typeface="Consolas"/>
                <a:sym typeface="Consolas"/>
              </a:rPr>
              <a:t>, </a:t>
            </a:r>
            <a:r>
              <a:rPr lang="zh-TW" sz="750">
                <a:solidFill>
                  <a:srgbClr val="FFEE99"/>
                </a:solidFill>
                <a:highlight>
                  <a:srgbClr val="242424"/>
                </a:highlight>
                <a:latin typeface="Consolas"/>
                <a:ea typeface="Consolas"/>
                <a:cs typeface="Consolas"/>
                <a:sym typeface="Consolas"/>
              </a:rPr>
              <a:t>`</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pathname</a:t>
            </a:r>
            <a:r>
              <a:rPr lang="zh-TW" sz="750">
                <a:solidFill>
                  <a:srgbClr val="F92672"/>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newQuery</a:t>
            </a:r>
            <a:r>
              <a:rPr lang="zh-TW" sz="750">
                <a:solidFill>
                  <a:srgbClr val="F92672"/>
                </a:solidFill>
                <a:highlight>
                  <a:srgbClr val="242424"/>
                </a:highlight>
                <a:latin typeface="Consolas"/>
                <a:ea typeface="Consolas"/>
                <a:cs typeface="Consolas"/>
                <a:sym typeface="Consolas"/>
              </a:rPr>
              <a:t>}</a:t>
            </a:r>
            <a:r>
              <a:rPr lang="zh-TW" sz="750">
                <a:solidFill>
                  <a:srgbClr val="FFEE99"/>
                </a:solidFill>
                <a:highlight>
                  <a:srgbClr val="242424"/>
                </a:highlight>
                <a:latin typeface="Consolas"/>
                <a:ea typeface="Consolas"/>
                <a:cs typeface="Consolas"/>
                <a:sym typeface="Consolas"/>
              </a:rPr>
              <a:t>`</a:t>
            </a:r>
            <a:r>
              <a:rPr lang="zh-TW" sz="750">
                <a:solidFill>
                  <a:srgbClr val="F8F8F2"/>
                </a:solidFill>
                <a:highlight>
                  <a:srgbClr val="242424"/>
                </a:highlight>
                <a:latin typeface="Consolas"/>
                <a:ea typeface="Consolas"/>
                <a:cs typeface="Consolas"/>
                <a:sym typeface="Consolas"/>
              </a:rPr>
              <a:t>);</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  }</a:t>
            </a:r>
            <a:endParaRPr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750">
                <a:solidFill>
                  <a:srgbClr val="F8F8F2"/>
                </a:solidFill>
                <a:highlight>
                  <a:srgbClr val="242424"/>
                </a:highlight>
                <a:latin typeface="Consolas"/>
                <a:ea typeface="Consolas"/>
                <a:cs typeface="Consolas"/>
                <a:sym typeface="Consolas"/>
              </a:rPr>
              <a:t>};</a:t>
            </a:r>
            <a:endParaRPr sz="7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238"/>
          <p:cNvSpPr txBox="1"/>
          <p:nvPr>
            <p:ph type="title"/>
          </p:nvPr>
        </p:nvSpPr>
        <p:spPr>
          <a:xfrm>
            <a:off x="311700" y="1937238"/>
            <a:ext cx="8520600" cy="872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zh-TW" sz="4100">
                <a:solidFill>
                  <a:srgbClr val="FFE599"/>
                </a:solidFill>
              </a:rPr>
              <a:t>作業</a:t>
            </a:r>
            <a:endParaRPr b="1" sz="4100">
              <a:solidFill>
                <a:srgbClr val="FFE599"/>
              </a:solidFill>
            </a:endParaRPr>
          </a:p>
        </p:txBody>
      </p:sp>
      <p:sp>
        <p:nvSpPr>
          <p:cNvPr id="1872" name="Google Shape;1872;p238"/>
          <p:cNvSpPr txBox="1"/>
          <p:nvPr>
            <p:ph idx="1" type="body"/>
          </p:nvPr>
        </p:nvSpPr>
        <p:spPr>
          <a:xfrm>
            <a:off x="311700" y="2698063"/>
            <a:ext cx="8520600" cy="508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zh-TW" sz="1495">
                <a:solidFill>
                  <a:srgbClr val="E8E8E8"/>
                </a:solidFill>
              </a:rPr>
              <a:t>點擊瀏覽器上一頁或下一頁的時候要可以隨網址改變內容</a:t>
            </a:r>
            <a:endParaRPr sz="1495">
              <a:solidFill>
                <a:srgbClr val="E8E8E8"/>
              </a:solidFill>
            </a:endParaRPr>
          </a:p>
        </p:txBody>
      </p:sp>
      <p:sp>
        <p:nvSpPr>
          <p:cNvPr id="1873" name="Google Shape;1873;p238"/>
          <p:cNvSpPr txBox="1"/>
          <p:nvPr>
            <p:ph idx="1" type="body"/>
          </p:nvPr>
        </p:nvSpPr>
        <p:spPr>
          <a:xfrm>
            <a:off x="3837900" y="4511700"/>
            <a:ext cx="1468200" cy="401700"/>
          </a:xfrm>
          <a:prstGeom prst="rect">
            <a:avLst/>
          </a:prstGeom>
        </p:spPr>
        <p:txBody>
          <a:bodyPr anchorCtr="0" anchor="ctr" bIns="91425" lIns="91425" spcFirstLastPara="1" rIns="91425" wrap="square" tIns="91425">
            <a:normAutofit fontScale="77500"/>
          </a:bodyPr>
          <a:lstStyle/>
          <a:p>
            <a:pPr indent="0" lvl="0" marL="0" rtl="0" algn="ctr">
              <a:spcBef>
                <a:spcPts val="0"/>
              </a:spcBef>
              <a:spcAft>
                <a:spcPts val="1200"/>
              </a:spcAft>
              <a:buNone/>
            </a:pPr>
            <a:r>
              <a:rPr lang="zh-TW"/>
              <a:t>提示在下一頁</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239"/>
          <p:cNvSpPr txBox="1"/>
          <p:nvPr/>
        </p:nvSpPr>
        <p:spPr>
          <a:xfrm>
            <a:off x="1186650" y="4163813"/>
            <a:ext cx="6770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3"/>
              </a:rPr>
              <a:t>https://developer.mozilla.org/en-US/docs/Web/API/Window/popstate_event</a:t>
            </a:r>
            <a:endParaRPr/>
          </a:p>
        </p:txBody>
      </p:sp>
      <p:pic>
        <p:nvPicPr>
          <p:cNvPr id="1879" name="Google Shape;1879;p239"/>
          <p:cNvPicPr preferRelativeResize="0"/>
          <p:nvPr/>
        </p:nvPicPr>
        <p:blipFill>
          <a:blip r:embed="rId4">
            <a:alphaModFix/>
          </a:blip>
          <a:stretch>
            <a:fillRect/>
          </a:stretch>
        </p:blipFill>
        <p:spPr>
          <a:xfrm>
            <a:off x="1626725" y="579488"/>
            <a:ext cx="5890545" cy="35843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240"/>
          <p:cNvSpPr txBox="1"/>
          <p:nvPr>
            <p:ph type="title"/>
          </p:nvPr>
        </p:nvSpPr>
        <p:spPr>
          <a:xfrm>
            <a:off x="311700" y="3145450"/>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zh-TW">
                <a:solidFill>
                  <a:srgbClr val="5B9BD5"/>
                </a:solidFill>
              </a:rPr>
              <a:t>什麼是 TypeScript ?</a:t>
            </a:r>
            <a:endParaRPr b="1">
              <a:solidFill>
                <a:srgbClr val="5B9BD5"/>
              </a:solidFill>
            </a:endParaRPr>
          </a:p>
        </p:txBody>
      </p:sp>
      <p:pic>
        <p:nvPicPr>
          <p:cNvPr id="1885" name="Google Shape;1885;p240"/>
          <p:cNvPicPr preferRelativeResize="0"/>
          <p:nvPr/>
        </p:nvPicPr>
        <p:blipFill>
          <a:blip r:embed="rId3">
            <a:alphaModFix/>
          </a:blip>
          <a:stretch>
            <a:fillRect/>
          </a:stretch>
        </p:blipFill>
        <p:spPr>
          <a:xfrm>
            <a:off x="3587812" y="934625"/>
            <a:ext cx="1968375" cy="1968399"/>
          </a:xfrm>
          <a:prstGeom prst="rect">
            <a:avLst/>
          </a:prstGeom>
          <a:noFill/>
          <a:ln>
            <a:noFill/>
          </a:ln>
        </p:spPr>
      </p:pic>
      <p:sp>
        <p:nvSpPr>
          <p:cNvPr id="1886" name="Google Shape;1886;p240"/>
          <p:cNvSpPr txBox="1"/>
          <p:nvPr/>
        </p:nvSpPr>
        <p:spPr>
          <a:xfrm>
            <a:off x="3071988" y="3854863"/>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100" u="sng">
                <a:solidFill>
                  <a:schemeClr val="hlink"/>
                </a:solidFill>
                <a:hlinkClick r:id="rId4"/>
              </a:rPr>
              <a:t>https://zh.wikipedia.org/zh-tw/TypeScript</a:t>
            </a:r>
            <a:endParaRPr b="1" sz="1100">
              <a:solidFill>
                <a:schemeClr val="dk1"/>
              </a:solidFill>
            </a:endParaRPr>
          </a:p>
        </p:txBody>
      </p:sp>
      <p:sp>
        <p:nvSpPr>
          <p:cNvPr id="1887" name="Google Shape;1887;p240"/>
          <p:cNvSpPr txBox="1"/>
          <p:nvPr/>
        </p:nvSpPr>
        <p:spPr>
          <a:xfrm>
            <a:off x="2540238" y="3582938"/>
            <a:ext cx="406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200" u="sng">
                <a:solidFill>
                  <a:schemeClr val="hlink"/>
                </a:solidFill>
                <a:hlinkClick r:id="rId5"/>
              </a:rPr>
              <a:t>https://www.typescriptlang.org/</a:t>
            </a:r>
            <a:endParaRPr b="1" sz="1200">
              <a:solidFill>
                <a:schemeClr val="dk1"/>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241"/>
          <p:cNvSpPr txBox="1"/>
          <p:nvPr>
            <p:ph type="title"/>
          </p:nvPr>
        </p:nvSpPr>
        <p:spPr>
          <a:xfrm>
            <a:off x="311700" y="1346171"/>
            <a:ext cx="8520600" cy="79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zh-TW">
                <a:solidFill>
                  <a:srgbClr val="5B9BD5"/>
                </a:solidFill>
              </a:rPr>
              <a:t>為什麼我們需要 TypeScript ?</a:t>
            </a:r>
            <a:endParaRPr b="1">
              <a:solidFill>
                <a:srgbClr val="5B9BD5"/>
              </a:solidFill>
            </a:endParaRPr>
          </a:p>
        </p:txBody>
      </p:sp>
      <p:sp>
        <p:nvSpPr>
          <p:cNvPr id="1893" name="Google Shape;1893;p241"/>
          <p:cNvSpPr txBox="1"/>
          <p:nvPr/>
        </p:nvSpPr>
        <p:spPr>
          <a:xfrm>
            <a:off x="1603650" y="2427525"/>
            <a:ext cx="59367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Char char="●"/>
            </a:pPr>
            <a:r>
              <a:rPr b="1" lang="zh-TW">
                <a:solidFill>
                  <a:schemeClr val="dk1"/>
                </a:solidFill>
              </a:rPr>
              <a:t>靜態型別檢查，可以在編譯前檢測到部分的型別錯誤。</a:t>
            </a:r>
            <a:endParaRPr b="1">
              <a:solidFill>
                <a:schemeClr val="dk1"/>
              </a:solidFill>
            </a:endParaRPr>
          </a:p>
          <a:p>
            <a:pPr indent="-317500" lvl="0" marL="457200" rtl="0" algn="l">
              <a:lnSpc>
                <a:spcPct val="150000"/>
              </a:lnSpc>
              <a:spcBef>
                <a:spcPts val="0"/>
              </a:spcBef>
              <a:spcAft>
                <a:spcPts val="0"/>
              </a:spcAft>
              <a:buClr>
                <a:schemeClr val="dk1"/>
              </a:buClr>
              <a:buSzPts val="1400"/>
              <a:buChar char="●"/>
            </a:pPr>
            <a:r>
              <a:rPr b="1" lang="zh-TW">
                <a:solidFill>
                  <a:schemeClr val="dk1"/>
                </a:solidFill>
              </a:rPr>
              <a:t>像是定義查詢和程式碼提示等功能跟</a:t>
            </a:r>
            <a:r>
              <a:rPr b="1" lang="zh-TW">
                <a:solidFill>
                  <a:schemeClr val="dk1"/>
                </a:solidFill>
              </a:rPr>
              <a:t> vscode </a:t>
            </a:r>
            <a:r>
              <a:rPr b="1" lang="zh-TW">
                <a:solidFill>
                  <a:schemeClr val="dk1"/>
                </a:solidFill>
              </a:rPr>
              <a:t>搭配有更好的整合</a:t>
            </a:r>
            <a:r>
              <a:rPr b="1" lang="zh-TW">
                <a:solidFill>
                  <a:schemeClr val="dk1"/>
                </a:solidFill>
              </a:rPr>
              <a:t>。</a:t>
            </a:r>
            <a:endParaRPr b="1">
              <a:solidFill>
                <a:schemeClr val="dk1"/>
              </a:solidFill>
            </a:endParaRPr>
          </a:p>
          <a:p>
            <a:pPr indent="-317500" lvl="0" marL="457200" rtl="0" algn="l">
              <a:lnSpc>
                <a:spcPct val="150000"/>
              </a:lnSpc>
              <a:spcBef>
                <a:spcPts val="0"/>
              </a:spcBef>
              <a:spcAft>
                <a:spcPts val="0"/>
              </a:spcAft>
              <a:buClr>
                <a:schemeClr val="dk1"/>
              </a:buClr>
              <a:buSzPts val="1400"/>
              <a:buChar char="●"/>
            </a:pPr>
            <a:r>
              <a:rPr b="1" lang="zh-TW">
                <a:solidFill>
                  <a:schemeClr val="dk1"/>
                </a:solidFill>
              </a:rPr>
              <a:t>提升程式碼的可讀性，</a:t>
            </a:r>
            <a:r>
              <a:rPr b="1" lang="zh-TW">
                <a:solidFill>
                  <a:schemeClr val="dk1"/>
                </a:solidFill>
              </a:rPr>
              <a:t>一眼就能明白當前型別定義</a:t>
            </a:r>
            <a:r>
              <a:rPr b="1" lang="zh-TW">
                <a:solidFill>
                  <a:schemeClr val="dk1"/>
                </a:solidFill>
              </a:rPr>
              <a:t>。</a:t>
            </a:r>
            <a:endParaRPr b="1">
              <a:solidFill>
                <a:schemeClr val="dk1"/>
              </a:solidFill>
            </a:endParaRPr>
          </a:p>
          <a:p>
            <a:pPr indent="-317500" lvl="0" marL="457200" rtl="0" algn="l">
              <a:lnSpc>
                <a:spcPct val="150000"/>
              </a:lnSpc>
              <a:spcBef>
                <a:spcPts val="0"/>
              </a:spcBef>
              <a:spcAft>
                <a:spcPts val="0"/>
              </a:spcAft>
              <a:buClr>
                <a:schemeClr val="dk1"/>
              </a:buClr>
              <a:buSzPts val="1400"/>
              <a:buChar char="●"/>
            </a:pPr>
            <a:r>
              <a:rPr b="1" lang="zh-TW">
                <a:solidFill>
                  <a:schemeClr val="dk1"/>
                </a:solidFill>
              </a:rPr>
              <a:t>開發函式庫時</a:t>
            </a:r>
            <a:r>
              <a:rPr b="1" lang="zh-TW">
                <a:solidFill>
                  <a:schemeClr val="dk1"/>
                </a:solidFill>
              </a:rPr>
              <a:t>，可以</a:t>
            </a:r>
            <a:r>
              <a:rPr b="1" lang="zh-TW">
                <a:solidFill>
                  <a:schemeClr val="dk1"/>
                </a:solidFill>
              </a:rPr>
              <a:t>提供型別定義給使用者更良好的開發體驗。</a:t>
            </a:r>
            <a:endParaRPr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3-5 變數 var let const</a:t>
            </a:r>
            <a:endParaRPr b="1" sz="1300">
              <a:solidFill>
                <a:srgbClr val="F7DF1E"/>
              </a:solidFill>
              <a:highlight>
                <a:srgbClr val="242424"/>
              </a:highlight>
              <a:latin typeface="Calibri"/>
              <a:ea typeface="Calibri"/>
              <a:cs typeface="Calibri"/>
              <a:sym typeface="Calibri"/>
            </a:endParaRPr>
          </a:p>
        </p:txBody>
      </p:sp>
      <p:sp>
        <p:nvSpPr>
          <p:cNvPr id="248" name="Google Shape;248;p35"/>
          <p:cNvSpPr txBox="1"/>
          <p:nvPr/>
        </p:nvSpPr>
        <p:spPr>
          <a:xfrm>
            <a:off x="783575" y="1278750"/>
            <a:ext cx="24408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script</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var</a:t>
            </a:r>
            <a:r>
              <a:rPr b="1" lang="zh-TW" sz="1200">
                <a:solidFill>
                  <a:srgbClr val="F8F8F2"/>
                </a:solidFill>
                <a:highlight>
                  <a:srgbClr val="242424"/>
                </a:highlight>
                <a:latin typeface="Courier New"/>
                <a:ea typeface="Courier New"/>
                <a:cs typeface="Courier New"/>
                <a:sym typeface="Courier New"/>
              </a:rPr>
              <a:t> a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1</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let</a:t>
            </a:r>
            <a:r>
              <a:rPr b="1" lang="zh-TW" sz="1200">
                <a:solidFill>
                  <a:srgbClr val="F8F8F2"/>
                </a:solidFill>
                <a:highlight>
                  <a:srgbClr val="242424"/>
                </a:highlight>
                <a:latin typeface="Courier New"/>
                <a:ea typeface="Courier New"/>
                <a:cs typeface="Courier New"/>
                <a:sym typeface="Courier New"/>
              </a:rPr>
              <a:t> b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2</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c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3</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(b);</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(c);</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script</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p:txBody>
      </p:sp>
      <p:sp>
        <p:nvSpPr>
          <p:cNvPr id="249" name="Google Shape;249;p35"/>
          <p:cNvSpPr txBox="1"/>
          <p:nvPr/>
        </p:nvSpPr>
        <p:spPr>
          <a:xfrm>
            <a:off x="3846625" y="1794450"/>
            <a:ext cx="4725900" cy="1554600"/>
          </a:xfrm>
          <a:prstGeom prst="rect">
            <a:avLst/>
          </a:prstGeom>
          <a:noFill/>
          <a:ln>
            <a:noFill/>
          </a:ln>
        </p:spPr>
        <p:txBody>
          <a:bodyPr anchorCtr="0" anchor="ctr" bIns="45700" lIns="91425" spcFirstLastPara="1" rIns="91425" wrap="square" tIns="45700">
            <a:noAutofit/>
          </a:bodyPr>
          <a:lstStyle/>
          <a:p>
            <a:pPr indent="-406400" lvl="0" marL="457200" marR="0" rtl="0" algn="l">
              <a:lnSpc>
                <a:spcPct val="150000"/>
              </a:lnSpc>
              <a:spcBef>
                <a:spcPts val="0"/>
              </a:spcBef>
              <a:spcAft>
                <a:spcPts val="0"/>
              </a:spcAft>
              <a:buClr>
                <a:schemeClr val="dk1"/>
              </a:buClr>
              <a:buSzPts val="1200"/>
              <a:buFont typeface="Arial"/>
              <a:buAutoNum type="arabicPeriod"/>
            </a:pPr>
            <a:r>
              <a:rPr b="1" lang="zh-TW" sz="1200">
                <a:solidFill>
                  <a:schemeClr val="dk1"/>
                </a:solidFill>
                <a:latin typeface="Arial"/>
                <a:ea typeface="Arial"/>
                <a:cs typeface="Arial"/>
                <a:sym typeface="Arial"/>
              </a:rPr>
              <a:t>變數命名是可以透過開發者去自己命名!</a:t>
            </a:r>
            <a:endParaRPr sz="1200">
              <a:solidFill>
                <a:schemeClr val="dk1"/>
              </a:solidFill>
            </a:endParaRPr>
          </a:p>
          <a:p>
            <a:pPr indent="-406400" lvl="0" marL="457200" marR="0" rtl="0" algn="l">
              <a:lnSpc>
                <a:spcPct val="150000"/>
              </a:lnSpc>
              <a:spcBef>
                <a:spcPts val="0"/>
              </a:spcBef>
              <a:spcAft>
                <a:spcPts val="0"/>
              </a:spcAft>
              <a:buClr>
                <a:schemeClr val="dk1"/>
              </a:buClr>
              <a:buSzPts val="1200"/>
              <a:buFont typeface="Arial"/>
              <a:buAutoNum type="arabicPeriod"/>
            </a:pPr>
            <a:r>
              <a:rPr b="1" lang="zh-TW" sz="1200">
                <a:solidFill>
                  <a:schemeClr val="dk1"/>
                </a:solidFill>
                <a:latin typeface="Arial"/>
                <a:ea typeface="Arial"/>
                <a:cs typeface="Arial"/>
                <a:sym typeface="Arial"/>
              </a:rPr>
              <a:t>變數命名時不能使用 JavaScript 的方法或是屬性來命名!</a:t>
            </a:r>
            <a:endParaRPr sz="1200">
              <a:solidFill>
                <a:schemeClr val="dk1"/>
              </a:solidFill>
            </a:endParaRPr>
          </a:p>
          <a:p>
            <a:pPr indent="-406400" lvl="0" marL="457200" marR="0" rtl="0" algn="l">
              <a:lnSpc>
                <a:spcPct val="150000"/>
              </a:lnSpc>
              <a:spcBef>
                <a:spcPts val="0"/>
              </a:spcBef>
              <a:spcAft>
                <a:spcPts val="0"/>
              </a:spcAft>
              <a:buClr>
                <a:schemeClr val="dk1"/>
              </a:buClr>
              <a:buSzPts val="1200"/>
              <a:buFont typeface="Arial"/>
              <a:buAutoNum type="arabicPeriod"/>
            </a:pPr>
            <a:r>
              <a:rPr b="1" lang="zh-TW" sz="1200">
                <a:solidFill>
                  <a:schemeClr val="dk1"/>
                </a:solidFill>
                <a:latin typeface="Arial"/>
                <a:ea typeface="Arial"/>
                <a:cs typeface="Arial"/>
                <a:sym typeface="Arial"/>
              </a:rPr>
              <a:t>命名的開頭不可以是數字!</a:t>
            </a:r>
            <a:endParaRPr sz="1200">
              <a:solidFill>
                <a:schemeClr val="dk1"/>
              </a:solidFill>
            </a:endParaRPr>
          </a:p>
          <a:p>
            <a:pPr indent="-406400" lvl="0" marL="457200" marR="0" rtl="0" algn="l">
              <a:lnSpc>
                <a:spcPct val="150000"/>
              </a:lnSpc>
              <a:spcBef>
                <a:spcPts val="0"/>
              </a:spcBef>
              <a:spcAft>
                <a:spcPts val="0"/>
              </a:spcAft>
              <a:buClr>
                <a:schemeClr val="dk1"/>
              </a:buClr>
              <a:buSzPts val="1200"/>
              <a:buFont typeface="Arial"/>
              <a:buAutoNum type="arabicPeriod"/>
            </a:pPr>
            <a:r>
              <a:rPr b="1" lang="zh-TW" sz="1200">
                <a:solidFill>
                  <a:schemeClr val="dk1"/>
                </a:solidFill>
                <a:latin typeface="Arial"/>
                <a:ea typeface="Arial"/>
                <a:cs typeface="Arial"/>
                <a:sym typeface="Arial"/>
              </a:rPr>
              <a:t>程式裡面大小寫有差別!</a:t>
            </a:r>
            <a:endParaRPr b="1" sz="1200">
              <a:solidFill>
                <a:schemeClr val="dk1"/>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242"/>
          <p:cNvSpPr txBox="1"/>
          <p:nvPr>
            <p:ph type="title"/>
          </p:nvPr>
        </p:nvSpPr>
        <p:spPr>
          <a:xfrm>
            <a:off x="311700" y="1320959"/>
            <a:ext cx="8520600" cy="79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zh-TW">
                <a:solidFill>
                  <a:srgbClr val="5B9BD5"/>
                </a:solidFill>
              </a:rPr>
              <a:t>導入 TypeScript 所需的成本？ </a:t>
            </a:r>
            <a:endParaRPr b="1">
              <a:solidFill>
                <a:srgbClr val="5B9BD5"/>
              </a:solidFill>
            </a:endParaRPr>
          </a:p>
        </p:txBody>
      </p:sp>
      <p:sp>
        <p:nvSpPr>
          <p:cNvPr id="1899" name="Google Shape;1899;p242"/>
          <p:cNvSpPr txBox="1"/>
          <p:nvPr/>
        </p:nvSpPr>
        <p:spPr>
          <a:xfrm>
            <a:off x="2687550" y="2280938"/>
            <a:ext cx="37689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Char char="●"/>
            </a:pPr>
            <a:r>
              <a:rPr b="1" lang="zh-TW" sz="1200">
                <a:solidFill>
                  <a:schemeClr val="dk1"/>
                </a:solidFill>
              </a:rPr>
              <a:t>學習成本</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zh-TW" sz="1200">
                <a:solidFill>
                  <a:schemeClr val="dk1"/>
                </a:solidFill>
              </a:rPr>
              <a:t>函式庫的型別支援</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zh-TW" sz="1200">
                <a:solidFill>
                  <a:schemeClr val="dk1"/>
                </a:solidFill>
              </a:rPr>
              <a:t>在寬鬆與嚴格中的掙扎</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zh-TW" sz="1200">
                <a:solidFill>
                  <a:schemeClr val="dk1"/>
                </a:solidFill>
              </a:rPr>
              <a:t>編譯流程</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zh-TW" sz="1200">
                <a:solidFill>
                  <a:schemeClr val="dk1"/>
                </a:solidFill>
              </a:rPr>
              <a:t>去適應 TypeScript 的程式風格</a:t>
            </a:r>
            <a:endParaRPr b="1" sz="1200">
              <a:solidFill>
                <a:schemeClr val="dk1"/>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243"/>
          <p:cNvSpPr txBox="1"/>
          <p:nvPr/>
        </p:nvSpPr>
        <p:spPr>
          <a:xfrm>
            <a:off x="191400" y="158625"/>
            <a:ext cx="56772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 宣告變數與類型的概念 Number、String、boolean、Array、object</a:t>
            </a:r>
            <a:endParaRPr b="1" sz="1300">
              <a:solidFill>
                <a:srgbClr val="5B9BD5"/>
              </a:solidFill>
              <a:highlight>
                <a:srgbClr val="242424"/>
              </a:highlight>
              <a:latin typeface="Calibri"/>
              <a:ea typeface="Calibri"/>
              <a:cs typeface="Calibri"/>
              <a:sym typeface="Calibri"/>
            </a:endParaRPr>
          </a:p>
        </p:txBody>
      </p:sp>
      <p:sp>
        <p:nvSpPr>
          <p:cNvPr id="1905" name="Google Shape;1905;p243"/>
          <p:cNvSpPr txBox="1"/>
          <p:nvPr/>
        </p:nvSpPr>
        <p:spPr>
          <a:xfrm>
            <a:off x="2340150" y="1251900"/>
            <a:ext cx="4463700" cy="26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num</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str</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"mike"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bool</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boolean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true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arr1</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Array&lt;</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&gt;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2</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3</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arr2</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2</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3</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arr3</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Array&lt;</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&gt;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"b"</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"c"</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arr4</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"b"</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"c"</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arr5</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Array&lt;</a:t>
            </a:r>
            <a:r>
              <a:rPr b="1" i="1" lang="zh-TW" sz="1100">
                <a:solidFill>
                  <a:srgbClr val="66D9EF"/>
                </a:solidFill>
                <a:highlight>
                  <a:srgbClr val="242424"/>
                </a:highlight>
                <a:latin typeface="Courier New"/>
                <a:ea typeface="Courier New"/>
                <a:cs typeface="Courier New"/>
                <a:sym typeface="Courier New"/>
              </a:rPr>
              <a:t>boolean</a:t>
            </a:r>
            <a:r>
              <a:rPr b="1" lang="zh-TW" sz="1100">
                <a:solidFill>
                  <a:srgbClr val="F8F8F2"/>
                </a:solidFill>
                <a:highlight>
                  <a:srgbClr val="242424"/>
                </a:highlight>
                <a:latin typeface="Courier New"/>
                <a:ea typeface="Courier New"/>
                <a:cs typeface="Courier New"/>
                <a:sym typeface="Courier New"/>
              </a:rPr>
              <a:t>&gt;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true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false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true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arr6</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boolean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true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false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true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arr7</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Array&lt;</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&gt;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244"/>
          <p:cNvSpPr txBox="1"/>
          <p:nvPr/>
        </p:nvSpPr>
        <p:spPr>
          <a:xfrm>
            <a:off x="1615050" y="540000"/>
            <a:ext cx="5913900" cy="4063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arr8</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Array&lt;Array&lt;</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&gt;&gt;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3</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4</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arr9</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Array&lt;Array&lt;</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&gt;&gt;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"b"</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arr10</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Array&lt;{ id</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 }&gt;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 id: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 id: </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"jane"</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arr11</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Array&lt;{ id</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null</a:t>
            </a:r>
            <a:r>
              <a:rPr b="1" lang="zh-TW" sz="900">
                <a:solidFill>
                  <a:srgbClr val="F8F8F2"/>
                </a:solidFill>
                <a:highlight>
                  <a:srgbClr val="242424"/>
                </a:highlight>
                <a:latin typeface="Courier New"/>
                <a:ea typeface="Courier New"/>
                <a:cs typeface="Courier New"/>
                <a:sym typeface="Courier New"/>
              </a:rPr>
              <a:t> }&gt;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 id: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 }, { id: </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arr12</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Array&lt;{ id</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undefined</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null</a:t>
            </a:r>
            <a:r>
              <a:rPr b="1" lang="zh-TW" sz="900">
                <a:solidFill>
                  <a:srgbClr val="F8F8F2"/>
                </a:solidFill>
                <a:highlight>
                  <a:srgbClr val="242424"/>
                </a:highlight>
                <a:latin typeface="Courier New"/>
                <a:ea typeface="Courier New"/>
                <a:cs typeface="Courier New"/>
                <a:sym typeface="Courier New"/>
              </a:rPr>
              <a:t> }&gt;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 id: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 id: </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80F4"/>
                </a:solidFill>
                <a:highlight>
                  <a:srgbClr val="242424"/>
                </a:highlight>
                <a:latin typeface="Courier New"/>
                <a:ea typeface="Courier New"/>
                <a:cs typeface="Courier New"/>
                <a:sym typeface="Courier New"/>
              </a:rPr>
              <a:t>null</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 id: </a:t>
            </a:r>
            <a:r>
              <a:rPr b="1" lang="zh-TW" sz="900">
                <a:solidFill>
                  <a:srgbClr val="FF80F4"/>
                </a:solidFill>
                <a:highlight>
                  <a:srgbClr val="242424"/>
                </a:highlight>
                <a:latin typeface="Courier New"/>
                <a:ea typeface="Courier New"/>
                <a:cs typeface="Courier New"/>
                <a:sym typeface="Courier New"/>
              </a:rPr>
              <a:t>3</a:t>
            </a: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80F4"/>
                </a:solidFill>
                <a:highlight>
                  <a:srgbClr val="242424"/>
                </a:highlight>
                <a:latin typeface="Courier New"/>
                <a:ea typeface="Courier New"/>
                <a:cs typeface="Courier New"/>
                <a:sym typeface="Courier New"/>
              </a:rPr>
              <a:t>undefined</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245"/>
          <p:cNvSpPr txBox="1"/>
          <p:nvPr/>
        </p:nvSpPr>
        <p:spPr>
          <a:xfrm>
            <a:off x="614250" y="1505850"/>
            <a:ext cx="7915500" cy="213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obj1</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name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name: </a:t>
            </a:r>
            <a:r>
              <a:rPr b="1" lang="zh-TW" sz="1100">
                <a:solidFill>
                  <a:srgbClr val="FFEE99"/>
                </a:solidFill>
                <a:highlight>
                  <a:srgbClr val="242424"/>
                </a:highlight>
                <a:latin typeface="Courier New"/>
                <a:ea typeface="Courier New"/>
                <a:cs typeface="Courier New"/>
                <a:sym typeface="Courier New"/>
              </a:rPr>
              <a:t>"mike"</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obj2</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name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obj3</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name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undefined</a:t>
            </a: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name: </a:t>
            </a:r>
            <a:r>
              <a:rPr b="1" lang="zh-TW" sz="1100">
                <a:solidFill>
                  <a:srgbClr val="FF80F4"/>
                </a:solidFill>
                <a:highlight>
                  <a:srgbClr val="242424"/>
                </a:highlight>
                <a:latin typeface="Courier New"/>
                <a:ea typeface="Courier New"/>
                <a:cs typeface="Courier New"/>
                <a:sym typeface="Courier New"/>
              </a:rPr>
              <a:t>undefined</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obj4</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name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null</a:t>
            </a: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name: </a:t>
            </a:r>
            <a:r>
              <a:rPr b="1" lang="zh-TW" sz="1100">
                <a:solidFill>
                  <a:srgbClr val="FF80F4"/>
                </a:solidFill>
                <a:highlight>
                  <a:srgbClr val="242424"/>
                </a:highlight>
                <a:latin typeface="Courier New"/>
                <a:ea typeface="Courier New"/>
                <a:cs typeface="Courier New"/>
                <a:sym typeface="Courier New"/>
              </a:rPr>
              <a:t>null</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obj5</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name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null</a:t>
            </a: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obj9</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name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undefined</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null</a:t>
            </a: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name: </a:t>
            </a:r>
            <a:r>
              <a:rPr b="1" lang="zh-TW" sz="1100">
                <a:solidFill>
                  <a:srgbClr val="FFEE99"/>
                </a:solidFill>
                <a:highlight>
                  <a:srgbClr val="242424"/>
                </a:highlight>
                <a:latin typeface="Courier New"/>
                <a:ea typeface="Courier New"/>
                <a:cs typeface="Courier New"/>
                <a:sym typeface="Courier New"/>
              </a:rPr>
              <a:t>"mike"</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obj6</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name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undefined</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null</a:t>
            </a: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name: </a:t>
            </a:r>
            <a:r>
              <a:rPr b="1" lang="zh-TW" sz="1100">
                <a:solidFill>
                  <a:srgbClr val="FF80F4"/>
                </a:solidFill>
                <a:highlight>
                  <a:srgbClr val="242424"/>
                </a:highlight>
                <a:latin typeface="Courier New"/>
                <a:ea typeface="Courier New"/>
                <a:cs typeface="Courier New"/>
                <a:sym typeface="Courier New"/>
              </a:rPr>
              <a:t>undefined</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obj7</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name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undefined</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null</a:t>
            </a: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id: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name: </a:t>
            </a:r>
            <a:r>
              <a:rPr b="1" lang="zh-TW" sz="1100">
                <a:solidFill>
                  <a:srgbClr val="FF80F4"/>
                </a:solidFill>
                <a:highlight>
                  <a:srgbClr val="242424"/>
                </a:highlight>
                <a:latin typeface="Courier New"/>
                <a:ea typeface="Courier New"/>
                <a:cs typeface="Courier New"/>
                <a:sym typeface="Courier New"/>
              </a:rPr>
              <a:t>null</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24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21-2 Array 與 Tuple</a:t>
            </a:r>
            <a:endParaRPr b="1" sz="1300">
              <a:solidFill>
                <a:srgbClr val="5B9BD5"/>
              </a:solidFill>
              <a:highlight>
                <a:srgbClr val="242424"/>
              </a:highlight>
              <a:latin typeface="Calibri"/>
              <a:ea typeface="Calibri"/>
              <a:cs typeface="Calibri"/>
              <a:sym typeface="Calibri"/>
            </a:endParaRPr>
          </a:p>
        </p:txBody>
      </p:sp>
      <p:sp>
        <p:nvSpPr>
          <p:cNvPr id="1921" name="Google Shape;1921;p246"/>
          <p:cNvSpPr txBox="1"/>
          <p:nvPr/>
        </p:nvSpPr>
        <p:spPr>
          <a:xfrm>
            <a:off x="1445100" y="1505850"/>
            <a:ext cx="6253800" cy="213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Array 與 Tuple(元組)</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tuple 是固定長度的 array，type 和 value 相互對應</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tuple1</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tuple2</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error -&gt; 不可以改變類型順序</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tuple3</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2</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error -&gt; 不可以多加類型</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47"/>
          <p:cNvSpPr txBox="1"/>
          <p:nvPr/>
        </p:nvSpPr>
        <p:spPr>
          <a:xfrm>
            <a:off x="425450" y="1428900"/>
            <a:ext cx="8509200" cy="22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a:solidFill>
                  <a:srgbClr val="E8EAEC"/>
                </a:solidFill>
                <a:highlight>
                  <a:srgbClr val="171719"/>
                </a:highlight>
              </a:rPr>
              <a:t>Tuple 是一種</a:t>
            </a:r>
            <a:r>
              <a:rPr b="1" lang="zh-TW">
                <a:solidFill>
                  <a:srgbClr val="5B9BD5"/>
                </a:solidFill>
                <a:highlight>
                  <a:srgbClr val="171719"/>
                </a:highlight>
              </a:rPr>
              <a:t>固定長度的陣列</a:t>
            </a:r>
            <a:r>
              <a:rPr b="1" lang="zh-TW">
                <a:solidFill>
                  <a:srgbClr val="E8EAEC"/>
                </a:solidFill>
                <a:highlight>
                  <a:srgbClr val="171719"/>
                </a:highlight>
              </a:rPr>
              <a:t>，其中每個元素的類型也是固定的。這意味著你可以指定每個元素的類型，並且這些類型在元素的位置上是固定的。</a:t>
            </a:r>
            <a:endParaRPr b="1">
              <a:solidFill>
                <a:srgbClr val="E8EAEC"/>
              </a:solidFill>
              <a:highlight>
                <a:srgbClr val="171719"/>
              </a:highlight>
            </a:endParaRPr>
          </a:p>
          <a:p>
            <a:pPr indent="0" lvl="0" marL="0" rtl="0" algn="l">
              <a:lnSpc>
                <a:spcPct val="150000"/>
              </a:lnSpc>
              <a:spcBef>
                <a:spcPts val="900"/>
              </a:spcBef>
              <a:spcAft>
                <a:spcPts val="0"/>
              </a:spcAft>
              <a:buNone/>
            </a:pPr>
            <a:r>
              <a:rPr b="1" lang="zh-TW">
                <a:solidFill>
                  <a:srgbClr val="E8E8E8"/>
                </a:solidFill>
                <a:highlight>
                  <a:srgbClr val="171719"/>
                </a:highlight>
              </a:rPr>
              <a:t>在使用 Tuple 時，TypeScript 會強制檢查每個元素的類型和順序，以確保它們與 Tuple 的定義相符。</a:t>
            </a:r>
            <a:endParaRPr b="1">
              <a:solidFill>
                <a:srgbClr val="E8E8E8"/>
              </a:solidFill>
              <a:highlight>
                <a:srgbClr val="171719"/>
              </a:highlight>
            </a:endParaRPr>
          </a:p>
          <a:p>
            <a:pPr indent="-317500" lvl="0" marL="457200" rtl="0" algn="l">
              <a:lnSpc>
                <a:spcPct val="150000"/>
              </a:lnSpc>
              <a:spcBef>
                <a:spcPts val="600"/>
              </a:spcBef>
              <a:spcAft>
                <a:spcPts val="0"/>
              </a:spcAft>
              <a:buClr>
                <a:srgbClr val="FFF2CC"/>
              </a:buClr>
              <a:buSzPts val="1400"/>
              <a:buAutoNum type="arabicPeriod"/>
            </a:pPr>
            <a:r>
              <a:rPr b="1" lang="zh-TW">
                <a:solidFill>
                  <a:srgbClr val="FFF2CC"/>
                </a:solidFill>
                <a:highlight>
                  <a:srgbClr val="171719"/>
                </a:highlight>
              </a:rPr>
              <a:t>這種嚴格的類型檢查使得 Tuple 在需要確保數據結構的正確性時非常有用。</a:t>
            </a:r>
            <a:endParaRPr b="1">
              <a:solidFill>
                <a:srgbClr val="FFF2CC"/>
              </a:solidFill>
              <a:highlight>
                <a:srgbClr val="171719"/>
              </a:highlight>
            </a:endParaRPr>
          </a:p>
          <a:p>
            <a:pPr indent="-317500" lvl="0" marL="457200" rtl="0" algn="l">
              <a:lnSpc>
                <a:spcPct val="150000"/>
              </a:lnSpc>
              <a:spcBef>
                <a:spcPts val="0"/>
              </a:spcBef>
              <a:spcAft>
                <a:spcPts val="0"/>
              </a:spcAft>
              <a:buClr>
                <a:srgbClr val="FFF2CC"/>
              </a:buClr>
              <a:buSzPts val="1400"/>
              <a:buAutoNum type="arabicPeriod"/>
            </a:pPr>
            <a:r>
              <a:rPr b="1" lang="zh-TW">
                <a:solidFill>
                  <a:srgbClr val="FFF2CC"/>
                </a:solidFill>
                <a:highlight>
                  <a:srgbClr val="171719"/>
                </a:highlight>
              </a:rPr>
              <a:t>相反，Array 的類型推斷和靈活性使得它們在需要存儲不同類型和可變長度的數據時更為方便。</a:t>
            </a:r>
            <a:endParaRPr b="1">
              <a:solidFill>
                <a:srgbClr val="FFF2CC"/>
              </a:solidFill>
              <a:highlight>
                <a:srgbClr val="171719"/>
              </a:highlight>
            </a:endParaRPr>
          </a:p>
          <a:p>
            <a:pPr indent="0" lvl="0" marL="0" rtl="0" algn="l">
              <a:lnSpc>
                <a:spcPct val="150000"/>
              </a:lnSpc>
              <a:spcBef>
                <a:spcPts val="600"/>
              </a:spcBef>
              <a:spcAft>
                <a:spcPts val="600"/>
              </a:spcAft>
              <a:buNone/>
            </a:pPr>
            <a:r>
              <a:rPr b="1" lang="zh-TW">
                <a:solidFill>
                  <a:srgbClr val="E8E8E8"/>
                </a:solidFill>
                <a:highlight>
                  <a:srgbClr val="171719"/>
                </a:highlight>
              </a:rPr>
              <a:t>總結來說，選擇使用 Array 還是 Tuple 主要取決於你的數據結構需求和類型安全性的需求。</a:t>
            </a:r>
            <a:endParaRPr b="1">
              <a:solidFill>
                <a:srgbClr val="E8EAEC"/>
              </a:solidFill>
              <a:highlight>
                <a:srgbClr val="171719"/>
              </a:highlight>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24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21-3 Enum</a:t>
            </a:r>
            <a:endParaRPr b="1" sz="1300">
              <a:solidFill>
                <a:srgbClr val="5B9BD5"/>
              </a:solidFill>
              <a:highlight>
                <a:srgbClr val="242424"/>
              </a:highlight>
              <a:latin typeface="Calibri"/>
              <a:ea typeface="Calibri"/>
              <a:cs typeface="Calibri"/>
              <a:sym typeface="Calibri"/>
            </a:endParaRPr>
          </a:p>
        </p:txBody>
      </p:sp>
      <p:sp>
        <p:nvSpPr>
          <p:cNvPr id="1932" name="Google Shape;1932;p248"/>
          <p:cNvSpPr txBox="1"/>
          <p:nvPr/>
        </p:nvSpPr>
        <p:spPr>
          <a:xfrm>
            <a:off x="5117825" y="256850"/>
            <a:ext cx="3610200" cy="447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function</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getTodaySpecial</a:t>
            </a:r>
            <a:r>
              <a:rPr b="1" lang="zh-TW" sz="900">
                <a:solidFill>
                  <a:srgbClr val="F8F8F2"/>
                </a:solidFill>
                <a:highlight>
                  <a:srgbClr val="242424"/>
                </a:highlight>
                <a:latin typeface="Courier New"/>
                <a:ea typeface="Courier New"/>
                <a:cs typeface="Courier New"/>
                <a:sym typeface="Courier New"/>
              </a:rPr>
              <a:t>(</a:t>
            </a:r>
            <a:r>
              <a:rPr b="1" i="1" lang="zh-TW" sz="900">
                <a:solidFill>
                  <a:srgbClr val="FD971F"/>
                </a:solidFill>
                <a:highlight>
                  <a:srgbClr val="242424"/>
                </a:highlight>
                <a:latin typeface="Courier New"/>
                <a:ea typeface="Courier New"/>
                <a:cs typeface="Courier New"/>
                <a:sym typeface="Courier New"/>
              </a:rPr>
              <a:t>day</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DaysWeek)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switch</a:t>
            </a:r>
            <a:r>
              <a:rPr b="1" lang="zh-TW" sz="900">
                <a:solidFill>
                  <a:srgbClr val="F8F8F2"/>
                </a:solidFill>
                <a:highlight>
                  <a:srgbClr val="242424"/>
                </a:highlight>
                <a:latin typeface="Courier New"/>
                <a:ea typeface="Courier New"/>
                <a:cs typeface="Courier New"/>
                <a:sym typeface="Courier New"/>
              </a:rPr>
              <a:t> (day)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case</a:t>
            </a:r>
            <a:r>
              <a:rPr b="1" lang="zh-TW" sz="900">
                <a:solidFill>
                  <a:srgbClr val="F8F8F2"/>
                </a:solidFill>
                <a:highlight>
                  <a:srgbClr val="242424"/>
                </a:highlight>
                <a:latin typeface="Courier New"/>
                <a:ea typeface="Courier New"/>
                <a:cs typeface="Courier New"/>
                <a:sym typeface="Courier New"/>
              </a:rPr>
              <a:t> DaysWeek.Monday: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"星期一大特價: 買一送一!"</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case</a:t>
            </a:r>
            <a:r>
              <a:rPr b="1" lang="zh-TW" sz="900">
                <a:solidFill>
                  <a:srgbClr val="F8F8F2"/>
                </a:solidFill>
                <a:highlight>
                  <a:srgbClr val="242424"/>
                </a:highlight>
                <a:latin typeface="Courier New"/>
                <a:ea typeface="Courier New"/>
                <a:cs typeface="Courier New"/>
                <a:sym typeface="Courier New"/>
              </a:rPr>
              <a:t> DaysWeek.Tuesday: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"星期二大特價: 三人同行一人免費!"</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case</a:t>
            </a:r>
            <a:r>
              <a:rPr b="1" lang="zh-TW" sz="900">
                <a:solidFill>
                  <a:srgbClr val="F8F8F2"/>
                </a:solidFill>
                <a:highlight>
                  <a:srgbClr val="242424"/>
                </a:highlight>
                <a:latin typeface="Courier New"/>
                <a:ea typeface="Courier New"/>
                <a:cs typeface="Courier New"/>
                <a:sym typeface="Courier New"/>
              </a:rPr>
              <a:t> DaysWeek.Wednesday: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"星期三大特價: 五折優惠!"</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case</a:t>
            </a:r>
            <a:r>
              <a:rPr b="1" lang="zh-TW" sz="900">
                <a:solidFill>
                  <a:srgbClr val="F8F8F2"/>
                </a:solidFill>
                <a:highlight>
                  <a:srgbClr val="242424"/>
                </a:highlight>
                <a:latin typeface="Courier New"/>
                <a:ea typeface="Courier New"/>
                <a:cs typeface="Courier New"/>
                <a:sym typeface="Courier New"/>
              </a:rPr>
              <a:t> DaysWeek.Thursday: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"星期四大特價: 三人同行一人免費!"</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case</a:t>
            </a:r>
            <a:r>
              <a:rPr b="1" lang="zh-TW" sz="900">
                <a:solidFill>
                  <a:srgbClr val="F8F8F2"/>
                </a:solidFill>
                <a:highlight>
                  <a:srgbClr val="242424"/>
                </a:highlight>
                <a:latin typeface="Courier New"/>
                <a:ea typeface="Courier New"/>
                <a:cs typeface="Courier New"/>
                <a:sym typeface="Courier New"/>
              </a:rPr>
              <a:t> DaysWeek.Friday: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"星期五大特價: 五折優惠!"</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case</a:t>
            </a:r>
            <a:r>
              <a:rPr b="1" lang="zh-TW" sz="900">
                <a:solidFill>
                  <a:srgbClr val="F8F8F2"/>
                </a:solidFill>
                <a:highlight>
                  <a:srgbClr val="242424"/>
                </a:highlight>
                <a:latin typeface="Courier New"/>
                <a:ea typeface="Courier New"/>
                <a:cs typeface="Courier New"/>
                <a:sym typeface="Courier New"/>
              </a:rPr>
              <a:t> DaysWeek.Saturday: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"星期六大特價: 買一送一!"</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case</a:t>
            </a:r>
            <a:r>
              <a:rPr b="1" lang="zh-TW" sz="900">
                <a:solidFill>
                  <a:srgbClr val="F8F8F2"/>
                </a:solidFill>
                <a:highlight>
                  <a:srgbClr val="242424"/>
                </a:highlight>
                <a:latin typeface="Courier New"/>
                <a:ea typeface="Courier New"/>
                <a:cs typeface="Courier New"/>
                <a:sym typeface="Courier New"/>
              </a:rPr>
              <a:t> DaysWeek.Sunday: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"星期日大特價: 三人同行一人免費!"</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default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"今天沒有特價活動!"</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console.</a:t>
            </a:r>
            <a:r>
              <a:rPr b="1" lang="zh-TW" sz="900">
                <a:solidFill>
                  <a:srgbClr val="A6E22E"/>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getTodaySpecial</a:t>
            </a:r>
            <a:r>
              <a:rPr b="1" lang="zh-TW" sz="900">
                <a:solidFill>
                  <a:srgbClr val="F8F8F2"/>
                </a:solidFill>
                <a:highlight>
                  <a:srgbClr val="242424"/>
                </a:highlight>
                <a:latin typeface="Courier New"/>
                <a:ea typeface="Courier New"/>
                <a:cs typeface="Courier New"/>
                <a:sym typeface="Courier New"/>
              </a:rPr>
              <a:t>(DaysWeek.Monday));</a:t>
            </a:r>
            <a:endParaRPr b="1" sz="900">
              <a:solidFill>
                <a:srgbClr val="F8F8F2"/>
              </a:solidFill>
              <a:highlight>
                <a:srgbClr val="242424"/>
              </a:highlight>
              <a:latin typeface="Courier New"/>
              <a:ea typeface="Courier New"/>
              <a:cs typeface="Courier New"/>
              <a:sym typeface="Courier New"/>
            </a:endParaRPr>
          </a:p>
        </p:txBody>
      </p:sp>
      <p:sp>
        <p:nvSpPr>
          <p:cNvPr id="1933" name="Google Shape;1933;p248"/>
          <p:cNvSpPr txBox="1"/>
          <p:nvPr/>
        </p:nvSpPr>
        <p:spPr>
          <a:xfrm>
            <a:off x="2373500" y="707250"/>
            <a:ext cx="16692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星期幾 ?</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enum</a:t>
            </a:r>
            <a:r>
              <a:rPr b="1" lang="zh-TW" sz="1200">
                <a:solidFill>
                  <a:srgbClr val="F8F8F2"/>
                </a:solidFill>
                <a:highlight>
                  <a:srgbClr val="242424"/>
                </a:highlight>
                <a:latin typeface="Courier New"/>
                <a:ea typeface="Courier New"/>
                <a:cs typeface="Courier New"/>
                <a:sym typeface="Courier New"/>
              </a:rPr>
              <a:t> DaysWeek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Monday,</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Tuesday,</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Wednesday,</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Thursday,</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Friday,</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Saturday,</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Sunday,</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
        <p:nvSpPr>
          <p:cNvPr id="1934" name="Google Shape;1934;p248"/>
          <p:cNvSpPr txBox="1"/>
          <p:nvPr/>
        </p:nvSpPr>
        <p:spPr>
          <a:xfrm>
            <a:off x="388950" y="4406550"/>
            <a:ext cx="36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Try =&gt;</a:t>
            </a:r>
            <a:r>
              <a:rPr lang="zh-TW"/>
              <a:t> </a:t>
            </a:r>
            <a:r>
              <a:rPr lang="zh-TW" u="sng">
                <a:solidFill>
                  <a:schemeClr val="hlink"/>
                </a:solidFill>
                <a:hlinkClick r:id="rId3"/>
              </a:rPr>
              <a:t>https://www.typescriptlang.org/play</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49"/>
          <p:cNvSpPr txBox="1"/>
          <p:nvPr/>
        </p:nvSpPr>
        <p:spPr>
          <a:xfrm>
            <a:off x="2354700" y="209100"/>
            <a:ext cx="4434600" cy="472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使用者在線上的裝態</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enum</a:t>
            </a:r>
            <a:r>
              <a:rPr b="1" lang="zh-TW" sz="1000">
                <a:solidFill>
                  <a:srgbClr val="F8F8F2"/>
                </a:solidFill>
                <a:highlight>
                  <a:srgbClr val="242424"/>
                </a:highlight>
                <a:latin typeface="Courier New"/>
                <a:ea typeface="Courier New"/>
                <a:cs typeface="Courier New"/>
                <a:sym typeface="Courier New"/>
              </a:rPr>
              <a:t> UserLoginStatus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Offline, </a:t>
            </a:r>
            <a:r>
              <a:rPr b="1" i="1" lang="zh-TW" sz="1000">
                <a:solidFill>
                  <a:srgbClr val="8C8C8C"/>
                </a:solidFill>
                <a:highlight>
                  <a:srgbClr val="242424"/>
                </a:highlight>
                <a:latin typeface="Courier New"/>
                <a:ea typeface="Courier New"/>
                <a:cs typeface="Courier New"/>
                <a:sym typeface="Courier New"/>
              </a:rPr>
              <a:t>// 離線</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Online, </a:t>
            </a:r>
            <a:r>
              <a:rPr b="1" i="1" lang="zh-TW" sz="1000">
                <a:solidFill>
                  <a:srgbClr val="8C8C8C"/>
                </a:solidFill>
                <a:highlight>
                  <a:srgbClr val="242424"/>
                </a:highlight>
                <a:latin typeface="Courier New"/>
                <a:ea typeface="Courier New"/>
                <a:cs typeface="Courier New"/>
                <a:sym typeface="Courier New"/>
              </a:rPr>
              <a:t>// 上線</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leave, </a:t>
            </a:r>
            <a:r>
              <a:rPr b="1" i="1" lang="zh-TW" sz="1000">
                <a:solidFill>
                  <a:srgbClr val="8C8C8C"/>
                </a:solidFill>
                <a:highlight>
                  <a:srgbClr val="242424"/>
                </a:highlight>
                <a:latin typeface="Courier New"/>
                <a:ea typeface="Courier New"/>
                <a:cs typeface="Courier New"/>
                <a:sym typeface="Courier New"/>
              </a:rPr>
              <a:t>// 不在位子上</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function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getLOLUserStatus</a:t>
            </a:r>
            <a:r>
              <a:rPr b="1" lang="zh-TW" sz="1000">
                <a:solidFill>
                  <a:srgbClr val="F8F8F2"/>
                </a:solidFill>
                <a:highlight>
                  <a:srgbClr val="242424"/>
                </a:highlight>
                <a:latin typeface="Courier New"/>
                <a:ea typeface="Courier New"/>
                <a:cs typeface="Courier New"/>
                <a:sym typeface="Courier New"/>
              </a:rPr>
              <a:t>(</a:t>
            </a:r>
            <a:r>
              <a:rPr b="1" i="1" lang="zh-TW" sz="1000">
                <a:solidFill>
                  <a:srgbClr val="FD971F"/>
                </a:solidFill>
                <a:highlight>
                  <a:srgbClr val="242424"/>
                </a:highlight>
                <a:latin typeface="Courier New"/>
                <a:ea typeface="Courier New"/>
                <a:cs typeface="Courier New"/>
                <a:sym typeface="Courier New"/>
              </a:rPr>
              <a:t>status</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UserLoginStatus)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if</a:t>
            </a:r>
            <a:r>
              <a:rPr b="1" lang="zh-TW" sz="1000">
                <a:solidFill>
                  <a:srgbClr val="F8F8F2"/>
                </a:solidFill>
                <a:highlight>
                  <a:srgbClr val="242424"/>
                </a:highlight>
                <a:latin typeface="Courier New"/>
                <a:ea typeface="Courier New"/>
                <a:cs typeface="Courier New"/>
                <a:sym typeface="Courier New"/>
              </a:rPr>
              <a:t> (status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UserLoginStatus.Online)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"上線"</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 </a:t>
            </a:r>
            <a:r>
              <a:rPr b="1" lang="zh-TW" sz="1000">
                <a:solidFill>
                  <a:srgbClr val="F92672"/>
                </a:solidFill>
                <a:highlight>
                  <a:srgbClr val="242424"/>
                </a:highlight>
                <a:latin typeface="Courier New"/>
                <a:ea typeface="Courier New"/>
                <a:cs typeface="Courier New"/>
                <a:sym typeface="Courier New"/>
              </a:rPr>
              <a:t>else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if</a:t>
            </a:r>
            <a:r>
              <a:rPr b="1" lang="zh-TW" sz="1000">
                <a:solidFill>
                  <a:srgbClr val="F8F8F2"/>
                </a:solidFill>
                <a:highlight>
                  <a:srgbClr val="242424"/>
                </a:highlight>
                <a:latin typeface="Courier New"/>
                <a:ea typeface="Courier New"/>
                <a:cs typeface="Courier New"/>
                <a:sym typeface="Courier New"/>
              </a:rPr>
              <a:t> (status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UserLoginStatus.Offline)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"離線"</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 </a:t>
            </a:r>
            <a:r>
              <a:rPr b="1" lang="zh-TW" sz="1000">
                <a:solidFill>
                  <a:srgbClr val="F92672"/>
                </a:solidFill>
                <a:highlight>
                  <a:srgbClr val="242424"/>
                </a:highlight>
                <a:latin typeface="Courier New"/>
                <a:ea typeface="Courier New"/>
                <a:cs typeface="Courier New"/>
                <a:sym typeface="Courier New"/>
              </a:rPr>
              <a:t>else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if</a:t>
            </a:r>
            <a:r>
              <a:rPr b="1" lang="zh-TW" sz="1000">
                <a:solidFill>
                  <a:srgbClr val="F8F8F2"/>
                </a:solidFill>
                <a:highlight>
                  <a:srgbClr val="242424"/>
                </a:highlight>
                <a:latin typeface="Courier New"/>
                <a:ea typeface="Courier New"/>
                <a:cs typeface="Courier New"/>
                <a:sym typeface="Courier New"/>
              </a:rPr>
              <a:t> (status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UserLoginStatus.leave)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"不在位子上"</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 </a:t>
            </a:r>
            <a:r>
              <a:rPr b="1" lang="zh-TW" sz="1000">
                <a:solidFill>
                  <a:srgbClr val="F92672"/>
                </a:solidFill>
                <a:highlight>
                  <a:srgbClr val="242424"/>
                </a:highlight>
                <a:latin typeface="Courier New"/>
                <a:ea typeface="Courier New"/>
                <a:cs typeface="Courier New"/>
                <a:sym typeface="Courier New"/>
              </a:rPr>
              <a:t>else </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"都不是"</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console.</a:t>
            </a:r>
            <a:r>
              <a:rPr b="1" lang="zh-TW" sz="1000">
                <a:solidFill>
                  <a:srgbClr val="A6E22E"/>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getLOLUserStatus</a:t>
            </a:r>
            <a:r>
              <a:rPr b="1" lang="zh-TW" sz="1000">
                <a:solidFill>
                  <a:srgbClr val="F8F8F2"/>
                </a:solidFill>
                <a:highlight>
                  <a:srgbClr val="242424"/>
                </a:highlight>
                <a:latin typeface="Courier New"/>
                <a:ea typeface="Courier New"/>
                <a:cs typeface="Courier New"/>
                <a:sym typeface="Courier New"/>
              </a:rPr>
              <a:t>(UserLoginStatus.Online));</a:t>
            </a:r>
            <a:endParaRPr b="1" sz="10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250"/>
          <p:cNvSpPr txBox="1"/>
          <p:nvPr/>
        </p:nvSpPr>
        <p:spPr>
          <a:xfrm>
            <a:off x="2831400" y="293700"/>
            <a:ext cx="3481200" cy="455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800">
                <a:solidFill>
                  <a:srgbClr val="8C8C8C"/>
                </a:solidFill>
                <a:highlight>
                  <a:srgbClr val="242424"/>
                </a:highlight>
                <a:latin typeface="Courier New"/>
                <a:ea typeface="Courier New"/>
                <a:cs typeface="Courier New"/>
                <a:sym typeface="Courier New"/>
              </a:rPr>
              <a:t>// 非同步錯誤代碼</a:t>
            </a:r>
            <a:endParaRPr b="1" i="1" sz="8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enum</a:t>
            </a:r>
            <a:r>
              <a:rPr b="1" lang="zh-TW" sz="800">
                <a:solidFill>
                  <a:srgbClr val="F8F8F2"/>
                </a:solidFill>
                <a:highlight>
                  <a:srgbClr val="242424"/>
                </a:highlight>
                <a:latin typeface="Courier New"/>
                <a:ea typeface="Courier New"/>
                <a:cs typeface="Courier New"/>
                <a:sym typeface="Courier New"/>
              </a:rPr>
              <a:t> StatusErrorCodes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NotFound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lang="zh-TW" sz="800">
                <a:solidFill>
                  <a:srgbClr val="FF80F4"/>
                </a:solidFill>
                <a:highlight>
                  <a:srgbClr val="242424"/>
                </a:highlight>
                <a:latin typeface="Courier New"/>
                <a:ea typeface="Courier New"/>
                <a:cs typeface="Courier New"/>
                <a:sym typeface="Courier New"/>
              </a:rPr>
              <a:t>404</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Forbidden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lang="zh-TW" sz="800">
                <a:solidFill>
                  <a:srgbClr val="FF80F4"/>
                </a:solidFill>
                <a:highlight>
                  <a:srgbClr val="242424"/>
                </a:highlight>
                <a:latin typeface="Courier New"/>
                <a:ea typeface="Courier New"/>
                <a:cs typeface="Courier New"/>
                <a:sym typeface="Courier New"/>
              </a:rPr>
              <a:t>403</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Unauthorized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lang="zh-TW" sz="800">
                <a:solidFill>
                  <a:srgbClr val="FF80F4"/>
                </a:solidFill>
                <a:highlight>
                  <a:srgbClr val="242424"/>
                </a:highlight>
                <a:latin typeface="Courier New"/>
                <a:ea typeface="Courier New"/>
                <a:cs typeface="Courier New"/>
                <a:sym typeface="Courier New"/>
              </a:rPr>
              <a:t>401</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function</a:t>
            </a: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handleError</a:t>
            </a:r>
            <a:r>
              <a:rPr b="1" lang="zh-TW" sz="800">
                <a:solidFill>
                  <a:srgbClr val="F8F8F2"/>
                </a:solidFill>
                <a:highlight>
                  <a:srgbClr val="242424"/>
                </a:highlight>
                <a:latin typeface="Courier New"/>
                <a:ea typeface="Courier New"/>
                <a:cs typeface="Courier New"/>
                <a:sym typeface="Courier New"/>
              </a:rPr>
              <a:t>(</a:t>
            </a:r>
            <a:r>
              <a:rPr b="1" i="1" lang="zh-TW" sz="800">
                <a:solidFill>
                  <a:srgbClr val="FD971F"/>
                </a:solidFill>
                <a:highlight>
                  <a:srgbClr val="242424"/>
                </a:highlight>
                <a:latin typeface="Courier New"/>
                <a:ea typeface="Courier New"/>
                <a:cs typeface="Courier New"/>
                <a:sym typeface="Courier New"/>
              </a:rPr>
              <a:t>code</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StatusErrorCodes)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switch</a:t>
            </a:r>
            <a:r>
              <a:rPr b="1" lang="zh-TW" sz="800">
                <a:solidFill>
                  <a:srgbClr val="F8F8F2"/>
                </a:solidFill>
                <a:highlight>
                  <a:srgbClr val="242424"/>
                </a:highlight>
                <a:latin typeface="Courier New"/>
                <a:ea typeface="Courier New"/>
                <a:cs typeface="Courier New"/>
                <a:sym typeface="Courier New"/>
              </a:rPr>
              <a:t> (code)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case</a:t>
            </a:r>
            <a:r>
              <a:rPr b="1" lang="zh-TW" sz="800">
                <a:solidFill>
                  <a:srgbClr val="F8F8F2"/>
                </a:solidFill>
                <a:highlight>
                  <a:srgbClr val="242424"/>
                </a:highlight>
                <a:latin typeface="Courier New"/>
                <a:ea typeface="Courier New"/>
                <a:cs typeface="Courier New"/>
                <a:sym typeface="Courier New"/>
              </a:rPr>
              <a:t> StatusErrorCodes.NotFound:</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console.</a:t>
            </a:r>
            <a:r>
              <a:rPr b="1" lang="zh-TW" sz="800">
                <a:solidFill>
                  <a:srgbClr val="A6E22E"/>
                </a:solidFill>
                <a:highlight>
                  <a:srgbClr val="242424"/>
                </a:highlight>
                <a:latin typeface="Courier New"/>
                <a:ea typeface="Courier New"/>
                <a:cs typeface="Courier New"/>
                <a:sym typeface="Courier New"/>
              </a:rPr>
              <a:t>log</a:t>
            </a:r>
            <a:r>
              <a:rPr b="1" lang="zh-TW" sz="800">
                <a:solidFill>
                  <a:srgbClr val="F8F8F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"ERROR: 沒有這個東西"</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break</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case</a:t>
            </a:r>
            <a:r>
              <a:rPr b="1" lang="zh-TW" sz="800">
                <a:solidFill>
                  <a:srgbClr val="F8F8F2"/>
                </a:solidFill>
                <a:highlight>
                  <a:srgbClr val="242424"/>
                </a:highlight>
                <a:latin typeface="Courier New"/>
                <a:ea typeface="Courier New"/>
                <a:cs typeface="Courier New"/>
                <a:sym typeface="Courier New"/>
              </a:rPr>
              <a:t> StatusErrorCodes.Forbidden:</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console.</a:t>
            </a:r>
            <a:r>
              <a:rPr b="1" lang="zh-TW" sz="800">
                <a:solidFill>
                  <a:srgbClr val="A6E22E"/>
                </a:solidFill>
                <a:highlight>
                  <a:srgbClr val="242424"/>
                </a:highlight>
                <a:latin typeface="Courier New"/>
                <a:ea typeface="Courier New"/>
                <a:cs typeface="Courier New"/>
                <a:sym typeface="Courier New"/>
              </a:rPr>
              <a:t>log</a:t>
            </a:r>
            <a:r>
              <a:rPr b="1" lang="zh-TW" sz="800">
                <a:solidFill>
                  <a:srgbClr val="F8F8F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"ERROR: 禁止存取"</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break</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case</a:t>
            </a:r>
            <a:r>
              <a:rPr b="1" lang="zh-TW" sz="800">
                <a:solidFill>
                  <a:srgbClr val="F8F8F2"/>
                </a:solidFill>
                <a:highlight>
                  <a:srgbClr val="242424"/>
                </a:highlight>
                <a:latin typeface="Courier New"/>
                <a:ea typeface="Courier New"/>
                <a:cs typeface="Courier New"/>
                <a:sym typeface="Courier New"/>
              </a:rPr>
              <a:t> StatusErrorCodes.Unauthorized:</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console.</a:t>
            </a:r>
            <a:r>
              <a:rPr b="1" lang="zh-TW" sz="800">
                <a:solidFill>
                  <a:srgbClr val="A6E22E"/>
                </a:solidFill>
                <a:highlight>
                  <a:srgbClr val="242424"/>
                </a:highlight>
                <a:latin typeface="Courier New"/>
                <a:ea typeface="Courier New"/>
                <a:cs typeface="Courier New"/>
                <a:sym typeface="Courier New"/>
              </a:rPr>
              <a:t>log</a:t>
            </a:r>
            <a:r>
              <a:rPr b="1" lang="zh-TW" sz="800">
                <a:solidFill>
                  <a:srgbClr val="F8F8F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"ERROR: 未經授權"</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break</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default</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console.</a:t>
            </a:r>
            <a:r>
              <a:rPr b="1" lang="zh-TW" sz="800">
                <a:solidFill>
                  <a:srgbClr val="A6E22E"/>
                </a:solidFill>
                <a:highlight>
                  <a:srgbClr val="242424"/>
                </a:highlight>
                <a:latin typeface="Courier New"/>
                <a:ea typeface="Courier New"/>
                <a:cs typeface="Courier New"/>
                <a:sym typeface="Courier New"/>
              </a:rPr>
              <a:t>log</a:t>
            </a:r>
            <a:r>
              <a:rPr b="1" lang="zh-TW" sz="800">
                <a:solidFill>
                  <a:srgbClr val="F8F8F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"ERROR: 未知的錯誤"</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A6E22E"/>
                </a:solidFill>
                <a:highlight>
                  <a:srgbClr val="242424"/>
                </a:highlight>
                <a:latin typeface="Courier New"/>
                <a:ea typeface="Courier New"/>
                <a:cs typeface="Courier New"/>
                <a:sym typeface="Courier New"/>
              </a:rPr>
              <a:t>handleError</a:t>
            </a:r>
            <a:r>
              <a:rPr b="1" lang="zh-TW" sz="800">
                <a:solidFill>
                  <a:srgbClr val="F8F8F2"/>
                </a:solidFill>
                <a:highlight>
                  <a:srgbClr val="242424"/>
                </a:highlight>
                <a:latin typeface="Courier New"/>
                <a:ea typeface="Courier New"/>
                <a:cs typeface="Courier New"/>
                <a:sym typeface="Courier New"/>
              </a:rPr>
              <a:t>(</a:t>
            </a:r>
            <a:r>
              <a:rPr b="1" lang="zh-TW" sz="800">
                <a:solidFill>
                  <a:srgbClr val="FF80F4"/>
                </a:solidFill>
                <a:highlight>
                  <a:srgbClr val="242424"/>
                </a:highlight>
                <a:latin typeface="Courier New"/>
                <a:ea typeface="Courier New"/>
                <a:cs typeface="Courier New"/>
                <a:sym typeface="Courier New"/>
              </a:rPr>
              <a:t>404</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p:txBody>
      </p:sp>
      <p:sp>
        <p:nvSpPr>
          <p:cNvPr id="1945" name="Google Shape;1945;p250"/>
          <p:cNvSpPr txBox="1"/>
          <p:nvPr/>
        </p:nvSpPr>
        <p:spPr>
          <a:xfrm>
            <a:off x="4632800" y="1313400"/>
            <a:ext cx="4149900" cy="32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251"/>
          <p:cNvSpPr txBox="1"/>
          <p:nvPr/>
        </p:nvSpPr>
        <p:spPr>
          <a:xfrm>
            <a:off x="1932375" y="9340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800">
                <a:solidFill>
                  <a:srgbClr val="5B9BD5"/>
                </a:solidFill>
                <a:highlight>
                  <a:srgbClr val="242424"/>
                </a:highlight>
                <a:latin typeface="Calibri"/>
                <a:ea typeface="Calibri"/>
                <a:cs typeface="Calibri"/>
                <a:sym typeface="Calibri"/>
              </a:rPr>
              <a:t>Enum </a:t>
            </a:r>
            <a:r>
              <a:rPr b="1" lang="zh-TW" sz="1800">
                <a:solidFill>
                  <a:srgbClr val="5B9BD5"/>
                </a:solidFill>
                <a:highlight>
                  <a:srgbClr val="242424"/>
                </a:highlight>
                <a:latin typeface="Calibri"/>
                <a:ea typeface="Calibri"/>
                <a:cs typeface="Calibri"/>
                <a:sym typeface="Calibri"/>
              </a:rPr>
              <a:t>的定義與用途</a:t>
            </a:r>
            <a:endParaRPr sz="1800">
              <a:solidFill>
                <a:srgbClr val="5B9BD5"/>
              </a:solidFill>
            </a:endParaRPr>
          </a:p>
        </p:txBody>
      </p:sp>
      <p:sp>
        <p:nvSpPr>
          <p:cNvPr id="1951" name="Google Shape;1951;p251"/>
          <p:cNvSpPr txBox="1"/>
          <p:nvPr/>
        </p:nvSpPr>
        <p:spPr>
          <a:xfrm>
            <a:off x="1699800" y="1769825"/>
            <a:ext cx="5744400" cy="237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8EAEC"/>
              </a:buClr>
              <a:buSzPts val="1200"/>
              <a:buChar char="●"/>
            </a:pPr>
            <a:r>
              <a:rPr b="1" lang="zh-TW" sz="1200">
                <a:solidFill>
                  <a:srgbClr val="E8EAEC"/>
                </a:solidFill>
                <a:highlight>
                  <a:srgbClr val="0B5394"/>
                </a:highlight>
              </a:rPr>
              <a:t>提高代碼的可讀性與可維護性</a:t>
            </a:r>
            <a:r>
              <a:rPr b="1" lang="zh-TW" sz="1200">
                <a:solidFill>
                  <a:srgbClr val="E8EAEC"/>
                </a:solidFill>
                <a:highlight>
                  <a:srgbClr val="171719"/>
                </a:highlight>
              </a:rPr>
              <a:t>：</a:t>
            </a:r>
            <a:r>
              <a:rPr b="1" lang="zh-TW" sz="1300">
                <a:solidFill>
                  <a:srgbClr val="5B9BD5"/>
                </a:solidFill>
                <a:highlight>
                  <a:srgbClr val="242424"/>
                </a:highlight>
                <a:latin typeface="Calibri"/>
                <a:ea typeface="Calibri"/>
                <a:cs typeface="Calibri"/>
                <a:sym typeface="Calibri"/>
              </a:rPr>
              <a:t>Enum </a:t>
            </a:r>
            <a:r>
              <a:rPr b="1" lang="zh-TW" sz="1200">
                <a:solidFill>
                  <a:srgbClr val="E8EAEC"/>
                </a:solidFill>
                <a:highlight>
                  <a:srgbClr val="171719"/>
                </a:highlight>
              </a:rPr>
              <a:t>允許開發者使用有意義的名稱來代替數字或字符串，使得代碼更加直觀且易於理解。</a:t>
            </a:r>
            <a:endParaRPr b="1" sz="1200">
              <a:solidFill>
                <a:srgbClr val="E8EAEC"/>
              </a:solidFill>
              <a:highlight>
                <a:srgbClr val="171719"/>
              </a:highlight>
            </a:endParaRPr>
          </a:p>
          <a:p>
            <a:pPr indent="0" lvl="0" marL="457200" rtl="0" algn="l">
              <a:lnSpc>
                <a:spcPct val="115000"/>
              </a:lnSpc>
              <a:spcBef>
                <a:spcPts val="900"/>
              </a:spcBef>
              <a:spcAft>
                <a:spcPts val="0"/>
              </a:spcAft>
              <a:buNone/>
            </a:pPr>
            <a:r>
              <a:t/>
            </a:r>
            <a:endParaRPr b="1" sz="1200">
              <a:solidFill>
                <a:srgbClr val="E8EAEC"/>
              </a:solidFill>
              <a:highlight>
                <a:srgbClr val="171719"/>
              </a:highlight>
            </a:endParaRPr>
          </a:p>
          <a:p>
            <a:pPr indent="-304800" lvl="0" marL="457200" rtl="0" algn="l">
              <a:lnSpc>
                <a:spcPct val="115000"/>
              </a:lnSpc>
              <a:spcBef>
                <a:spcPts val="900"/>
              </a:spcBef>
              <a:spcAft>
                <a:spcPts val="0"/>
              </a:spcAft>
              <a:buClr>
                <a:srgbClr val="E8EAEC"/>
              </a:buClr>
              <a:buSzPts val="1200"/>
              <a:buChar char="●"/>
            </a:pPr>
            <a:r>
              <a:rPr b="1" lang="zh-TW" sz="1200">
                <a:solidFill>
                  <a:srgbClr val="E8EAEC"/>
                </a:solidFill>
                <a:highlight>
                  <a:srgbClr val="0B5394"/>
                </a:highlight>
              </a:rPr>
              <a:t>確保類型安全</a:t>
            </a:r>
            <a:r>
              <a:rPr b="1" lang="zh-TW" sz="1200">
                <a:solidFill>
                  <a:srgbClr val="E8EAEC"/>
                </a:solidFill>
                <a:highlight>
                  <a:srgbClr val="171719"/>
                </a:highlight>
              </a:rPr>
              <a:t>：</a:t>
            </a:r>
            <a:r>
              <a:rPr b="1" lang="zh-TW" sz="1300">
                <a:solidFill>
                  <a:srgbClr val="5B9BD5"/>
                </a:solidFill>
                <a:highlight>
                  <a:srgbClr val="242424"/>
                </a:highlight>
                <a:latin typeface="Calibri"/>
                <a:ea typeface="Calibri"/>
                <a:cs typeface="Calibri"/>
                <a:sym typeface="Calibri"/>
              </a:rPr>
              <a:t>Enum </a:t>
            </a:r>
            <a:r>
              <a:rPr b="1" lang="zh-TW" sz="1200">
                <a:solidFill>
                  <a:srgbClr val="E8EAEC"/>
                </a:solidFill>
                <a:highlight>
                  <a:srgbClr val="171719"/>
                </a:highlight>
              </a:rPr>
              <a:t>限制了變量的值必須是列舉中定義的一個成員，這樣可以避免使用不正確的值。</a:t>
            </a:r>
            <a:endParaRPr b="1" sz="1200">
              <a:solidFill>
                <a:srgbClr val="E8EAEC"/>
              </a:solidFill>
              <a:highlight>
                <a:srgbClr val="171719"/>
              </a:highlight>
            </a:endParaRPr>
          </a:p>
          <a:p>
            <a:pPr indent="0" lvl="0" marL="457200" rtl="0" algn="l">
              <a:lnSpc>
                <a:spcPct val="115000"/>
              </a:lnSpc>
              <a:spcBef>
                <a:spcPts val="900"/>
              </a:spcBef>
              <a:spcAft>
                <a:spcPts val="0"/>
              </a:spcAft>
              <a:buNone/>
            </a:pPr>
            <a:r>
              <a:t/>
            </a:r>
            <a:endParaRPr b="1" sz="1200">
              <a:solidFill>
                <a:srgbClr val="E8EAEC"/>
              </a:solidFill>
              <a:highlight>
                <a:srgbClr val="171719"/>
              </a:highlight>
            </a:endParaRPr>
          </a:p>
          <a:p>
            <a:pPr indent="-304800" lvl="0" marL="457200" rtl="0" algn="l">
              <a:lnSpc>
                <a:spcPct val="115000"/>
              </a:lnSpc>
              <a:spcBef>
                <a:spcPts val="900"/>
              </a:spcBef>
              <a:spcAft>
                <a:spcPts val="0"/>
              </a:spcAft>
              <a:buClr>
                <a:srgbClr val="E8EAEC"/>
              </a:buClr>
              <a:buSzPts val="1200"/>
              <a:buChar char="●"/>
            </a:pPr>
            <a:r>
              <a:rPr b="1" lang="zh-TW" sz="1200">
                <a:solidFill>
                  <a:srgbClr val="E8EAEC"/>
                </a:solidFill>
                <a:highlight>
                  <a:srgbClr val="0B5394"/>
                </a:highlight>
              </a:rPr>
              <a:t>支持反向映射</a:t>
            </a:r>
            <a:r>
              <a:rPr b="1" lang="zh-TW" sz="1200">
                <a:solidFill>
                  <a:srgbClr val="E8EAEC"/>
                </a:solidFill>
                <a:highlight>
                  <a:srgbClr val="171719"/>
                </a:highlight>
              </a:rPr>
              <a:t>：數字 </a:t>
            </a:r>
            <a:r>
              <a:rPr b="1" lang="zh-TW" sz="1300">
                <a:solidFill>
                  <a:srgbClr val="5B9BD5"/>
                </a:solidFill>
                <a:highlight>
                  <a:srgbClr val="242424"/>
                </a:highlight>
                <a:latin typeface="Calibri"/>
                <a:ea typeface="Calibri"/>
                <a:cs typeface="Calibri"/>
                <a:sym typeface="Calibri"/>
              </a:rPr>
              <a:t>Enum </a:t>
            </a:r>
            <a:r>
              <a:rPr b="1" lang="zh-TW" sz="1200">
                <a:solidFill>
                  <a:srgbClr val="E8EAEC"/>
                </a:solidFill>
                <a:highlight>
                  <a:srgbClr val="171719"/>
                </a:highlight>
              </a:rPr>
              <a:t>支持反向映射，即可以從數字值獲取對應的名稱，這在某些情況下非常有用。</a:t>
            </a:r>
            <a:endParaRPr b="1" sz="1200">
              <a:solidFill>
                <a:srgbClr val="E8EAEC"/>
              </a:solidFill>
              <a:highlight>
                <a:srgbClr val="171719"/>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794400" y="1149450"/>
            <a:ext cx="7555200" cy="2844600"/>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None/>
            </a:pPr>
            <a:r>
              <a:rPr b="1" lang="zh-TW" sz="2000">
                <a:solidFill>
                  <a:srgbClr val="F7DF1E"/>
                </a:solidFill>
              </a:rPr>
              <a:t>變數是一個可以裝載任何東西的一個盒子，你賦予它什麼東西它就會變成你給它賦予的東西。</a:t>
            </a:r>
            <a:endParaRPr b="1" sz="2000">
              <a:solidFill>
                <a:srgbClr val="F7DF1E"/>
              </a:solidFill>
            </a:endParaRPr>
          </a:p>
          <a:p>
            <a:pPr indent="0" lvl="0" marL="0" rtl="0" algn="ctr">
              <a:lnSpc>
                <a:spcPct val="150000"/>
              </a:lnSpc>
              <a:spcBef>
                <a:spcPts val="0"/>
              </a:spcBef>
              <a:spcAft>
                <a:spcPts val="0"/>
              </a:spcAft>
              <a:buNone/>
            </a:pPr>
            <a:br>
              <a:rPr b="1" lang="zh-TW" sz="2000">
                <a:solidFill>
                  <a:schemeClr val="dk1"/>
                </a:solidFill>
              </a:rPr>
            </a:br>
            <a:r>
              <a:rPr b="1" lang="zh-TW" sz="2000">
                <a:solidFill>
                  <a:schemeClr val="dk1"/>
                </a:solidFill>
              </a:rPr>
              <a:t>Ps. 當然你也可以改變它</a:t>
            </a:r>
            <a:r>
              <a:rPr b="1" lang="zh-TW" sz="2000">
                <a:solidFill>
                  <a:schemeClr val="dk1"/>
                </a:solidFill>
              </a:rPr>
              <a:t>，有些情況下不行！</a:t>
            </a:r>
            <a:endParaRPr b="1" sz="2000">
              <a:solidFill>
                <a:schemeClr val="dk1"/>
              </a:solidFil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52"/>
          <p:cNvSpPr txBox="1"/>
          <p:nvPr>
            <p:ph type="title"/>
          </p:nvPr>
        </p:nvSpPr>
        <p:spPr>
          <a:xfrm>
            <a:off x="1337150" y="612125"/>
            <a:ext cx="1785300" cy="45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900"/>
              </a:spcAft>
              <a:buNone/>
            </a:pPr>
            <a:r>
              <a:rPr b="1" lang="zh-TW" sz="1800">
                <a:solidFill>
                  <a:srgbClr val="5B9BD5"/>
                </a:solidFill>
                <a:latin typeface="Calibri"/>
                <a:ea typeface="Calibri"/>
                <a:cs typeface="Calibri"/>
                <a:sym typeface="Calibri"/>
              </a:rPr>
              <a:t>Enum</a:t>
            </a:r>
            <a:r>
              <a:rPr b="1" lang="zh-TW" sz="1800">
                <a:solidFill>
                  <a:srgbClr val="5B9BD5"/>
                </a:solidFill>
              </a:rPr>
              <a:t>反向映射</a:t>
            </a:r>
            <a:endParaRPr b="1" sz="1800">
              <a:solidFill>
                <a:srgbClr val="5B9BD5"/>
              </a:solidFill>
            </a:endParaRPr>
          </a:p>
        </p:txBody>
      </p:sp>
      <p:sp>
        <p:nvSpPr>
          <p:cNvPr id="1957" name="Google Shape;1957;p252"/>
          <p:cNvSpPr txBox="1"/>
          <p:nvPr/>
        </p:nvSpPr>
        <p:spPr>
          <a:xfrm>
            <a:off x="2020925" y="1253575"/>
            <a:ext cx="54018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enum</a:t>
            </a:r>
            <a:r>
              <a:rPr b="1" lang="zh-TW">
                <a:solidFill>
                  <a:srgbClr val="F8F8F2"/>
                </a:solidFill>
                <a:highlight>
                  <a:srgbClr val="242424"/>
                </a:highlight>
                <a:latin typeface="Courier New"/>
                <a:ea typeface="Courier New"/>
                <a:cs typeface="Courier New"/>
                <a:sym typeface="Courier New"/>
              </a:rPr>
              <a:t> ErrorCode {</a:t>
            </a:r>
            <a:endParaRPr b="1">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NotFound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80F4"/>
                </a:solidFill>
                <a:highlight>
                  <a:srgbClr val="242424"/>
                </a:highlight>
                <a:latin typeface="Courier New"/>
                <a:ea typeface="Courier New"/>
                <a:cs typeface="Courier New"/>
                <a:sym typeface="Courier New"/>
              </a:rPr>
              <a:t>404</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Forbidden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80F4"/>
                </a:solidFill>
                <a:highlight>
                  <a:srgbClr val="242424"/>
                </a:highlight>
                <a:latin typeface="Courier New"/>
                <a:ea typeface="Courier New"/>
                <a:cs typeface="Courier New"/>
                <a:sym typeface="Courier New"/>
              </a:rPr>
              <a:t>403</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Unauthorized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80F4"/>
                </a:solidFill>
                <a:highlight>
                  <a:srgbClr val="242424"/>
                </a:highlight>
                <a:latin typeface="Courier New"/>
                <a:ea typeface="Courier New"/>
                <a:cs typeface="Courier New"/>
                <a:sym typeface="Courier New"/>
              </a:rPr>
              <a:t>401</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console</a:t>
            </a:r>
            <a:r>
              <a:rPr b="1" lang="zh-TW">
                <a:solidFill>
                  <a:srgbClr val="F92672"/>
                </a:solidFill>
                <a:highlight>
                  <a:srgbClr val="242424"/>
                </a:highlight>
                <a:latin typeface="Courier New"/>
                <a:ea typeface="Courier New"/>
                <a:cs typeface="Courier New"/>
                <a:sym typeface="Courier New"/>
              </a:rPr>
              <a:t>.</a:t>
            </a:r>
            <a:r>
              <a:rPr b="1" lang="zh-TW">
                <a:solidFill>
                  <a:srgbClr val="66D9EF"/>
                </a:solidFill>
                <a:highlight>
                  <a:srgbClr val="242424"/>
                </a:highlight>
                <a:latin typeface="Courier New"/>
                <a:ea typeface="Courier New"/>
                <a:cs typeface="Courier New"/>
                <a:sym typeface="Courier New"/>
              </a:rPr>
              <a:t>log</a:t>
            </a:r>
            <a:r>
              <a:rPr b="1" lang="zh-TW">
                <a:solidFill>
                  <a:srgbClr val="F8F8F2"/>
                </a:solidFill>
                <a:highlight>
                  <a:srgbClr val="242424"/>
                </a:highlight>
                <a:latin typeface="Courier New"/>
                <a:ea typeface="Courier New"/>
                <a:cs typeface="Courier New"/>
                <a:sym typeface="Courier New"/>
              </a:rPr>
              <a:t>(ErrorCode</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Forbidden); </a:t>
            </a:r>
            <a:r>
              <a:rPr b="1" i="1" lang="zh-TW">
                <a:solidFill>
                  <a:srgbClr val="8C8C8C"/>
                </a:solidFill>
                <a:highlight>
                  <a:srgbClr val="242424"/>
                </a:highlight>
                <a:latin typeface="Courier New"/>
                <a:ea typeface="Courier New"/>
                <a:cs typeface="Courier New"/>
                <a:sym typeface="Courier New"/>
              </a:rPr>
              <a:t>//  -&gt;  403  </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console</a:t>
            </a:r>
            <a:r>
              <a:rPr b="1" lang="zh-TW">
                <a:solidFill>
                  <a:srgbClr val="F92672"/>
                </a:solidFill>
                <a:highlight>
                  <a:srgbClr val="242424"/>
                </a:highlight>
                <a:latin typeface="Courier New"/>
                <a:ea typeface="Courier New"/>
                <a:cs typeface="Courier New"/>
                <a:sym typeface="Courier New"/>
              </a:rPr>
              <a:t>.</a:t>
            </a:r>
            <a:r>
              <a:rPr b="1" lang="zh-TW">
                <a:solidFill>
                  <a:srgbClr val="66D9EF"/>
                </a:solidFill>
                <a:highlight>
                  <a:srgbClr val="242424"/>
                </a:highlight>
                <a:latin typeface="Courier New"/>
                <a:ea typeface="Courier New"/>
                <a:cs typeface="Courier New"/>
                <a:sym typeface="Courier New"/>
              </a:rPr>
              <a:t>log</a:t>
            </a:r>
            <a:r>
              <a:rPr b="1" lang="zh-TW">
                <a:solidFill>
                  <a:srgbClr val="F8F8F2"/>
                </a:solidFill>
                <a:highlight>
                  <a:srgbClr val="242424"/>
                </a:highlight>
                <a:latin typeface="Courier New"/>
                <a:ea typeface="Courier New"/>
                <a:cs typeface="Courier New"/>
                <a:sym typeface="Courier New"/>
              </a:rPr>
              <a:t>(ErrorCode[</a:t>
            </a:r>
            <a:r>
              <a:rPr b="1" lang="zh-TW">
                <a:solidFill>
                  <a:srgbClr val="FF80F4"/>
                </a:solidFill>
                <a:highlight>
                  <a:srgbClr val="242424"/>
                </a:highlight>
                <a:latin typeface="Courier New"/>
                <a:ea typeface="Courier New"/>
                <a:cs typeface="Courier New"/>
                <a:sym typeface="Courier New"/>
              </a:rPr>
              <a:t>403</a:t>
            </a:r>
            <a:r>
              <a:rPr b="1" lang="zh-TW">
                <a:solidFill>
                  <a:srgbClr val="F8F8F2"/>
                </a:solidFill>
                <a:highlight>
                  <a:srgbClr val="242424"/>
                </a:highlight>
                <a:latin typeface="Courier New"/>
                <a:ea typeface="Courier New"/>
                <a:cs typeface="Courier New"/>
                <a:sym typeface="Courier New"/>
              </a:rPr>
              <a:t>]); </a:t>
            </a:r>
            <a:r>
              <a:rPr b="1" i="1" lang="zh-TW">
                <a:solidFill>
                  <a:srgbClr val="8C8C8C"/>
                </a:solidFill>
                <a:highlight>
                  <a:srgbClr val="242424"/>
                </a:highlight>
                <a:latin typeface="Courier New"/>
                <a:ea typeface="Courier New"/>
                <a:cs typeface="Courier New"/>
                <a:sym typeface="Courier New"/>
              </a:rPr>
              <a:t>//  -&gt;  Forbidden</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25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21-4 DOM 的 type</a:t>
            </a:r>
            <a:endParaRPr b="1" sz="1300">
              <a:solidFill>
                <a:srgbClr val="5B9BD5"/>
              </a:solidFill>
              <a:highlight>
                <a:srgbClr val="242424"/>
              </a:highlight>
              <a:latin typeface="Calibri"/>
              <a:ea typeface="Calibri"/>
              <a:cs typeface="Calibri"/>
              <a:sym typeface="Calibri"/>
            </a:endParaRPr>
          </a:p>
        </p:txBody>
      </p:sp>
      <p:sp>
        <p:nvSpPr>
          <p:cNvPr id="1963" name="Google Shape;1963;p253"/>
          <p:cNvSpPr txBox="1"/>
          <p:nvPr/>
        </p:nvSpPr>
        <p:spPr>
          <a:xfrm>
            <a:off x="1000050" y="647663"/>
            <a:ext cx="71439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export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titleRef</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HTMLHeadingElement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null</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document.</a:t>
            </a:r>
            <a:r>
              <a:rPr b="1" lang="zh-TW" sz="1000">
                <a:solidFill>
                  <a:srgbClr val="A6E22E"/>
                </a:solidFill>
                <a:highlight>
                  <a:srgbClr val="242424"/>
                </a:highlight>
                <a:latin typeface="Courier New"/>
                <a:ea typeface="Courier New"/>
                <a:cs typeface="Courier New"/>
                <a:sym typeface="Courier New"/>
              </a:rPr>
              <a:t>querySelector</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".title"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export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inpTxtRef</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HTMLInputElement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null</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document.</a:t>
            </a:r>
            <a:r>
              <a:rPr b="1" lang="zh-TW" sz="1000">
                <a:solidFill>
                  <a:srgbClr val="A6E22E"/>
                </a:solidFill>
                <a:highlight>
                  <a:srgbClr val="242424"/>
                </a:highlight>
                <a:latin typeface="Courier New"/>
                <a:ea typeface="Courier New"/>
                <a:cs typeface="Courier New"/>
                <a:sym typeface="Courier New"/>
              </a:rPr>
              <a:t>querySelector</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"input.inpTxt"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export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sendRef</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HTMLButtonElement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null</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document.</a:t>
            </a:r>
            <a:r>
              <a:rPr b="1" lang="zh-TW" sz="1000">
                <a:solidFill>
                  <a:srgbClr val="A6E22E"/>
                </a:solidFill>
                <a:highlight>
                  <a:srgbClr val="242424"/>
                </a:highlight>
                <a:latin typeface="Courier New"/>
                <a:ea typeface="Courier New"/>
                <a:cs typeface="Courier New"/>
                <a:sym typeface="Courier New"/>
              </a:rPr>
              <a:t>querySelector</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".send"</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pic>
        <p:nvPicPr>
          <p:cNvPr id="1964" name="Google Shape;1964;p253"/>
          <p:cNvPicPr preferRelativeResize="0"/>
          <p:nvPr/>
        </p:nvPicPr>
        <p:blipFill>
          <a:blip r:embed="rId3">
            <a:alphaModFix/>
          </a:blip>
          <a:stretch>
            <a:fillRect/>
          </a:stretch>
        </p:blipFill>
        <p:spPr>
          <a:xfrm>
            <a:off x="2321213" y="1605125"/>
            <a:ext cx="4501574" cy="3152200"/>
          </a:xfrm>
          <a:prstGeom prst="rect">
            <a:avLst/>
          </a:prstGeom>
          <a:noFill/>
          <a:ln>
            <a:noFill/>
          </a:ln>
        </p:spPr>
      </p:pic>
      <p:sp>
        <p:nvSpPr>
          <p:cNvPr id="1965" name="Google Shape;1965;p253"/>
          <p:cNvSpPr/>
          <p:nvPr/>
        </p:nvSpPr>
        <p:spPr>
          <a:xfrm>
            <a:off x="2425350" y="4400900"/>
            <a:ext cx="1781400" cy="27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66" name="Google Shape;1966;p253"/>
          <p:cNvCxnSpPr/>
          <p:nvPr/>
        </p:nvCxnSpPr>
        <p:spPr>
          <a:xfrm>
            <a:off x="1640475" y="3801175"/>
            <a:ext cx="846600" cy="7452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25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21-5 any 與 unknown</a:t>
            </a:r>
            <a:endParaRPr b="1" sz="1300">
              <a:solidFill>
                <a:srgbClr val="5B9BD5"/>
              </a:solidFill>
              <a:highlight>
                <a:srgbClr val="242424"/>
              </a:highlight>
              <a:latin typeface="Calibri"/>
              <a:ea typeface="Calibri"/>
              <a:cs typeface="Calibri"/>
              <a:sym typeface="Calibri"/>
            </a:endParaRPr>
          </a:p>
        </p:txBody>
      </p:sp>
      <p:sp>
        <p:nvSpPr>
          <p:cNvPr id="1972" name="Google Shape;1972;p254"/>
          <p:cNvSpPr txBox="1"/>
          <p:nvPr/>
        </p:nvSpPr>
        <p:spPr>
          <a:xfrm>
            <a:off x="2421875" y="272600"/>
            <a:ext cx="4758900" cy="441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任意型別 any</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一般來說會盡量避免使用 any</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let</a:t>
            </a:r>
            <a:r>
              <a:rPr b="1" lang="zh-TW" sz="1100">
                <a:solidFill>
                  <a:srgbClr val="F8F8F2"/>
                </a:solidFill>
                <a:highlight>
                  <a:srgbClr val="242424"/>
                </a:highlight>
                <a:latin typeface="Courier New"/>
                <a:ea typeface="Courier New"/>
                <a:cs typeface="Courier New"/>
                <a:sym typeface="Courier New"/>
              </a:rPr>
              <a:t> count</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any</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3</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count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"3"</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count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5</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未知型別 unknown</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price</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unknown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3.14159</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當我今天想要使用 number 才有的方法時，就需要進行型別檢查</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if</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typeof</a:t>
            </a:r>
            <a:r>
              <a:rPr b="1" lang="zh-TW" sz="1100">
                <a:solidFill>
                  <a:srgbClr val="F8F8F2"/>
                </a:solidFill>
                <a:highlight>
                  <a:srgbClr val="242424"/>
                </a:highlight>
                <a:latin typeface="Courier New"/>
                <a:ea typeface="Courier New"/>
                <a:cs typeface="Courier New"/>
                <a:sym typeface="Courier New"/>
              </a:rPr>
              <a:t> price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(price.</a:t>
            </a:r>
            <a:r>
              <a:rPr b="1" lang="zh-TW" sz="1100">
                <a:solidFill>
                  <a:srgbClr val="A6E22E"/>
                </a:solidFill>
                <a:highlight>
                  <a:srgbClr val="242424"/>
                </a:highlight>
                <a:latin typeface="Courier New"/>
                <a:ea typeface="Courier New"/>
                <a:cs typeface="Courier New"/>
                <a:sym typeface="Courier New"/>
              </a:rPr>
              <a:t>toFixed</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-&gt; '3'</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55"/>
          <p:cNvSpPr txBox="1"/>
          <p:nvPr/>
        </p:nvSpPr>
        <p:spPr>
          <a:xfrm>
            <a:off x="1444800" y="842700"/>
            <a:ext cx="6254400" cy="345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latin typeface="Roboto Mono"/>
                <a:ea typeface="Roboto Mono"/>
                <a:cs typeface="Roboto Mono"/>
                <a:sym typeface="Roboto Mono"/>
              </a:rPr>
              <a:t>any</a:t>
            </a:r>
            <a:endParaRPr b="1" sz="1300">
              <a:solidFill>
                <a:srgbClr val="5B9BD5"/>
              </a:solidFill>
              <a:latin typeface="Roboto Mono"/>
              <a:ea typeface="Roboto Mono"/>
              <a:cs typeface="Roboto Mono"/>
              <a:sym typeface="Roboto Mono"/>
            </a:endParaRPr>
          </a:p>
          <a:p>
            <a:pPr indent="-298450" lvl="0" marL="457200" rtl="0" algn="l">
              <a:lnSpc>
                <a:spcPct val="150000"/>
              </a:lnSpc>
              <a:spcBef>
                <a:spcPts val="400"/>
              </a:spcBef>
              <a:spcAft>
                <a:spcPts val="0"/>
              </a:spcAft>
              <a:buClr>
                <a:schemeClr val="dk1"/>
              </a:buClr>
              <a:buSzPts val="1100"/>
              <a:buChar char="●"/>
            </a:pPr>
            <a:r>
              <a:rPr b="1" lang="zh-TW" sz="1050">
                <a:solidFill>
                  <a:schemeClr val="dk1"/>
                </a:solidFill>
                <a:latin typeface="Roboto Mono"/>
                <a:ea typeface="Roboto Mono"/>
                <a:cs typeface="Roboto Mono"/>
                <a:sym typeface="Roboto Mono"/>
              </a:rPr>
              <a:t>any</a:t>
            </a:r>
            <a:r>
              <a:rPr b="1" lang="zh-TW" sz="1100">
                <a:solidFill>
                  <a:schemeClr val="dk1"/>
                </a:solidFill>
              </a:rPr>
              <a:t> 類型的變量可以被賦予任何值，並且你可以在不進行任何類型檢查的情況下對它進行任何操作。這意味著使用 </a:t>
            </a:r>
            <a:r>
              <a:rPr b="1" lang="zh-TW" sz="1050">
                <a:solidFill>
                  <a:schemeClr val="dk1"/>
                </a:solidFill>
                <a:latin typeface="Roboto Mono"/>
                <a:ea typeface="Roboto Mono"/>
                <a:cs typeface="Roboto Mono"/>
                <a:sym typeface="Roboto Mono"/>
              </a:rPr>
              <a:t>any</a:t>
            </a:r>
            <a:r>
              <a:rPr b="1" lang="zh-TW" sz="1100">
                <a:solidFill>
                  <a:schemeClr val="dk1"/>
                </a:solidFill>
              </a:rPr>
              <a:t> 類型的變量可能會導致運行時錯誤，因為 TypeScript 不會在編譯時期檢查你對 </a:t>
            </a:r>
            <a:r>
              <a:rPr b="1" lang="zh-TW" sz="1050">
                <a:solidFill>
                  <a:schemeClr val="dk1"/>
                </a:solidFill>
                <a:latin typeface="Roboto Mono"/>
                <a:ea typeface="Roboto Mono"/>
                <a:cs typeface="Roboto Mono"/>
                <a:sym typeface="Roboto Mono"/>
              </a:rPr>
              <a:t>any</a:t>
            </a:r>
            <a:r>
              <a:rPr b="1" lang="zh-TW" sz="1100">
                <a:solidFill>
                  <a:schemeClr val="dk1"/>
                </a:solidFill>
              </a:rPr>
              <a:t> 類型變量的操作是否安全。</a:t>
            </a:r>
            <a:endParaRPr b="1" sz="1100">
              <a:solidFill>
                <a:schemeClr val="dk1"/>
              </a:solidFill>
            </a:endParaRPr>
          </a:p>
          <a:p>
            <a:pPr indent="-298450" lvl="0" marL="457200" rtl="0" algn="l">
              <a:lnSpc>
                <a:spcPct val="150000"/>
              </a:lnSpc>
              <a:spcBef>
                <a:spcPts val="0"/>
              </a:spcBef>
              <a:spcAft>
                <a:spcPts val="0"/>
              </a:spcAft>
              <a:buClr>
                <a:schemeClr val="dk1"/>
              </a:buClr>
              <a:buSzPts val="1100"/>
              <a:buChar char="●"/>
            </a:pPr>
            <a:r>
              <a:rPr b="1" lang="zh-TW" sz="1100">
                <a:solidFill>
                  <a:schemeClr val="lt1"/>
                </a:solidFill>
                <a:highlight>
                  <a:srgbClr val="FFF2CC"/>
                </a:highlight>
              </a:rPr>
              <a:t>使用 </a:t>
            </a:r>
            <a:r>
              <a:rPr b="1" lang="zh-TW" sz="1050">
                <a:solidFill>
                  <a:schemeClr val="lt1"/>
                </a:solidFill>
                <a:highlight>
                  <a:srgbClr val="FFF2CC"/>
                </a:highlight>
                <a:latin typeface="Roboto Mono"/>
                <a:ea typeface="Roboto Mono"/>
                <a:cs typeface="Roboto Mono"/>
                <a:sym typeface="Roboto Mono"/>
              </a:rPr>
              <a:t>any</a:t>
            </a:r>
            <a:r>
              <a:rPr b="1" lang="zh-TW" sz="1100">
                <a:solidFill>
                  <a:schemeClr val="lt1"/>
                </a:solidFill>
                <a:highlight>
                  <a:srgbClr val="FFF2CC"/>
                </a:highlight>
              </a:rPr>
              <a:t> 類型的變數可以將類型安全性的優勢拋在一邊</a:t>
            </a:r>
            <a:r>
              <a:rPr b="1" lang="zh-TW" sz="1100">
                <a:solidFill>
                  <a:schemeClr val="dk1"/>
                </a:solidFill>
              </a:rPr>
              <a:t>，因為它允許你執行任何操作，而不需要進行類型檢查。</a:t>
            </a:r>
            <a:endParaRPr b="1" sz="1100">
              <a:solidFill>
                <a:schemeClr val="dk1"/>
              </a:solidFill>
            </a:endParaRPr>
          </a:p>
          <a:p>
            <a:pPr indent="0" lvl="0" marL="0" rtl="0" algn="l">
              <a:lnSpc>
                <a:spcPct val="150000"/>
              </a:lnSpc>
              <a:spcBef>
                <a:spcPts val="900"/>
              </a:spcBef>
              <a:spcAft>
                <a:spcPts val="0"/>
              </a:spcAft>
              <a:buNone/>
            </a:pPr>
            <a:r>
              <a:rPr b="1" lang="zh-TW" sz="1300">
                <a:solidFill>
                  <a:srgbClr val="5B9BD5"/>
                </a:solidFill>
                <a:latin typeface="Roboto Mono"/>
                <a:ea typeface="Roboto Mono"/>
                <a:cs typeface="Roboto Mono"/>
                <a:sym typeface="Roboto Mono"/>
              </a:rPr>
              <a:t>unknown</a:t>
            </a:r>
            <a:endParaRPr b="1" sz="1300">
              <a:solidFill>
                <a:srgbClr val="5B9BD5"/>
              </a:solidFill>
              <a:latin typeface="Roboto Mono"/>
              <a:ea typeface="Roboto Mono"/>
              <a:cs typeface="Roboto Mono"/>
              <a:sym typeface="Roboto Mono"/>
            </a:endParaRPr>
          </a:p>
          <a:p>
            <a:pPr indent="-298450" lvl="0" marL="457200" rtl="0" algn="l">
              <a:lnSpc>
                <a:spcPct val="150000"/>
              </a:lnSpc>
              <a:spcBef>
                <a:spcPts val="400"/>
              </a:spcBef>
              <a:spcAft>
                <a:spcPts val="0"/>
              </a:spcAft>
              <a:buClr>
                <a:schemeClr val="dk1"/>
              </a:buClr>
              <a:buSzPts val="1100"/>
              <a:buChar char="●"/>
            </a:pPr>
            <a:r>
              <a:rPr b="1" lang="zh-TW" sz="1050">
                <a:solidFill>
                  <a:schemeClr val="dk1"/>
                </a:solidFill>
                <a:latin typeface="Roboto Mono"/>
                <a:ea typeface="Roboto Mono"/>
                <a:cs typeface="Roboto Mono"/>
                <a:sym typeface="Roboto Mono"/>
              </a:rPr>
              <a:t>unknown</a:t>
            </a:r>
            <a:r>
              <a:rPr b="1" lang="zh-TW" sz="1100">
                <a:solidFill>
                  <a:schemeClr val="dk1"/>
                </a:solidFill>
              </a:rPr>
              <a:t> 類型的變量也可以被賦予任何值，但是在對它進行操作之前，你必須進行類型檢查或類型聲明。這意味著你不能直接對 </a:t>
            </a:r>
            <a:r>
              <a:rPr b="1" lang="zh-TW" sz="1050">
                <a:solidFill>
                  <a:schemeClr val="dk1"/>
                </a:solidFill>
                <a:latin typeface="Roboto Mono"/>
                <a:ea typeface="Roboto Mono"/>
                <a:cs typeface="Roboto Mono"/>
                <a:sym typeface="Roboto Mono"/>
              </a:rPr>
              <a:t>unknown</a:t>
            </a:r>
            <a:r>
              <a:rPr b="1" lang="zh-TW" sz="1100">
                <a:solidFill>
                  <a:schemeClr val="dk1"/>
                </a:solidFill>
              </a:rPr>
              <a:t> 類型的變量進行操作，除非你確定它的類型。</a:t>
            </a:r>
            <a:endParaRPr b="1" sz="1100">
              <a:solidFill>
                <a:schemeClr val="dk1"/>
              </a:solidFill>
            </a:endParaRPr>
          </a:p>
          <a:p>
            <a:pPr indent="-298450" lvl="0" marL="457200" rtl="0" algn="l">
              <a:lnSpc>
                <a:spcPct val="150000"/>
              </a:lnSpc>
              <a:spcBef>
                <a:spcPts val="0"/>
              </a:spcBef>
              <a:spcAft>
                <a:spcPts val="0"/>
              </a:spcAft>
              <a:buClr>
                <a:schemeClr val="dk1"/>
              </a:buClr>
              <a:buSzPts val="1100"/>
              <a:buChar char="●"/>
            </a:pPr>
            <a:r>
              <a:rPr b="1" lang="zh-TW" sz="1100">
                <a:solidFill>
                  <a:srgbClr val="1B1B1B"/>
                </a:solidFill>
                <a:highlight>
                  <a:srgbClr val="FFF2CC"/>
                </a:highlight>
              </a:rPr>
              <a:t>使用 </a:t>
            </a:r>
            <a:r>
              <a:rPr b="1" lang="zh-TW" sz="1050">
                <a:solidFill>
                  <a:srgbClr val="1B1B1B"/>
                </a:solidFill>
                <a:highlight>
                  <a:srgbClr val="FFF2CC"/>
                </a:highlight>
                <a:latin typeface="Roboto Mono"/>
                <a:ea typeface="Roboto Mono"/>
                <a:cs typeface="Roboto Mono"/>
                <a:sym typeface="Roboto Mono"/>
              </a:rPr>
              <a:t>unknown</a:t>
            </a:r>
            <a:r>
              <a:rPr b="1" lang="zh-TW" sz="1100">
                <a:solidFill>
                  <a:srgbClr val="1B1B1B"/>
                </a:solidFill>
                <a:highlight>
                  <a:srgbClr val="FFF2CC"/>
                </a:highlight>
              </a:rPr>
              <a:t> 類型可以增加代碼的類型安全性</a:t>
            </a:r>
            <a:r>
              <a:rPr b="1" lang="zh-TW" sz="1100">
                <a:solidFill>
                  <a:schemeClr val="dk1"/>
                </a:solidFill>
              </a:rPr>
              <a:t>，因為它強制你在使用變量之前進行類型檢查。這樣可以避免在編譯時期無法檢測到的錯誤，並且使得代碼更加清晰和易於理解。</a:t>
            </a:r>
            <a:endParaRPr b="1" sz="1100">
              <a:solidFill>
                <a:schemeClr val="dk1"/>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25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21-6 用 type 定義 type</a:t>
            </a:r>
            <a:endParaRPr b="1" sz="1300">
              <a:solidFill>
                <a:srgbClr val="5B9BD5"/>
              </a:solidFill>
              <a:highlight>
                <a:srgbClr val="242424"/>
              </a:highlight>
              <a:latin typeface="Calibri"/>
              <a:ea typeface="Calibri"/>
              <a:cs typeface="Calibri"/>
              <a:sym typeface="Calibri"/>
            </a:endParaRPr>
          </a:p>
        </p:txBody>
      </p:sp>
      <p:sp>
        <p:nvSpPr>
          <p:cNvPr id="1983" name="Google Shape;1983;p256"/>
          <p:cNvSpPr txBox="1"/>
          <p:nvPr/>
        </p:nvSpPr>
        <p:spPr>
          <a:xfrm>
            <a:off x="1078725" y="574050"/>
            <a:ext cx="4222200" cy="427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TUserInfo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id</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結合類型</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TJobInfo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baseInfo</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TUserInfo;</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job</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user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TUserInfo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 id: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 age: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job</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TJobInfo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baseInfo: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id: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job: </a:t>
            </a:r>
            <a:r>
              <a:rPr b="1" lang="zh-TW" sz="900">
                <a:solidFill>
                  <a:srgbClr val="FFEE99"/>
                </a:solidFill>
                <a:highlight>
                  <a:srgbClr val="242424"/>
                </a:highlight>
                <a:latin typeface="Courier New"/>
                <a:ea typeface="Courier New"/>
                <a:cs typeface="Courier New"/>
                <a:sym typeface="Courier New"/>
              </a:rPr>
              <a:t>"Frontend Engineer"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i="1" sz="1100">
              <a:solidFill>
                <a:srgbClr val="66D9EF"/>
              </a:solidFill>
              <a:highlight>
                <a:srgbClr val="242424"/>
              </a:highlight>
              <a:latin typeface="Courier New"/>
              <a:ea typeface="Courier New"/>
              <a:cs typeface="Courier New"/>
              <a:sym typeface="Courier New"/>
            </a:endParaRPr>
          </a:p>
        </p:txBody>
      </p:sp>
      <p:sp>
        <p:nvSpPr>
          <p:cNvPr id="1984" name="Google Shape;1984;p256"/>
          <p:cNvSpPr txBox="1"/>
          <p:nvPr/>
        </p:nvSpPr>
        <p:spPr>
          <a:xfrm>
            <a:off x="5770400" y="643800"/>
            <a:ext cx="3000000" cy="385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THumanInfo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sex</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擴充類型</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TPeopleInfo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THumanInfo </a:t>
            </a:r>
            <a:r>
              <a:rPr b="1" lang="zh-TW" sz="900">
                <a:solidFill>
                  <a:srgbClr val="F92672"/>
                </a:solidFill>
                <a:highlight>
                  <a:srgbClr val="242424"/>
                </a:highlight>
                <a:latin typeface="Courier New"/>
                <a:ea typeface="Courier New"/>
                <a:cs typeface="Courier New"/>
                <a:sym typeface="Courier New"/>
              </a:rPr>
              <a:t>&amp;</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address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person</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TPeopleInfo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sex: </a:t>
            </a:r>
            <a:r>
              <a:rPr b="1" lang="zh-TW" sz="900">
                <a:solidFill>
                  <a:srgbClr val="FFEE99"/>
                </a:solidFill>
                <a:highlight>
                  <a:srgbClr val="242424"/>
                </a:highlight>
                <a:latin typeface="Courier New"/>
                <a:ea typeface="Courier New"/>
                <a:cs typeface="Courier New"/>
                <a:sym typeface="Courier New"/>
              </a:rPr>
              <a:t>"boy"</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address: </a:t>
            </a:r>
            <a:r>
              <a:rPr b="1" lang="zh-TW" sz="900">
                <a:solidFill>
                  <a:srgbClr val="FFEE99"/>
                </a:solidFill>
                <a:highlight>
                  <a:srgbClr val="242424"/>
                </a:highlight>
                <a:latin typeface="Courier New"/>
                <a:ea typeface="Courier New"/>
                <a:cs typeface="Courier New"/>
                <a:sym typeface="Courier New"/>
              </a:rPr>
              <a:t>"Taiwan"</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5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21-7 用 Interfaces 定義 type</a:t>
            </a:r>
            <a:endParaRPr b="1" sz="1300">
              <a:solidFill>
                <a:srgbClr val="5B9BD5"/>
              </a:solidFill>
              <a:highlight>
                <a:srgbClr val="242424"/>
              </a:highlight>
              <a:latin typeface="Calibri"/>
              <a:ea typeface="Calibri"/>
              <a:cs typeface="Calibri"/>
              <a:sym typeface="Calibri"/>
            </a:endParaRPr>
          </a:p>
        </p:txBody>
      </p:sp>
      <p:sp>
        <p:nvSpPr>
          <p:cNvPr id="1990" name="Google Shape;1990;p257"/>
          <p:cNvSpPr txBox="1"/>
          <p:nvPr/>
        </p:nvSpPr>
        <p:spPr>
          <a:xfrm>
            <a:off x="717500" y="1578900"/>
            <a:ext cx="1956300" cy="19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interface</a:t>
            </a:r>
            <a:r>
              <a:rPr b="1" lang="zh-TW" sz="900">
                <a:solidFill>
                  <a:srgbClr val="F8F8F2"/>
                </a:solidFill>
                <a:highlight>
                  <a:srgbClr val="242424"/>
                </a:highlight>
                <a:latin typeface="Courier New"/>
                <a:ea typeface="Courier New"/>
                <a:cs typeface="Courier New"/>
                <a:sym typeface="Courier New"/>
              </a:rPr>
              <a:t> IPerson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firstName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lastName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mike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IPerson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firstName: </a:t>
            </a:r>
            <a:r>
              <a:rPr b="1" lang="zh-TW" sz="900">
                <a:solidFill>
                  <a:srgbClr val="FFEE99"/>
                </a:solidFill>
                <a:highlight>
                  <a:srgbClr val="242424"/>
                </a:highlight>
                <a:latin typeface="Courier New"/>
                <a:ea typeface="Courier New"/>
                <a:cs typeface="Courier New"/>
                <a:sym typeface="Courier New"/>
              </a:rPr>
              <a:t>"Cheng"</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lastName: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991" name="Google Shape;1991;p257"/>
          <p:cNvSpPr txBox="1"/>
          <p:nvPr/>
        </p:nvSpPr>
        <p:spPr>
          <a:xfrm>
            <a:off x="2892750" y="124350"/>
            <a:ext cx="1989000" cy="489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interface</a:t>
            </a:r>
            <a:r>
              <a:rPr b="1" lang="zh-TW" sz="900">
                <a:solidFill>
                  <a:srgbClr val="F8F8F2"/>
                </a:solidFill>
                <a:highlight>
                  <a:srgbClr val="242424"/>
                </a:highlight>
                <a:latin typeface="Courier New"/>
                <a:ea typeface="Courier New"/>
                <a:cs typeface="Courier New"/>
                <a:sym typeface="Courier New"/>
              </a:rPr>
              <a:t> IArea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zip</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interface</a:t>
            </a:r>
            <a:r>
              <a:rPr b="1" lang="zh-TW" sz="900">
                <a:solidFill>
                  <a:srgbClr val="F8F8F2"/>
                </a:solidFill>
                <a:highlight>
                  <a:srgbClr val="242424"/>
                </a:highlight>
                <a:latin typeface="Courier New"/>
                <a:ea typeface="Courier New"/>
                <a:cs typeface="Courier New"/>
                <a:sym typeface="Courier New"/>
              </a:rPr>
              <a:t> ICity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area</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IArea[];</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taipei</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ICity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"新北市"</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area: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"萬里區"</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zip: </a:t>
            </a:r>
            <a:r>
              <a:rPr b="1" lang="zh-TW" sz="900">
                <a:solidFill>
                  <a:srgbClr val="FFEE99"/>
                </a:solidFill>
                <a:highlight>
                  <a:srgbClr val="242424"/>
                </a:highlight>
                <a:latin typeface="Courier New"/>
                <a:ea typeface="Courier New"/>
                <a:cs typeface="Courier New"/>
                <a:sym typeface="Courier New"/>
              </a:rPr>
              <a:t>"207"</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"金山區"</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zip: </a:t>
            </a:r>
            <a:r>
              <a:rPr b="1" lang="zh-TW" sz="900">
                <a:solidFill>
                  <a:srgbClr val="FFEE99"/>
                </a:solidFill>
                <a:highlight>
                  <a:srgbClr val="242424"/>
                </a:highlight>
                <a:latin typeface="Courier New"/>
                <a:ea typeface="Courier New"/>
                <a:cs typeface="Courier New"/>
                <a:sym typeface="Courier New"/>
              </a:rPr>
              <a:t>"208"</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1992" name="Google Shape;1992;p257"/>
          <p:cNvSpPr txBox="1"/>
          <p:nvPr/>
        </p:nvSpPr>
        <p:spPr>
          <a:xfrm>
            <a:off x="5166150" y="33300"/>
            <a:ext cx="3978000" cy="511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interface</a:t>
            </a:r>
            <a:r>
              <a:rPr b="1" lang="zh-TW" sz="800">
                <a:solidFill>
                  <a:srgbClr val="F8F8F2"/>
                </a:solidFill>
                <a:highlight>
                  <a:srgbClr val="242424"/>
                </a:highlight>
                <a:latin typeface="Courier New"/>
                <a:ea typeface="Courier New"/>
                <a:cs typeface="Courier New"/>
                <a:sym typeface="Courier New"/>
              </a:rPr>
              <a:t> IWidth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width</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interface</a:t>
            </a:r>
            <a:r>
              <a:rPr b="1" lang="zh-TW" sz="800">
                <a:solidFill>
                  <a:srgbClr val="F8F8F2"/>
                </a:solidFill>
                <a:highlight>
                  <a:srgbClr val="242424"/>
                </a:highlight>
                <a:latin typeface="Courier New"/>
                <a:ea typeface="Courier New"/>
                <a:cs typeface="Courier New"/>
                <a:sym typeface="Courier New"/>
              </a:rPr>
              <a:t> IHeight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height</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interface</a:t>
            </a:r>
            <a:r>
              <a:rPr b="1" lang="zh-TW" sz="800">
                <a:solidFill>
                  <a:srgbClr val="F8F8F2"/>
                </a:solidFill>
                <a:highlight>
                  <a:srgbClr val="242424"/>
                </a:highlight>
                <a:latin typeface="Courier New"/>
                <a:ea typeface="Courier New"/>
                <a:cs typeface="Courier New"/>
                <a:sym typeface="Courier New"/>
              </a:rPr>
              <a:t> IBoxFontSize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"font-size"</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"font-weight"</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interface</a:t>
            </a:r>
            <a:r>
              <a:rPr b="1" lang="zh-TW" sz="800">
                <a:solidFill>
                  <a:srgbClr val="F8F8F2"/>
                </a:solidFill>
                <a:highlight>
                  <a:srgbClr val="242424"/>
                </a:highlight>
                <a:latin typeface="Courier New"/>
                <a:ea typeface="Courier New"/>
                <a:cs typeface="Courier New"/>
                <a:sym typeface="Courier New"/>
              </a:rPr>
              <a:t> IBoxStyle </a:t>
            </a:r>
            <a:r>
              <a:rPr b="1" lang="zh-TW" sz="800">
                <a:solidFill>
                  <a:srgbClr val="F92672"/>
                </a:solidFill>
                <a:highlight>
                  <a:srgbClr val="242424"/>
                </a:highlight>
                <a:latin typeface="Courier New"/>
                <a:ea typeface="Courier New"/>
                <a:cs typeface="Courier New"/>
                <a:sym typeface="Courier New"/>
              </a:rPr>
              <a:t>extends</a:t>
            </a:r>
            <a:r>
              <a:rPr b="1" lang="zh-TW" sz="800">
                <a:solidFill>
                  <a:srgbClr val="F8F8F2"/>
                </a:solidFill>
                <a:highlight>
                  <a:srgbClr val="242424"/>
                </a:highlight>
                <a:latin typeface="Courier New"/>
                <a:ea typeface="Courier New"/>
                <a:cs typeface="Courier New"/>
                <a:sym typeface="Courier New"/>
              </a:rPr>
              <a:t> </a:t>
            </a:r>
            <a:r>
              <a:rPr b="1" i="1" lang="zh-TW" sz="800" u="sng">
                <a:solidFill>
                  <a:srgbClr val="A6E22E"/>
                </a:solidFill>
                <a:highlight>
                  <a:srgbClr val="242424"/>
                </a:highlight>
                <a:latin typeface="Courier New"/>
                <a:ea typeface="Courier New"/>
                <a:cs typeface="Courier New"/>
                <a:sym typeface="Courier New"/>
              </a:rPr>
              <a:t>IWidth</a:t>
            </a:r>
            <a:r>
              <a:rPr b="1" lang="zh-TW" sz="800">
                <a:solidFill>
                  <a:srgbClr val="F8F8F2"/>
                </a:solidFill>
                <a:highlight>
                  <a:srgbClr val="242424"/>
                </a:highlight>
                <a:latin typeface="Courier New"/>
                <a:ea typeface="Courier New"/>
                <a:cs typeface="Courier New"/>
                <a:sym typeface="Courier New"/>
              </a:rPr>
              <a:t>, </a:t>
            </a:r>
            <a:r>
              <a:rPr b="1" i="1" lang="zh-TW" sz="800" u="sng">
                <a:solidFill>
                  <a:srgbClr val="A6E22E"/>
                </a:solidFill>
                <a:highlight>
                  <a:srgbClr val="242424"/>
                </a:highlight>
                <a:latin typeface="Courier New"/>
                <a:ea typeface="Courier New"/>
                <a:cs typeface="Courier New"/>
                <a:sym typeface="Courier New"/>
              </a:rPr>
              <a:t>IHeight</a:t>
            </a:r>
            <a:r>
              <a:rPr b="1" lang="zh-TW" sz="800">
                <a:solidFill>
                  <a:srgbClr val="F8F8F2"/>
                </a:solidFill>
                <a:highlight>
                  <a:srgbClr val="242424"/>
                </a:highlight>
                <a:latin typeface="Courier New"/>
                <a:ea typeface="Courier New"/>
                <a:cs typeface="Courier New"/>
                <a:sym typeface="Courier New"/>
              </a:rPr>
              <a:t>, </a:t>
            </a:r>
            <a:r>
              <a:rPr b="1" i="1" lang="zh-TW" sz="800" u="sng">
                <a:solidFill>
                  <a:srgbClr val="A6E22E"/>
                </a:solidFill>
                <a:highlight>
                  <a:srgbClr val="242424"/>
                </a:highlight>
                <a:latin typeface="Courier New"/>
                <a:ea typeface="Courier New"/>
                <a:cs typeface="Courier New"/>
                <a:sym typeface="Courier New"/>
              </a:rPr>
              <a:t>IBoxFontSize</a:t>
            </a: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color</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border</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padding</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margin</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const</a:t>
            </a:r>
            <a:r>
              <a:rPr b="1" lang="zh-TW" sz="800">
                <a:solidFill>
                  <a:srgbClr val="F8F8F2"/>
                </a:solidFill>
                <a:highlight>
                  <a:srgbClr val="242424"/>
                </a:highlight>
                <a:latin typeface="Courier New"/>
                <a:ea typeface="Courier New"/>
                <a:cs typeface="Courier New"/>
                <a:sym typeface="Courier New"/>
              </a:rPr>
              <a:t> box</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IBoxStyle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width: </a:t>
            </a:r>
            <a:r>
              <a:rPr b="1" lang="zh-TW" sz="800">
                <a:solidFill>
                  <a:srgbClr val="FFEE99"/>
                </a:solidFill>
                <a:highlight>
                  <a:srgbClr val="242424"/>
                </a:highlight>
                <a:latin typeface="Courier New"/>
                <a:ea typeface="Courier New"/>
                <a:cs typeface="Courier New"/>
                <a:sym typeface="Courier New"/>
              </a:rPr>
              <a:t>"100px"</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height: </a:t>
            </a:r>
            <a:r>
              <a:rPr b="1" lang="zh-TW" sz="800">
                <a:solidFill>
                  <a:srgbClr val="FFEE99"/>
                </a:solidFill>
                <a:highlight>
                  <a:srgbClr val="242424"/>
                </a:highlight>
                <a:latin typeface="Courier New"/>
                <a:ea typeface="Courier New"/>
                <a:cs typeface="Courier New"/>
                <a:sym typeface="Courier New"/>
              </a:rPr>
              <a:t>"100px"</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color: </a:t>
            </a:r>
            <a:r>
              <a:rPr b="1" lang="zh-TW" sz="800">
                <a:solidFill>
                  <a:srgbClr val="FFEE99"/>
                </a:solidFill>
                <a:highlight>
                  <a:srgbClr val="242424"/>
                </a:highlight>
                <a:latin typeface="Courier New"/>
                <a:ea typeface="Courier New"/>
                <a:cs typeface="Courier New"/>
                <a:sym typeface="Courier New"/>
              </a:rPr>
              <a:t>"red"</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border: </a:t>
            </a:r>
            <a:r>
              <a:rPr b="1" lang="zh-TW" sz="800">
                <a:solidFill>
                  <a:srgbClr val="FFEE99"/>
                </a:solidFill>
                <a:highlight>
                  <a:srgbClr val="242424"/>
                </a:highlight>
                <a:latin typeface="Courier New"/>
                <a:ea typeface="Courier New"/>
                <a:cs typeface="Courier New"/>
                <a:sym typeface="Courier New"/>
              </a:rPr>
              <a:t>"4px solid #000"</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paddding: </a:t>
            </a:r>
            <a:r>
              <a:rPr b="1" lang="zh-TW" sz="800">
                <a:solidFill>
                  <a:srgbClr val="FFEE99"/>
                </a:solidFill>
                <a:highlight>
                  <a:srgbClr val="242424"/>
                </a:highlight>
                <a:latin typeface="Courier New"/>
                <a:ea typeface="Courier New"/>
                <a:cs typeface="Courier New"/>
                <a:sym typeface="Courier New"/>
              </a:rPr>
              <a:t>"10px"</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margin: </a:t>
            </a:r>
            <a:r>
              <a:rPr b="1" lang="zh-TW" sz="800">
                <a:solidFill>
                  <a:srgbClr val="FFEE99"/>
                </a:solidFill>
                <a:highlight>
                  <a:srgbClr val="242424"/>
                </a:highlight>
                <a:latin typeface="Courier New"/>
                <a:ea typeface="Courier New"/>
                <a:cs typeface="Courier New"/>
                <a:sym typeface="Courier New"/>
              </a:rPr>
              <a:t>"10px"</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"font-size"</a:t>
            </a: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"16px"</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"font-weight"</a:t>
            </a: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"bold"</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25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21-8 </a:t>
            </a:r>
            <a:r>
              <a:rPr b="1" lang="zh-TW" sz="1300">
                <a:solidFill>
                  <a:srgbClr val="5B9BD5"/>
                </a:solidFill>
                <a:highlight>
                  <a:srgbClr val="242424"/>
                </a:highlight>
                <a:latin typeface="Calibri"/>
                <a:ea typeface="Calibri"/>
                <a:cs typeface="Calibri"/>
                <a:sym typeface="Calibri"/>
              </a:rPr>
              <a:t>Interfaces 與 type</a:t>
            </a:r>
            <a:endParaRPr b="1" sz="1300">
              <a:solidFill>
                <a:srgbClr val="5B9BD5"/>
              </a:solidFill>
              <a:highlight>
                <a:srgbClr val="242424"/>
              </a:highlight>
              <a:latin typeface="Calibri"/>
              <a:ea typeface="Calibri"/>
              <a:cs typeface="Calibri"/>
              <a:sym typeface="Calibri"/>
            </a:endParaRPr>
          </a:p>
        </p:txBody>
      </p:sp>
      <p:graphicFrame>
        <p:nvGraphicFramePr>
          <p:cNvPr id="1998" name="Google Shape;1998;p258"/>
          <p:cNvGraphicFramePr/>
          <p:nvPr/>
        </p:nvGraphicFramePr>
        <p:xfrm>
          <a:off x="173050" y="1066950"/>
          <a:ext cx="3000000" cy="3000000"/>
        </p:xfrm>
        <a:graphic>
          <a:graphicData uri="http://schemas.openxmlformats.org/drawingml/2006/table">
            <a:tbl>
              <a:tblPr>
                <a:noFill/>
                <a:tableStyleId>{A70DA5D9-F027-4C52-BAA3-4FA075446F6D}</a:tableStyleId>
              </a:tblPr>
              <a:tblGrid>
                <a:gridCol w="1711350"/>
                <a:gridCol w="2133875"/>
                <a:gridCol w="2855175"/>
                <a:gridCol w="2097500"/>
              </a:tblGrid>
              <a:tr h="381000">
                <a:tc>
                  <a:txBody>
                    <a:bodyPr/>
                    <a:lstStyle/>
                    <a:p>
                      <a:pPr indent="0" lvl="0" marL="0" rtl="0" algn="l">
                        <a:lnSpc>
                          <a:spcPct val="115000"/>
                        </a:lnSpc>
                        <a:spcBef>
                          <a:spcPts val="0"/>
                        </a:spcBef>
                        <a:spcAft>
                          <a:spcPts val="0"/>
                        </a:spcAft>
                        <a:buNone/>
                      </a:pPr>
                      <a:r>
                        <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zh-TW" sz="1200">
                          <a:solidFill>
                            <a:schemeClr val="dk1"/>
                          </a:solidFill>
                        </a:rPr>
                        <a:t>用途</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zh-TW" sz="1200">
                          <a:solidFill>
                            <a:schemeClr val="dk1"/>
                          </a:solidFill>
                        </a:rPr>
                        <a:t>特點</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zh-TW" sz="1200">
                          <a:solidFill>
                            <a:schemeClr val="dk1"/>
                          </a:solidFill>
                        </a:rPr>
                        <a:t>適合場景</a:t>
                      </a:r>
                      <a:endParaRPr sz="1200">
                        <a:solidFill>
                          <a:schemeClr val="dk1"/>
                        </a:solidFill>
                      </a:endParaRPr>
                    </a:p>
                  </a:txBody>
                  <a:tcPr marT="91425" marB="91425" marR="91425" marL="91425"/>
                </a:tc>
              </a:tr>
              <a:tr h="381000">
                <a:tc>
                  <a:txBody>
                    <a:bodyPr/>
                    <a:lstStyle/>
                    <a:p>
                      <a:pPr indent="0" lvl="0" marL="0" rtl="0" algn="l">
                        <a:lnSpc>
                          <a:spcPct val="115000"/>
                        </a:lnSpc>
                        <a:spcBef>
                          <a:spcPts val="0"/>
                        </a:spcBef>
                        <a:spcAft>
                          <a:spcPts val="0"/>
                        </a:spcAft>
                        <a:buNone/>
                      </a:pPr>
                      <a:r>
                        <a:rPr lang="zh-TW" sz="1200">
                          <a:solidFill>
                            <a:schemeClr val="dk1"/>
                          </a:solidFill>
                        </a:rPr>
                        <a:t>Interface（介面）</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zh-TW" sz="1200">
                          <a:solidFill>
                            <a:schemeClr val="dk1"/>
                          </a:solidFill>
                        </a:rPr>
                        <a:t>用來定義物件的結構與</a:t>
                      </a:r>
                      <a:r>
                        <a:rPr lang="zh-TW" sz="1200">
                          <a:solidFill>
                            <a:schemeClr val="dk1"/>
                          </a:solidFill>
                        </a:rPr>
                        <a:t>類別</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zh-TW" sz="1200">
                          <a:solidFill>
                            <a:schemeClr val="dk1"/>
                          </a:solidFill>
                        </a:rPr>
                        <a:t>可用來擴充與增加新的屬性和被其他介面或類別調用，允許同一個 interface 在程式中被多次聲明，並將這些聲明自動合併為單一介面</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zh-TW" sz="1200">
                          <a:solidFill>
                            <a:schemeClr val="dk1"/>
                          </a:solidFill>
                        </a:rPr>
                        <a:t>當你要定義一個物件類別會經常擴充或改變時</a:t>
                      </a:r>
                      <a:endParaRPr sz="1200">
                        <a:solidFill>
                          <a:schemeClr val="dk1"/>
                        </a:solidFill>
                      </a:endParaRPr>
                    </a:p>
                  </a:txBody>
                  <a:tcPr marT="91425" marB="91425" marR="91425" marL="91425"/>
                </a:tc>
              </a:tr>
              <a:tr h="1025775">
                <a:tc>
                  <a:txBody>
                    <a:bodyPr/>
                    <a:lstStyle/>
                    <a:p>
                      <a:pPr indent="0" lvl="0" marL="0" rtl="0" algn="l">
                        <a:lnSpc>
                          <a:spcPct val="115000"/>
                        </a:lnSpc>
                        <a:spcBef>
                          <a:spcPts val="0"/>
                        </a:spcBef>
                        <a:spcAft>
                          <a:spcPts val="0"/>
                        </a:spcAft>
                        <a:buNone/>
                      </a:pPr>
                      <a:r>
                        <a:rPr lang="zh-TW" sz="1200">
                          <a:solidFill>
                            <a:schemeClr val="dk1"/>
                          </a:solidFill>
                        </a:rPr>
                        <a:t>Type（類型）</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zh-TW" sz="1200">
                          <a:solidFill>
                            <a:schemeClr val="dk1"/>
                          </a:solidFill>
                        </a:rPr>
                        <a:t>可以用來設定單一的 type，像是number、string 或者更複雜的結構</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zh-TW" sz="1200">
                          <a:solidFill>
                            <a:schemeClr val="dk1"/>
                          </a:solidFill>
                        </a:rPr>
                        <a:t>可以針對單一資料表示更多種類的資料，如聯合類型，例如：</a:t>
                      </a:r>
                      <a:r>
                        <a:rPr lang="zh-TW" sz="1200">
                          <a:solidFill>
                            <a:srgbClr val="F7DF1E"/>
                          </a:solidFill>
                        </a:rPr>
                        <a:t>type MyType = number | string</a:t>
                      </a:r>
                      <a:r>
                        <a:rPr lang="zh-TW" sz="1200">
                          <a:solidFill>
                            <a:schemeClr val="dk1"/>
                          </a:solidFill>
                        </a:rPr>
                        <a:t> 表示 </a:t>
                      </a:r>
                      <a:r>
                        <a:rPr lang="zh-TW" sz="1200">
                          <a:solidFill>
                            <a:schemeClr val="dk1"/>
                          </a:solidFill>
                        </a:rPr>
                        <a:t>number 或 string </a:t>
                      </a:r>
                      <a:endParaRPr sz="12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zh-TW" sz="1200">
                          <a:solidFill>
                            <a:schemeClr val="dk1"/>
                          </a:solidFill>
                        </a:rPr>
                        <a:t>當你需要定義一個固定的資料結構，或者需要聯合多個類型時</a:t>
                      </a:r>
                      <a:endParaRPr sz="1200">
                        <a:solidFill>
                          <a:schemeClr val="dk1"/>
                        </a:solidFill>
                      </a:endParaRPr>
                    </a:p>
                  </a:txBody>
                  <a:tcPr marT="91425" marB="91425" marR="91425" marL="91425"/>
                </a:tc>
              </a:tr>
            </a:tbl>
          </a:graphicData>
        </a:graphic>
      </p:graphicFrame>
      <p:sp>
        <p:nvSpPr>
          <p:cNvPr id="1999" name="Google Shape;1999;p258"/>
          <p:cNvSpPr txBox="1"/>
          <p:nvPr/>
        </p:nvSpPr>
        <p:spPr>
          <a:xfrm>
            <a:off x="1178100" y="3875825"/>
            <a:ext cx="6787800" cy="64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zh-TW" sz="1200">
                <a:solidFill>
                  <a:srgbClr val="FFEE99"/>
                </a:solidFill>
              </a:rPr>
              <a:t>總結來說，interface 不能像 type 那樣用於定義聯合類型。它們各有不同的用途和優勢，interface 適合用於描述物件的結構和類別，而 type 則在表示更複雜或多變的類型方面更為靈活。</a:t>
            </a:r>
            <a:endParaRPr sz="1200">
              <a:solidFill>
                <a:srgbClr val="FFEE99"/>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59"/>
          <p:cNvSpPr txBox="1"/>
          <p:nvPr/>
        </p:nvSpPr>
        <p:spPr>
          <a:xfrm>
            <a:off x="327825" y="807975"/>
            <a:ext cx="4250400" cy="34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interface</a:t>
            </a:r>
            <a:r>
              <a:rPr b="1" lang="zh-TW" sz="900">
                <a:solidFill>
                  <a:srgbClr val="F8F8F2"/>
                </a:solidFill>
                <a:highlight>
                  <a:srgbClr val="242424"/>
                </a:highlight>
                <a:latin typeface="Courier New"/>
                <a:ea typeface="Courier New"/>
                <a:cs typeface="Courier New"/>
                <a:sym typeface="Courier New"/>
              </a:rPr>
              <a:t> IWidth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width</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interface</a:t>
            </a:r>
            <a:r>
              <a:rPr b="1" lang="zh-TW" sz="900">
                <a:solidFill>
                  <a:srgbClr val="F8F8F2"/>
                </a:solidFill>
                <a:highlight>
                  <a:srgbClr val="242424"/>
                </a:highlight>
                <a:latin typeface="Courier New"/>
                <a:ea typeface="Courier New"/>
                <a:cs typeface="Courier New"/>
                <a:sym typeface="Courier New"/>
              </a:rPr>
              <a:t> IHeight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height</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interface</a:t>
            </a:r>
            <a:r>
              <a:rPr b="1" lang="zh-TW" sz="900">
                <a:solidFill>
                  <a:srgbClr val="F8F8F2"/>
                </a:solidFill>
                <a:highlight>
                  <a:srgbClr val="242424"/>
                </a:highlight>
                <a:latin typeface="Courier New"/>
                <a:ea typeface="Courier New"/>
                <a:cs typeface="Courier New"/>
                <a:sym typeface="Courier New"/>
              </a:rPr>
              <a:t> IBoxFontSize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"font-size"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"font-weight"</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interface</a:t>
            </a:r>
            <a:r>
              <a:rPr b="1" lang="zh-TW" sz="900">
                <a:solidFill>
                  <a:srgbClr val="F8F8F2"/>
                </a:solidFill>
                <a:highlight>
                  <a:srgbClr val="242424"/>
                </a:highlight>
                <a:latin typeface="Courier New"/>
                <a:ea typeface="Courier New"/>
                <a:cs typeface="Courier New"/>
                <a:sym typeface="Courier New"/>
              </a:rPr>
              <a:t> IBoxStyle </a:t>
            </a:r>
            <a:r>
              <a:rPr b="1" lang="zh-TW" sz="900">
                <a:solidFill>
                  <a:srgbClr val="F92672"/>
                </a:solidFill>
                <a:highlight>
                  <a:srgbClr val="242424"/>
                </a:highlight>
                <a:latin typeface="Courier New"/>
                <a:ea typeface="Courier New"/>
                <a:cs typeface="Courier New"/>
                <a:sym typeface="Courier New"/>
              </a:rPr>
              <a:t>extends</a:t>
            </a:r>
            <a:r>
              <a:rPr b="1" lang="zh-TW" sz="900">
                <a:solidFill>
                  <a:srgbClr val="F8F8F2"/>
                </a:solidFill>
                <a:highlight>
                  <a:srgbClr val="242424"/>
                </a:highlight>
                <a:latin typeface="Courier New"/>
                <a:ea typeface="Courier New"/>
                <a:cs typeface="Courier New"/>
                <a:sym typeface="Courier New"/>
              </a:rPr>
              <a:t> </a:t>
            </a:r>
            <a:r>
              <a:rPr b="1" i="1" lang="zh-TW" sz="900" u="sng">
                <a:solidFill>
                  <a:srgbClr val="A6E22E"/>
                </a:solidFill>
                <a:highlight>
                  <a:srgbClr val="242424"/>
                </a:highlight>
                <a:latin typeface="Courier New"/>
                <a:ea typeface="Courier New"/>
                <a:cs typeface="Courier New"/>
                <a:sym typeface="Courier New"/>
              </a:rPr>
              <a:t>IWidth</a:t>
            </a:r>
            <a:r>
              <a:rPr b="1" lang="zh-TW" sz="900">
                <a:solidFill>
                  <a:srgbClr val="F8F8F2"/>
                </a:solidFill>
                <a:highlight>
                  <a:srgbClr val="242424"/>
                </a:highlight>
                <a:latin typeface="Courier New"/>
                <a:ea typeface="Courier New"/>
                <a:cs typeface="Courier New"/>
                <a:sym typeface="Courier New"/>
              </a:rPr>
              <a:t>, </a:t>
            </a:r>
            <a:r>
              <a:rPr b="1" i="1" lang="zh-TW" sz="900" u="sng">
                <a:solidFill>
                  <a:srgbClr val="A6E22E"/>
                </a:solidFill>
                <a:highlight>
                  <a:srgbClr val="242424"/>
                </a:highlight>
                <a:latin typeface="Courier New"/>
                <a:ea typeface="Courier New"/>
                <a:cs typeface="Courier New"/>
                <a:sym typeface="Courier New"/>
              </a:rPr>
              <a:t>IHeight</a:t>
            </a:r>
            <a:r>
              <a:rPr b="1" lang="zh-TW" sz="900">
                <a:solidFill>
                  <a:srgbClr val="F8F8F2"/>
                </a:solidFill>
                <a:highlight>
                  <a:srgbClr val="242424"/>
                </a:highlight>
                <a:latin typeface="Courier New"/>
                <a:ea typeface="Courier New"/>
                <a:cs typeface="Courier New"/>
                <a:sym typeface="Courier New"/>
              </a:rPr>
              <a:t>, </a:t>
            </a:r>
            <a:r>
              <a:rPr b="1" i="1" lang="zh-TW" sz="900" u="sng">
                <a:solidFill>
                  <a:srgbClr val="A6E22E"/>
                </a:solidFill>
                <a:highlight>
                  <a:srgbClr val="242424"/>
                </a:highlight>
                <a:latin typeface="Courier New"/>
                <a:ea typeface="Courier New"/>
                <a:cs typeface="Courier New"/>
                <a:sym typeface="Courier New"/>
              </a:rPr>
              <a:t>IBoxFontSize</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color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border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padding</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margin</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2005" name="Google Shape;2005;p259"/>
          <p:cNvSpPr txBox="1"/>
          <p:nvPr/>
        </p:nvSpPr>
        <p:spPr>
          <a:xfrm>
            <a:off x="4972675" y="847800"/>
            <a:ext cx="4017600" cy="344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type</a:t>
            </a:r>
            <a:r>
              <a:rPr b="1" lang="zh-TW" sz="800">
                <a:solidFill>
                  <a:srgbClr val="F8F8F2"/>
                </a:solidFill>
                <a:highlight>
                  <a:srgbClr val="242424"/>
                </a:highlight>
                <a:latin typeface="Courier New"/>
                <a:ea typeface="Courier New"/>
                <a:cs typeface="Courier New"/>
                <a:sym typeface="Courier New"/>
              </a:rPr>
              <a:t> TWidth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width</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type</a:t>
            </a:r>
            <a:r>
              <a:rPr b="1" lang="zh-TW" sz="800">
                <a:solidFill>
                  <a:srgbClr val="F8F8F2"/>
                </a:solidFill>
                <a:highlight>
                  <a:srgbClr val="242424"/>
                </a:highlight>
                <a:latin typeface="Courier New"/>
                <a:ea typeface="Courier New"/>
                <a:cs typeface="Courier New"/>
                <a:sym typeface="Courier New"/>
              </a:rPr>
              <a:t> THeight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height</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type</a:t>
            </a:r>
            <a:r>
              <a:rPr b="1" lang="zh-TW" sz="800">
                <a:solidFill>
                  <a:srgbClr val="F8F8F2"/>
                </a:solidFill>
                <a:highlight>
                  <a:srgbClr val="242424"/>
                </a:highlight>
                <a:latin typeface="Courier New"/>
                <a:ea typeface="Courier New"/>
                <a:cs typeface="Courier New"/>
                <a:sym typeface="Courier New"/>
              </a:rPr>
              <a:t> TBoxFontSize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"font-size"</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"font-weight"</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type</a:t>
            </a:r>
            <a:r>
              <a:rPr b="1" lang="zh-TW" sz="800">
                <a:solidFill>
                  <a:srgbClr val="F8F8F2"/>
                </a:solidFill>
                <a:highlight>
                  <a:srgbClr val="242424"/>
                </a:highlight>
                <a:latin typeface="Courier New"/>
                <a:ea typeface="Courier New"/>
                <a:cs typeface="Courier New"/>
                <a:sym typeface="Courier New"/>
              </a:rPr>
              <a:t> TOtherStyle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color</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border</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padding</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margin</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type</a:t>
            </a:r>
            <a:r>
              <a:rPr b="1" lang="zh-TW" sz="800">
                <a:solidFill>
                  <a:srgbClr val="F8F8F2"/>
                </a:solidFill>
                <a:highlight>
                  <a:srgbClr val="242424"/>
                </a:highlight>
                <a:latin typeface="Courier New"/>
                <a:ea typeface="Courier New"/>
                <a:cs typeface="Courier New"/>
                <a:sym typeface="Courier New"/>
              </a:rPr>
              <a:t> TBoxStyle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TWidth </a:t>
            </a:r>
            <a:r>
              <a:rPr b="1" lang="zh-TW" sz="800">
                <a:solidFill>
                  <a:srgbClr val="F92672"/>
                </a:solidFill>
                <a:highlight>
                  <a:srgbClr val="242424"/>
                </a:highlight>
                <a:latin typeface="Courier New"/>
                <a:ea typeface="Courier New"/>
                <a:cs typeface="Courier New"/>
                <a:sym typeface="Courier New"/>
              </a:rPr>
              <a:t>&amp;</a:t>
            </a:r>
            <a:r>
              <a:rPr b="1" lang="zh-TW" sz="800">
                <a:solidFill>
                  <a:srgbClr val="F8F8F2"/>
                </a:solidFill>
                <a:highlight>
                  <a:srgbClr val="242424"/>
                </a:highlight>
                <a:latin typeface="Courier New"/>
                <a:ea typeface="Courier New"/>
                <a:cs typeface="Courier New"/>
                <a:sym typeface="Courier New"/>
              </a:rPr>
              <a:t> THeight </a:t>
            </a:r>
            <a:r>
              <a:rPr b="1" lang="zh-TW" sz="800">
                <a:solidFill>
                  <a:srgbClr val="F92672"/>
                </a:solidFill>
                <a:highlight>
                  <a:srgbClr val="242424"/>
                </a:highlight>
                <a:latin typeface="Courier New"/>
                <a:ea typeface="Courier New"/>
                <a:cs typeface="Courier New"/>
                <a:sym typeface="Courier New"/>
              </a:rPr>
              <a:t>&amp;</a:t>
            </a:r>
            <a:r>
              <a:rPr b="1" lang="zh-TW" sz="800">
                <a:solidFill>
                  <a:srgbClr val="F8F8F2"/>
                </a:solidFill>
                <a:highlight>
                  <a:srgbClr val="242424"/>
                </a:highlight>
                <a:latin typeface="Courier New"/>
                <a:ea typeface="Courier New"/>
                <a:cs typeface="Courier New"/>
                <a:sym typeface="Courier New"/>
              </a:rPr>
              <a:t> TBoxFontSize </a:t>
            </a:r>
            <a:r>
              <a:rPr b="1" lang="zh-TW" sz="800">
                <a:solidFill>
                  <a:srgbClr val="F92672"/>
                </a:solidFill>
                <a:highlight>
                  <a:srgbClr val="242424"/>
                </a:highlight>
                <a:latin typeface="Courier New"/>
                <a:ea typeface="Courier New"/>
                <a:cs typeface="Courier New"/>
                <a:sym typeface="Courier New"/>
              </a:rPr>
              <a:t>&amp;</a:t>
            </a:r>
            <a:r>
              <a:rPr b="1" lang="zh-TW" sz="800">
                <a:solidFill>
                  <a:srgbClr val="F8F8F2"/>
                </a:solidFill>
                <a:highlight>
                  <a:srgbClr val="242424"/>
                </a:highlight>
                <a:latin typeface="Courier New"/>
                <a:ea typeface="Courier New"/>
                <a:cs typeface="Courier New"/>
                <a:sym typeface="Courier New"/>
              </a:rPr>
              <a:t> TOtherStyle</a:t>
            </a:r>
            <a:endParaRPr b="1" sz="8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260"/>
          <p:cNvSpPr txBox="1"/>
          <p:nvPr/>
        </p:nvSpPr>
        <p:spPr>
          <a:xfrm>
            <a:off x="229800" y="1159450"/>
            <a:ext cx="86844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AutoNum type="arabicPeriod"/>
            </a:pPr>
            <a:r>
              <a:rPr b="1" lang="zh-TW" sz="1200">
                <a:solidFill>
                  <a:srgbClr val="F7DF1E"/>
                </a:solidFill>
              </a:rPr>
              <a:t>擴展性：</a:t>
            </a:r>
            <a:r>
              <a:rPr lang="zh-TW" sz="1200">
                <a:solidFill>
                  <a:schemeClr val="dk1"/>
                </a:solidFill>
              </a:rPr>
              <a:t>interface 可以通過 extends 關鍵字被輕鬆擴充。這使得 interface 在定義</a:t>
            </a:r>
            <a:r>
              <a:rPr lang="zh-TW" sz="1200">
                <a:solidFill>
                  <a:schemeClr val="dk1"/>
                </a:solidFill>
              </a:rPr>
              <a:t>類型</a:t>
            </a:r>
            <a:r>
              <a:rPr lang="zh-TW" sz="1200">
                <a:solidFill>
                  <a:schemeClr val="dk1"/>
                </a:solidFill>
              </a:rPr>
              <a:t>或物件時更靈活，特別是在大型</a:t>
            </a:r>
            <a:r>
              <a:rPr lang="zh-TW" sz="1200">
                <a:solidFill>
                  <a:schemeClr val="dk1"/>
                </a:solidFill>
              </a:rPr>
              <a:t>專案</a:t>
            </a:r>
            <a:r>
              <a:rPr lang="zh-TW" sz="1200">
                <a:solidFill>
                  <a:schemeClr val="dk1"/>
                </a:solidFill>
              </a:rPr>
              <a:t>或複雜的類型體系中。</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zh-TW" sz="1200">
                <a:solidFill>
                  <a:srgbClr val="F7DF1E"/>
                </a:solidFill>
              </a:rPr>
              <a:t>合併聲明：</a:t>
            </a:r>
            <a:r>
              <a:rPr lang="zh-TW" sz="1200">
                <a:solidFill>
                  <a:schemeClr val="dk1"/>
                </a:solidFill>
              </a:rPr>
              <a:t>interface 允許同名的多個聲明自動合併，這在模組化開發中特別有用。</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zh-TW" sz="1200">
                <a:solidFill>
                  <a:srgbClr val="F7DF1E"/>
                </a:solidFill>
              </a:rPr>
              <a:t>聯合類型和交叉類型：</a:t>
            </a:r>
            <a:r>
              <a:rPr lang="zh-TW" sz="1200">
                <a:solidFill>
                  <a:schemeClr val="dk1"/>
                </a:solidFill>
              </a:rPr>
              <a:t>type 允許</a:t>
            </a:r>
            <a:r>
              <a:rPr lang="zh-TW" sz="1200">
                <a:solidFill>
                  <a:schemeClr val="dk1"/>
                </a:solidFill>
              </a:rPr>
              <a:t>創建</a:t>
            </a:r>
            <a:r>
              <a:rPr lang="zh-TW" sz="1200">
                <a:solidFill>
                  <a:schemeClr val="dk1"/>
                </a:solidFill>
              </a:rPr>
              <a:t>聯合類型（ 使用 | ）和交叉類型（ 使用 &amp; ）。雖然 interface 也可以通過繼承實現類似的交叉類型功能，但 type 在表達聯合類型時更為直接和靈活。</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zh-TW" sz="1200">
                <a:solidFill>
                  <a:srgbClr val="F7DF1E"/>
                </a:solidFill>
              </a:rPr>
              <a:t>錯誤訊息：</a:t>
            </a:r>
            <a:r>
              <a:rPr lang="zh-TW" sz="1200">
                <a:solidFill>
                  <a:schemeClr val="dk1"/>
                </a:solidFill>
              </a:rPr>
              <a:t>有些開發者認為在使用 interface 時 TypeScript 提供的錯誤訊息更清晰、更具描述性。</a:t>
            </a:r>
            <a:endParaRPr sz="1200">
              <a:solidFill>
                <a:schemeClr val="dk1"/>
              </a:solidFill>
            </a:endParaRPr>
          </a:p>
        </p:txBody>
      </p:sp>
      <p:sp>
        <p:nvSpPr>
          <p:cNvPr id="2011" name="Google Shape;2011;p260"/>
          <p:cNvSpPr txBox="1"/>
          <p:nvPr/>
        </p:nvSpPr>
        <p:spPr>
          <a:xfrm>
            <a:off x="1271700" y="3365900"/>
            <a:ext cx="66006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200">
                <a:solidFill>
                  <a:schemeClr val="dk1"/>
                </a:solidFill>
              </a:rPr>
              <a:t>總</a:t>
            </a:r>
            <a:r>
              <a:rPr lang="zh-TW" sz="1200">
                <a:solidFill>
                  <a:schemeClr val="dk1"/>
                </a:solidFill>
              </a:rPr>
              <a:t>而言之</a:t>
            </a:r>
            <a:r>
              <a:rPr lang="zh-TW" sz="1200">
                <a:solidFill>
                  <a:schemeClr val="dk1"/>
                </a:solidFill>
              </a:rPr>
              <a:t>，選擇使用 interface 還是 type 主要取決於具體情況和</a:t>
            </a:r>
            <a:r>
              <a:rPr b="1" lang="zh-TW" sz="1200">
                <a:solidFill>
                  <a:srgbClr val="F7DF1E"/>
                </a:solidFill>
              </a:rPr>
              <a:t>個人偏好</a:t>
            </a:r>
            <a:r>
              <a:rPr lang="zh-TW" sz="1200">
                <a:solidFill>
                  <a:schemeClr val="dk1"/>
                </a:solidFill>
              </a:rPr>
              <a:t>。在某些情況下，它們可以互換使用，而在其他情況下，一種可能比另一種更適合特定的需求。</a:t>
            </a:r>
            <a:r>
              <a:rPr lang="zh-TW" sz="1200">
                <a:solidFill>
                  <a:schemeClr val="dk1"/>
                </a:solidFill>
              </a:rPr>
              <a:t>上述的例子中</a:t>
            </a:r>
            <a:r>
              <a:rPr lang="zh-TW" sz="1200">
                <a:solidFill>
                  <a:schemeClr val="dk1"/>
                </a:solidFill>
              </a:rPr>
              <a:t>，轉換為 type 或保持 interface 不會對最終的功能</a:t>
            </a:r>
            <a:r>
              <a:rPr lang="zh-TW" sz="1200">
                <a:solidFill>
                  <a:schemeClr val="dk1"/>
                </a:solidFill>
              </a:rPr>
              <a:t>有不一樣的</a:t>
            </a:r>
            <a:r>
              <a:rPr lang="zh-TW" sz="1200">
                <a:solidFill>
                  <a:schemeClr val="dk1"/>
                </a:solidFill>
              </a:rPr>
              <a:t>影響。</a:t>
            </a:r>
            <a:endParaRPr sz="1200">
              <a:solidFill>
                <a:schemeClr val="dk1"/>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26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21-9 類型斷言（type assertion）</a:t>
            </a:r>
            <a:endParaRPr b="1" sz="1300">
              <a:solidFill>
                <a:srgbClr val="5B9BD5"/>
              </a:solidFill>
              <a:highlight>
                <a:srgbClr val="242424"/>
              </a:highlight>
              <a:latin typeface="Calibri"/>
              <a:ea typeface="Calibri"/>
              <a:cs typeface="Calibri"/>
              <a:sym typeface="Calibri"/>
            </a:endParaRPr>
          </a:p>
        </p:txBody>
      </p:sp>
      <p:sp>
        <p:nvSpPr>
          <p:cNvPr id="2017" name="Google Shape;2017;p261"/>
          <p:cNvSpPr txBox="1"/>
          <p:nvPr/>
        </p:nvSpPr>
        <p:spPr>
          <a:xfrm>
            <a:off x="1715750" y="813325"/>
            <a:ext cx="6753600" cy="364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priceNum</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unknown</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3.14159</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countNun</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priceNum </a:t>
            </a:r>
            <a:r>
              <a:rPr b="1" lang="zh-TW" sz="900">
                <a:solidFill>
                  <a:srgbClr val="F92672"/>
                </a:solidFill>
                <a:highlight>
                  <a:srgbClr val="242424"/>
                </a:highlight>
                <a:latin typeface="Courier New"/>
                <a:ea typeface="Courier New"/>
                <a:cs typeface="Courier New"/>
                <a:sym typeface="Courier New"/>
              </a:rPr>
              <a:t>as</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如果你確定類型，可以使用断言告訴ts編譯器它是什麼類型</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console.</a:t>
            </a:r>
            <a:r>
              <a:rPr b="1" lang="zh-TW" sz="900">
                <a:solidFill>
                  <a:srgbClr val="A6E22E"/>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(countNun.</a:t>
            </a:r>
            <a:r>
              <a:rPr b="1" lang="zh-TW" sz="900">
                <a:solidFill>
                  <a:srgbClr val="A6E22E"/>
                </a:solidFill>
                <a:highlight>
                  <a:srgbClr val="242424"/>
                </a:highlight>
                <a:latin typeface="Courier New"/>
                <a:ea typeface="Courier New"/>
                <a:cs typeface="Courier New"/>
                <a:sym typeface="Courier New"/>
              </a:rPr>
              <a:t>toFixed</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-&gt; '3'</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eslint-disable @typescript-eslint/no-explicit-any */</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strValue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any</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"this is a 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strLength</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(strValue </a:t>
            </a:r>
            <a:r>
              <a:rPr b="1" lang="zh-TW" sz="900">
                <a:solidFill>
                  <a:srgbClr val="F92672"/>
                </a:solidFill>
                <a:highlight>
                  <a:srgbClr val="242424"/>
                </a:highlight>
                <a:latin typeface="Courier New"/>
                <a:ea typeface="Courier New"/>
                <a:cs typeface="Courier New"/>
                <a:sym typeface="Courier New"/>
              </a:rPr>
              <a:t>as</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).length;</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console.</a:t>
            </a:r>
            <a:r>
              <a:rPr b="1" lang="zh-TW" sz="900">
                <a:solidFill>
                  <a:srgbClr val="A6E22E"/>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(strLength);</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這樣就不用處理 null 的部分，因為你確定類型不可能是 null</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titleRef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document.</a:t>
            </a:r>
            <a:r>
              <a:rPr b="1" lang="zh-TW" sz="900">
                <a:solidFill>
                  <a:srgbClr val="A6E22E"/>
                </a:solidFill>
                <a:highlight>
                  <a:srgbClr val="242424"/>
                </a:highlight>
                <a:latin typeface="Courier New"/>
                <a:ea typeface="Courier New"/>
                <a:cs typeface="Courier New"/>
                <a:sym typeface="Courier New"/>
              </a:rPr>
              <a:t>querySelector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".title"</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as</a:t>
            </a:r>
            <a:r>
              <a:rPr b="1" lang="zh-TW" sz="900">
                <a:solidFill>
                  <a:srgbClr val="F8F8F2"/>
                </a:solidFill>
                <a:highlight>
                  <a:srgbClr val="242424"/>
                </a:highlight>
                <a:latin typeface="Courier New"/>
                <a:ea typeface="Courier New"/>
                <a:cs typeface="Courier New"/>
                <a:sym typeface="Courier New"/>
              </a:rPr>
              <a:t> HTMLHeadingElement;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inpTxtRef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document.</a:t>
            </a:r>
            <a:r>
              <a:rPr b="1" lang="zh-TW" sz="900">
                <a:solidFill>
                  <a:srgbClr val="A6E22E"/>
                </a:solidFill>
                <a:highlight>
                  <a:srgbClr val="242424"/>
                </a:highlight>
                <a:latin typeface="Courier New"/>
                <a:ea typeface="Courier New"/>
                <a:cs typeface="Courier New"/>
                <a:sym typeface="Courier New"/>
              </a:rPr>
              <a:t>querySelector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"input.inpTxt"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as</a:t>
            </a:r>
            <a:r>
              <a:rPr b="1" lang="zh-TW" sz="900">
                <a:solidFill>
                  <a:srgbClr val="F8F8F2"/>
                </a:solidFill>
                <a:highlight>
                  <a:srgbClr val="242424"/>
                </a:highlight>
                <a:latin typeface="Courier New"/>
                <a:ea typeface="Courier New"/>
                <a:cs typeface="Courier New"/>
                <a:sym typeface="Courier New"/>
              </a:rPr>
              <a:t> HTMLInputElement;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sendRef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document.</a:t>
            </a:r>
            <a:r>
              <a:rPr b="1" lang="zh-TW" sz="900">
                <a:solidFill>
                  <a:srgbClr val="A6E22E"/>
                </a:solidFill>
                <a:highlight>
                  <a:srgbClr val="242424"/>
                </a:highlight>
                <a:latin typeface="Courier New"/>
                <a:ea typeface="Courier New"/>
                <a:cs typeface="Courier New"/>
                <a:sym typeface="Courier New"/>
              </a:rPr>
              <a:t>querySelector</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".send"</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as</a:t>
            </a:r>
            <a:r>
              <a:rPr b="1" lang="zh-TW" sz="900">
                <a:solidFill>
                  <a:srgbClr val="F8F8F2"/>
                </a:solidFill>
                <a:highlight>
                  <a:srgbClr val="242424"/>
                </a:highlight>
                <a:latin typeface="Courier New"/>
                <a:ea typeface="Courier New"/>
                <a:cs typeface="Courier New"/>
                <a:sym typeface="Courier New"/>
              </a:rPr>
              <a:t> HTMLButtonElement;</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3-6 判斷式 if</a:t>
            </a:r>
            <a:endParaRPr b="1" sz="1300">
              <a:solidFill>
                <a:srgbClr val="F7DF1E"/>
              </a:solidFill>
              <a:highlight>
                <a:srgbClr val="242424"/>
              </a:highlight>
              <a:latin typeface="Calibri"/>
              <a:ea typeface="Calibri"/>
              <a:cs typeface="Calibri"/>
              <a:sym typeface="Calibri"/>
            </a:endParaRPr>
          </a:p>
        </p:txBody>
      </p:sp>
      <p:sp>
        <p:nvSpPr>
          <p:cNvPr id="260" name="Google Shape;260;p37"/>
          <p:cNvSpPr txBox="1"/>
          <p:nvPr/>
        </p:nvSpPr>
        <p:spPr>
          <a:xfrm>
            <a:off x="2521350" y="913025"/>
            <a:ext cx="4101300" cy="30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&lt;</a:t>
            </a:r>
            <a:r>
              <a:rPr b="1" lang="zh-TW" sz="1300">
                <a:solidFill>
                  <a:srgbClr val="F92672"/>
                </a:solidFill>
                <a:highlight>
                  <a:srgbClr val="242424"/>
                </a:highlight>
                <a:latin typeface="Courier New"/>
                <a:ea typeface="Courier New"/>
                <a:cs typeface="Courier New"/>
                <a:sym typeface="Courier New"/>
              </a:rPr>
              <a:t>script</a:t>
            </a:r>
            <a:r>
              <a:rPr b="1" lang="zh-TW" sz="1300">
                <a:solidFill>
                  <a:srgbClr val="F8F8F2"/>
                </a:solidFill>
                <a:highlight>
                  <a:srgbClr val="242424"/>
                </a:highlight>
                <a:latin typeface="Courier New"/>
                <a:ea typeface="Courier New"/>
                <a:cs typeface="Courier New"/>
                <a:sym typeface="Courier New"/>
              </a:rPr>
              <a:t>&gt;</a:t>
            </a:r>
            <a:endParaRPr b="1" sz="13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let</a:t>
            </a:r>
            <a:r>
              <a:rPr b="1" lang="zh-TW" sz="1300">
                <a:solidFill>
                  <a:srgbClr val="F8F8F2"/>
                </a:solidFill>
                <a:highlight>
                  <a:srgbClr val="242424"/>
                </a:highlight>
                <a:latin typeface="Courier New"/>
                <a:ea typeface="Courier New"/>
                <a:cs typeface="Courier New"/>
                <a:sym typeface="Courier New"/>
              </a:rPr>
              <a:t> a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1</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13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300">
                <a:solidFill>
                  <a:srgbClr val="F92672"/>
                </a:solidFill>
                <a:highlight>
                  <a:srgbClr val="242424"/>
                </a:highlight>
                <a:latin typeface="Courier New"/>
                <a:ea typeface="Courier New"/>
                <a:cs typeface="Courier New"/>
                <a:sym typeface="Courier New"/>
              </a:rPr>
              <a:t>if</a:t>
            </a:r>
            <a:r>
              <a:rPr b="1" lang="zh-TW" sz="1300">
                <a:solidFill>
                  <a:srgbClr val="F8F8F2"/>
                </a:solidFill>
                <a:highlight>
                  <a:srgbClr val="242424"/>
                </a:highlight>
                <a:latin typeface="Courier New"/>
                <a:ea typeface="Courier New"/>
                <a:cs typeface="Courier New"/>
                <a:sym typeface="Courier New"/>
              </a:rPr>
              <a:t> (a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1</a:t>
            </a:r>
            <a:r>
              <a:rPr b="1" lang="zh-TW" sz="1300">
                <a:solidFill>
                  <a:srgbClr val="F8F8F2"/>
                </a:solidFill>
                <a:highlight>
                  <a:srgbClr val="242424"/>
                </a:highlight>
                <a:latin typeface="Courier New"/>
                <a:ea typeface="Courier New"/>
                <a:cs typeface="Courier New"/>
                <a:sym typeface="Courier New"/>
              </a:rPr>
              <a:t>) {</a:t>
            </a:r>
            <a:endParaRPr b="1" sz="1300">
              <a:solidFill>
                <a:srgbClr val="F8F8F2"/>
              </a:solidFill>
              <a:highlight>
                <a:srgbClr val="242424"/>
              </a:highlight>
              <a:latin typeface="Courier New"/>
              <a:ea typeface="Courier New"/>
              <a:cs typeface="Courier New"/>
              <a:sym typeface="Courier New"/>
            </a:endParaRPr>
          </a:p>
          <a:p>
            <a:pPr indent="457200" lvl="0" marL="45720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"你的變數等於1"</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300">
                <a:solidFill>
                  <a:srgbClr val="F92672"/>
                </a:solidFill>
                <a:highlight>
                  <a:srgbClr val="242424"/>
                </a:highlight>
                <a:latin typeface="Courier New"/>
                <a:ea typeface="Courier New"/>
                <a:cs typeface="Courier New"/>
                <a:sym typeface="Courier New"/>
              </a:rPr>
              <a:t>if</a:t>
            </a:r>
            <a:r>
              <a:rPr b="1" lang="zh-TW" sz="1300">
                <a:solidFill>
                  <a:srgbClr val="F8F8F2"/>
                </a:solidFill>
                <a:highlight>
                  <a:srgbClr val="242424"/>
                </a:highlight>
                <a:latin typeface="Courier New"/>
                <a:ea typeface="Courier New"/>
                <a:cs typeface="Courier New"/>
                <a:sym typeface="Courier New"/>
              </a:rPr>
              <a:t> (a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2</a:t>
            </a:r>
            <a:r>
              <a:rPr b="1" lang="zh-TW" sz="1300">
                <a:solidFill>
                  <a:srgbClr val="F8F8F2"/>
                </a:solidFill>
                <a:highlight>
                  <a:srgbClr val="242424"/>
                </a:highlight>
                <a:latin typeface="Courier New"/>
                <a:ea typeface="Courier New"/>
                <a:cs typeface="Courier New"/>
                <a:sym typeface="Courier New"/>
              </a:rPr>
              <a:t>) {</a:t>
            </a:r>
            <a:endParaRPr b="1" sz="1300">
              <a:solidFill>
                <a:srgbClr val="F8F8F2"/>
              </a:solidFill>
              <a:highlight>
                <a:srgbClr val="242424"/>
              </a:highlight>
              <a:latin typeface="Courier New"/>
              <a:ea typeface="Courier New"/>
              <a:cs typeface="Courier New"/>
              <a:sym typeface="Courier New"/>
            </a:endParaRPr>
          </a:p>
          <a:p>
            <a:pPr indent="457200" lvl="0" marL="45720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console</a:t>
            </a:r>
            <a:r>
              <a:rPr b="1" lang="zh-TW" sz="1300">
                <a:solidFill>
                  <a:srgbClr val="F92672"/>
                </a:solidFill>
                <a:highlight>
                  <a:srgbClr val="242424"/>
                </a:highlight>
                <a:latin typeface="Courier New"/>
                <a:ea typeface="Courier New"/>
                <a:cs typeface="Courier New"/>
                <a:sym typeface="Courier New"/>
              </a:rPr>
              <a:t>.</a:t>
            </a:r>
            <a:r>
              <a:rPr b="1" lang="zh-TW" sz="1300">
                <a:solidFill>
                  <a:srgbClr val="66D9EF"/>
                </a:solidFill>
                <a:highlight>
                  <a:srgbClr val="242424"/>
                </a:highlight>
                <a:latin typeface="Courier New"/>
                <a:ea typeface="Courier New"/>
                <a:cs typeface="Courier New"/>
                <a:sym typeface="Courier New"/>
              </a:rPr>
              <a:t>log</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"你的變數等於2"</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&lt;/</a:t>
            </a:r>
            <a:r>
              <a:rPr b="1" lang="zh-TW" sz="1300">
                <a:solidFill>
                  <a:srgbClr val="F92672"/>
                </a:solidFill>
                <a:highlight>
                  <a:srgbClr val="242424"/>
                </a:highlight>
                <a:latin typeface="Courier New"/>
                <a:ea typeface="Courier New"/>
                <a:cs typeface="Courier New"/>
                <a:sym typeface="Courier New"/>
              </a:rPr>
              <a:t>script</a:t>
            </a:r>
            <a:r>
              <a:rPr b="1" lang="zh-TW" sz="1300">
                <a:solidFill>
                  <a:srgbClr val="F8F8F2"/>
                </a:solidFill>
                <a:highlight>
                  <a:srgbClr val="242424"/>
                </a:highlight>
                <a:latin typeface="Courier New"/>
                <a:ea typeface="Courier New"/>
                <a:cs typeface="Courier New"/>
                <a:sym typeface="Courier New"/>
              </a:rPr>
              <a:t>&gt;</a:t>
            </a:r>
            <a:endParaRPr b="1" sz="1300">
              <a:solidFill>
                <a:srgbClr val="F8F8F2"/>
              </a:solidFill>
              <a:highlight>
                <a:srgbClr val="242424"/>
              </a:highlight>
              <a:latin typeface="Courier New"/>
              <a:ea typeface="Courier New"/>
              <a:cs typeface="Courier New"/>
              <a:sym typeface="Courier New"/>
            </a:endParaRPr>
          </a:p>
        </p:txBody>
      </p:sp>
      <p:sp>
        <p:nvSpPr>
          <p:cNvPr id="261" name="Google Shape;261;p37"/>
          <p:cNvSpPr txBox="1"/>
          <p:nvPr/>
        </p:nvSpPr>
        <p:spPr>
          <a:xfrm>
            <a:off x="1597038" y="4208568"/>
            <a:ext cx="5949900" cy="4191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323230"/>
              </a:buClr>
              <a:buSzPts val="2000"/>
              <a:buFont typeface="Arial"/>
              <a:buNone/>
            </a:pPr>
            <a:r>
              <a:rPr b="1" lang="zh-TW" sz="2000">
                <a:solidFill>
                  <a:schemeClr val="dk1"/>
                </a:solidFill>
                <a:latin typeface="Arial"/>
                <a:ea typeface="Arial"/>
                <a:cs typeface="Arial"/>
                <a:sym typeface="Arial"/>
              </a:rPr>
              <a:t>可以透過判斷式來達到程式的流程判斷</a:t>
            </a:r>
            <a:endParaRPr b="1">
              <a:solidFill>
                <a:schemeClr val="dk1"/>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26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21-10 函式定義 ( function type 定義 )</a:t>
            </a:r>
            <a:endParaRPr b="1" sz="1300">
              <a:solidFill>
                <a:srgbClr val="5B9BD5"/>
              </a:solidFill>
              <a:highlight>
                <a:srgbClr val="242424"/>
              </a:highlight>
              <a:latin typeface="Calibri"/>
              <a:ea typeface="Calibri"/>
              <a:cs typeface="Calibri"/>
              <a:sym typeface="Calibri"/>
            </a:endParaRPr>
          </a:p>
        </p:txBody>
      </p:sp>
      <p:sp>
        <p:nvSpPr>
          <p:cNvPr id="2023" name="Google Shape;2023;p262"/>
          <p:cNvSpPr txBox="1"/>
          <p:nvPr/>
        </p:nvSpPr>
        <p:spPr>
          <a:xfrm>
            <a:off x="294850" y="879800"/>
            <a:ext cx="5001600" cy="344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800">
                <a:solidFill>
                  <a:srgbClr val="8C8C8C"/>
                </a:solidFill>
                <a:highlight>
                  <a:srgbClr val="242424"/>
                </a:highlight>
                <a:latin typeface="Courier New"/>
                <a:ea typeface="Courier New"/>
                <a:cs typeface="Courier New"/>
                <a:sym typeface="Courier New"/>
              </a:rPr>
              <a:t>// 不需要回傳任何 value 的 function 後面可加上 :void 或不加</a:t>
            </a:r>
            <a:endParaRPr b="1" i="1" sz="8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const</a:t>
            </a: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compose</a:t>
            </a: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name</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age</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number</a:t>
            </a:r>
            <a:r>
              <a:rPr b="1" lang="zh-TW" sz="800">
                <a:solidFill>
                  <a:srgbClr val="F8F8F2"/>
                </a:solidFill>
                <a:highlight>
                  <a:srgbClr val="242424"/>
                </a:highlight>
                <a:latin typeface="Courier New"/>
                <a:ea typeface="Courier New"/>
                <a:cs typeface="Courier New"/>
                <a:sym typeface="Courier New"/>
              </a:rPr>
              <a:t>)</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void</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=&gt;</a:t>
            </a: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const</a:t>
            </a:r>
            <a:r>
              <a:rPr b="1" lang="zh-TW" sz="800">
                <a:solidFill>
                  <a:srgbClr val="F8F8F2"/>
                </a:solidFill>
                <a:highlight>
                  <a:srgbClr val="242424"/>
                </a:highlight>
                <a:latin typeface="Courier New"/>
                <a:ea typeface="Courier New"/>
                <a:cs typeface="Courier New"/>
                <a:sym typeface="Courier New"/>
              </a:rPr>
              <a:t> inputTextRef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document.</a:t>
            </a:r>
            <a:r>
              <a:rPr b="1" lang="zh-TW" sz="800">
                <a:solidFill>
                  <a:srgbClr val="A6E22E"/>
                </a:solidFill>
                <a:highlight>
                  <a:srgbClr val="242424"/>
                </a:highlight>
                <a:latin typeface="Courier New"/>
                <a:ea typeface="Courier New"/>
                <a:cs typeface="Courier New"/>
                <a:sym typeface="Courier New"/>
              </a:rPr>
              <a:t>querySelector</a:t>
            </a:r>
            <a:r>
              <a:rPr b="1" lang="zh-TW" sz="800">
                <a:solidFill>
                  <a:srgbClr val="F8F8F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".inpTxt"</a:t>
            </a: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as</a:t>
            </a:r>
            <a:r>
              <a:rPr b="1" lang="zh-TW" sz="800">
                <a:solidFill>
                  <a:srgbClr val="F8F8F2"/>
                </a:solidFill>
                <a:highlight>
                  <a:srgbClr val="242424"/>
                </a:highlight>
                <a:latin typeface="Courier New"/>
                <a:ea typeface="Courier New"/>
                <a:cs typeface="Courier New"/>
                <a:sym typeface="Courier New"/>
              </a:rPr>
              <a:t> HTMLInputElement;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inputTextRef.value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`你好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name</a:t>
            </a:r>
            <a:r>
              <a:rPr b="1" lang="zh-TW" sz="800">
                <a:solidFill>
                  <a:srgbClr val="F9267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 ~ 今年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age</a:t>
            </a:r>
            <a:r>
              <a:rPr b="1" lang="zh-TW" sz="800">
                <a:solidFill>
                  <a:srgbClr val="F9267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 歲`</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A6E22E"/>
                </a:solidFill>
                <a:highlight>
                  <a:srgbClr val="242424"/>
                </a:highlight>
                <a:latin typeface="Courier New"/>
                <a:ea typeface="Courier New"/>
                <a:cs typeface="Courier New"/>
                <a:sym typeface="Courier New"/>
              </a:rPr>
              <a:t>compose</a:t>
            </a:r>
            <a:r>
              <a:rPr b="1" lang="zh-TW" sz="800">
                <a:solidFill>
                  <a:srgbClr val="F8F8F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"Mike"</a:t>
            </a:r>
            <a:r>
              <a:rPr b="1" lang="zh-TW" sz="800">
                <a:solidFill>
                  <a:srgbClr val="F8F8F2"/>
                </a:solidFill>
                <a:highlight>
                  <a:srgbClr val="242424"/>
                </a:highlight>
                <a:latin typeface="Courier New"/>
                <a:ea typeface="Courier New"/>
                <a:cs typeface="Courier New"/>
                <a:sym typeface="Courier New"/>
              </a:rPr>
              <a:t>, </a:t>
            </a:r>
            <a:r>
              <a:rPr b="1" lang="zh-TW" sz="800">
                <a:solidFill>
                  <a:srgbClr val="FF80F4"/>
                </a:solidFill>
                <a:highlight>
                  <a:srgbClr val="242424"/>
                </a:highlight>
                <a:latin typeface="Courier New"/>
                <a:ea typeface="Courier New"/>
                <a:cs typeface="Courier New"/>
                <a:sym typeface="Courier New"/>
              </a:rPr>
              <a:t>12</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8C8C8C"/>
                </a:solidFill>
                <a:highlight>
                  <a:srgbClr val="242424"/>
                </a:highlight>
                <a:latin typeface="Courier New"/>
                <a:ea typeface="Courier New"/>
                <a:cs typeface="Courier New"/>
                <a:sym typeface="Courier New"/>
              </a:rPr>
              <a:t>// 回傳 string 的 function 後面加上 :string</a:t>
            </a:r>
            <a:endParaRPr b="1" i="1" sz="8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const</a:t>
            </a: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composeReturn</a:t>
            </a: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name</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age</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number</a:t>
            </a:r>
            <a:r>
              <a:rPr b="1" lang="zh-TW" sz="800">
                <a:solidFill>
                  <a:srgbClr val="F8F8F2"/>
                </a:solidFill>
                <a:highlight>
                  <a:srgbClr val="242424"/>
                </a:highlight>
                <a:latin typeface="Courier New"/>
                <a:ea typeface="Courier New"/>
                <a:cs typeface="Courier New"/>
                <a:sym typeface="Courier New"/>
              </a:rPr>
              <a:t>)</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string</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=&gt;</a:t>
            </a: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return</a:t>
            </a: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`你好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name</a:t>
            </a:r>
            <a:r>
              <a:rPr b="1" lang="zh-TW" sz="800">
                <a:solidFill>
                  <a:srgbClr val="F9267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 ~ 今年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age</a:t>
            </a:r>
            <a:r>
              <a:rPr b="1" lang="zh-TW" sz="800">
                <a:solidFill>
                  <a:srgbClr val="F9267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 歲`</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const</a:t>
            </a:r>
            <a:r>
              <a:rPr b="1" lang="zh-TW" sz="800">
                <a:solidFill>
                  <a:srgbClr val="F8F8F2"/>
                </a:solidFill>
                <a:highlight>
                  <a:srgbClr val="242424"/>
                </a:highlight>
                <a:latin typeface="Courier New"/>
                <a:ea typeface="Courier New"/>
                <a:cs typeface="Courier New"/>
                <a:sym typeface="Courier New"/>
              </a:rPr>
              <a:t> res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composeReturn</a:t>
            </a:r>
            <a:r>
              <a:rPr b="1" lang="zh-TW" sz="800">
                <a:solidFill>
                  <a:srgbClr val="F8F8F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"Mike"</a:t>
            </a:r>
            <a:r>
              <a:rPr b="1" lang="zh-TW" sz="800">
                <a:solidFill>
                  <a:srgbClr val="F8F8F2"/>
                </a:solidFill>
                <a:highlight>
                  <a:srgbClr val="242424"/>
                </a:highlight>
                <a:latin typeface="Courier New"/>
                <a:ea typeface="Courier New"/>
                <a:cs typeface="Courier New"/>
                <a:sym typeface="Courier New"/>
              </a:rPr>
              <a:t>, </a:t>
            </a:r>
            <a:r>
              <a:rPr b="1" lang="zh-TW" sz="800">
                <a:solidFill>
                  <a:srgbClr val="FF80F4"/>
                </a:solidFill>
                <a:highlight>
                  <a:srgbClr val="242424"/>
                </a:highlight>
                <a:latin typeface="Courier New"/>
                <a:ea typeface="Courier New"/>
                <a:cs typeface="Courier New"/>
                <a:sym typeface="Courier New"/>
              </a:rPr>
              <a:t>12</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console.</a:t>
            </a:r>
            <a:r>
              <a:rPr b="1" lang="zh-TW" sz="800">
                <a:solidFill>
                  <a:srgbClr val="A6E22E"/>
                </a:solidFill>
                <a:highlight>
                  <a:srgbClr val="242424"/>
                </a:highlight>
                <a:latin typeface="Courier New"/>
                <a:ea typeface="Courier New"/>
                <a:cs typeface="Courier New"/>
                <a:sym typeface="Courier New"/>
              </a:rPr>
              <a:t>log</a:t>
            </a:r>
            <a:r>
              <a:rPr b="1" lang="zh-TW" sz="800">
                <a:solidFill>
                  <a:srgbClr val="F8F8F2"/>
                </a:solidFill>
                <a:highlight>
                  <a:srgbClr val="242424"/>
                </a:highlight>
                <a:latin typeface="Courier New"/>
                <a:ea typeface="Courier New"/>
                <a:cs typeface="Courier New"/>
                <a:sym typeface="Courier New"/>
              </a:rPr>
              <a:t>(res);</a:t>
            </a:r>
            <a:endParaRPr b="1" sz="800">
              <a:solidFill>
                <a:srgbClr val="F8F8F2"/>
              </a:solidFill>
              <a:highlight>
                <a:srgbClr val="242424"/>
              </a:highlight>
              <a:latin typeface="Courier New"/>
              <a:ea typeface="Courier New"/>
              <a:cs typeface="Courier New"/>
              <a:sym typeface="Courier New"/>
            </a:endParaRPr>
          </a:p>
        </p:txBody>
      </p:sp>
      <p:sp>
        <p:nvSpPr>
          <p:cNvPr id="2024" name="Google Shape;2024;p262"/>
          <p:cNvSpPr txBox="1"/>
          <p:nvPr/>
        </p:nvSpPr>
        <p:spPr>
          <a:xfrm>
            <a:off x="5012375" y="2105500"/>
            <a:ext cx="3891300" cy="178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800">
                <a:solidFill>
                  <a:srgbClr val="8C8C8C"/>
                </a:solidFill>
                <a:highlight>
                  <a:srgbClr val="242424"/>
                </a:highlight>
                <a:latin typeface="Courier New"/>
                <a:ea typeface="Courier New"/>
                <a:cs typeface="Courier New"/>
                <a:sym typeface="Courier New"/>
              </a:rPr>
              <a:t>// 可以透過定義 input 跟 output 來限制 function 的輸入跟輸出型別</a:t>
            </a:r>
            <a:endParaRPr b="1" i="1" sz="8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type</a:t>
            </a:r>
            <a:r>
              <a:rPr b="1" lang="zh-TW" sz="800">
                <a:solidFill>
                  <a:srgbClr val="F8F8F2"/>
                </a:solidFill>
                <a:highlight>
                  <a:srgbClr val="242424"/>
                </a:highlight>
                <a:latin typeface="Courier New"/>
                <a:ea typeface="Courier New"/>
                <a:cs typeface="Courier New"/>
                <a:sym typeface="Courier New"/>
              </a:rPr>
              <a:t> IHandleNumber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a</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number</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b</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number</a:t>
            </a:r>
            <a:r>
              <a:rPr b="1" lang="zh-TW" sz="800">
                <a:solidFill>
                  <a:srgbClr val="F8F8F2"/>
                </a:solidFill>
                <a:highlight>
                  <a:srgbClr val="242424"/>
                </a:highlight>
                <a:latin typeface="Courier New"/>
                <a:ea typeface="Courier New"/>
                <a:cs typeface="Courier New"/>
                <a:sym typeface="Courier New"/>
              </a:rPr>
              <a:t>)</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number</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const</a:t>
            </a: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add</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IHandleNumber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a</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b</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=&gt;</a:t>
            </a:r>
            <a:r>
              <a:rPr b="1" lang="zh-TW" sz="800">
                <a:solidFill>
                  <a:srgbClr val="F8F8F2"/>
                </a:solidFill>
                <a:highlight>
                  <a:srgbClr val="242424"/>
                </a:highlight>
                <a:latin typeface="Courier New"/>
                <a:ea typeface="Courier New"/>
                <a:cs typeface="Courier New"/>
                <a:sym typeface="Courier New"/>
              </a:rPr>
              <a:t> a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b;</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00">
                <a:solidFill>
                  <a:srgbClr val="66D9EF"/>
                </a:solidFill>
                <a:highlight>
                  <a:srgbClr val="242424"/>
                </a:highlight>
                <a:latin typeface="Courier New"/>
                <a:ea typeface="Courier New"/>
                <a:cs typeface="Courier New"/>
                <a:sym typeface="Courier New"/>
              </a:rPr>
              <a:t>const</a:t>
            </a: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reduce</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IHandleNumber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a</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FD971F"/>
                </a:solidFill>
                <a:highlight>
                  <a:srgbClr val="242424"/>
                </a:highlight>
                <a:latin typeface="Courier New"/>
                <a:ea typeface="Courier New"/>
                <a:cs typeface="Courier New"/>
                <a:sym typeface="Courier New"/>
              </a:rPr>
              <a:t>b</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66D9EF"/>
                </a:solidFill>
                <a:highlight>
                  <a:srgbClr val="242424"/>
                </a:highlight>
                <a:latin typeface="Courier New"/>
                <a:ea typeface="Courier New"/>
                <a:cs typeface="Courier New"/>
                <a:sym typeface="Courier New"/>
              </a:rPr>
              <a:t>=&gt;</a:t>
            </a:r>
            <a:r>
              <a:rPr b="1" lang="zh-TW" sz="800">
                <a:solidFill>
                  <a:srgbClr val="F8F8F2"/>
                </a:solidFill>
                <a:highlight>
                  <a:srgbClr val="242424"/>
                </a:highlight>
                <a:latin typeface="Courier New"/>
                <a:ea typeface="Courier New"/>
                <a:cs typeface="Courier New"/>
                <a:sym typeface="Courier New"/>
              </a:rPr>
              <a:t> a </a:t>
            </a:r>
            <a:r>
              <a:rPr b="1" lang="zh-TW" sz="800">
                <a:solidFill>
                  <a:srgbClr val="F92672"/>
                </a:solidFill>
                <a:highlight>
                  <a:srgbClr val="242424"/>
                </a:highlight>
                <a:latin typeface="Courier New"/>
                <a:ea typeface="Courier New"/>
                <a:cs typeface="Courier New"/>
                <a:sym typeface="Courier New"/>
              </a:rPr>
              <a:t>-</a:t>
            </a:r>
            <a:r>
              <a:rPr b="1" lang="zh-TW" sz="800">
                <a:solidFill>
                  <a:srgbClr val="F8F8F2"/>
                </a:solidFill>
                <a:highlight>
                  <a:srgbClr val="242424"/>
                </a:highlight>
                <a:latin typeface="Courier New"/>
                <a:ea typeface="Courier New"/>
                <a:cs typeface="Courier New"/>
                <a:sym typeface="Courier New"/>
              </a:rPr>
              <a:t> b;</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console.</a:t>
            </a:r>
            <a:r>
              <a:rPr b="1" lang="zh-TW" sz="800">
                <a:solidFill>
                  <a:srgbClr val="A6E22E"/>
                </a:solidFill>
                <a:highlight>
                  <a:srgbClr val="242424"/>
                </a:highlight>
                <a:latin typeface="Courier New"/>
                <a:ea typeface="Courier New"/>
                <a:cs typeface="Courier New"/>
                <a:sym typeface="Courier New"/>
              </a:rPr>
              <a:t>log</a:t>
            </a:r>
            <a:r>
              <a:rPr b="1" lang="zh-TW" sz="800">
                <a:solidFill>
                  <a:srgbClr val="F8F8F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"加:"</a:t>
            </a: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add</a:t>
            </a:r>
            <a:r>
              <a:rPr b="1" lang="zh-TW" sz="800">
                <a:solidFill>
                  <a:srgbClr val="F8F8F2"/>
                </a:solidFill>
                <a:highlight>
                  <a:srgbClr val="242424"/>
                </a:highlight>
                <a:latin typeface="Courier New"/>
                <a:ea typeface="Courier New"/>
                <a:cs typeface="Courier New"/>
                <a:sym typeface="Courier New"/>
              </a:rPr>
              <a:t>(</a:t>
            </a:r>
            <a:r>
              <a:rPr b="1" lang="zh-TW" sz="800">
                <a:solidFill>
                  <a:srgbClr val="FF80F4"/>
                </a:solidFill>
                <a:highlight>
                  <a:srgbClr val="242424"/>
                </a:highlight>
                <a:latin typeface="Courier New"/>
                <a:ea typeface="Courier New"/>
                <a:cs typeface="Courier New"/>
                <a:sym typeface="Courier New"/>
              </a:rPr>
              <a:t>2</a:t>
            </a:r>
            <a:r>
              <a:rPr b="1" lang="zh-TW" sz="800">
                <a:solidFill>
                  <a:srgbClr val="F8F8F2"/>
                </a:solidFill>
                <a:highlight>
                  <a:srgbClr val="242424"/>
                </a:highlight>
                <a:latin typeface="Courier New"/>
                <a:ea typeface="Courier New"/>
                <a:cs typeface="Courier New"/>
                <a:sym typeface="Courier New"/>
              </a:rPr>
              <a:t>, </a:t>
            </a:r>
            <a:r>
              <a:rPr b="1" lang="zh-TW" sz="800">
                <a:solidFill>
                  <a:srgbClr val="FF80F4"/>
                </a:solidFill>
                <a:highlight>
                  <a:srgbClr val="242424"/>
                </a:highlight>
                <a:latin typeface="Courier New"/>
                <a:ea typeface="Courier New"/>
                <a:cs typeface="Courier New"/>
                <a:sym typeface="Courier New"/>
              </a:rPr>
              <a:t>3</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8C8C8C"/>
                </a:solidFill>
                <a:highlight>
                  <a:srgbClr val="242424"/>
                </a:highlight>
                <a:latin typeface="Courier New"/>
                <a:ea typeface="Courier New"/>
                <a:cs typeface="Courier New"/>
                <a:sym typeface="Courier New"/>
              </a:rPr>
              <a:t>// -&gt; 5</a:t>
            </a:r>
            <a:endParaRPr b="1" i="1" sz="8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console.</a:t>
            </a:r>
            <a:r>
              <a:rPr b="1" lang="zh-TW" sz="800">
                <a:solidFill>
                  <a:srgbClr val="A6E22E"/>
                </a:solidFill>
                <a:highlight>
                  <a:srgbClr val="242424"/>
                </a:highlight>
                <a:latin typeface="Courier New"/>
                <a:ea typeface="Courier New"/>
                <a:cs typeface="Courier New"/>
                <a:sym typeface="Courier New"/>
              </a:rPr>
              <a:t>log</a:t>
            </a:r>
            <a:r>
              <a:rPr b="1" lang="zh-TW" sz="800">
                <a:solidFill>
                  <a:srgbClr val="F8F8F2"/>
                </a:solidFill>
                <a:highlight>
                  <a:srgbClr val="242424"/>
                </a:highlight>
                <a:latin typeface="Courier New"/>
                <a:ea typeface="Courier New"/>
                <a:cs typeface="Courier New"/>
                <a:sym typeface="Courier New"/>
              </a:rPr>
              <a:t>(</a:t>
            </a:r>
            <a:r>
              <a:rPr b="1" lang="zh-TW" sz="800">
                <a:solidFill>
                  <a:srgbClr val="FFEE99"/>
                </a:solidFill>
                <a:highlight>
                  <a:srgbClr val="242424"/>
                </a:highlight>
                <a:latin typeface="Courier New"/>
                <a:ea typeface="Courier New"/>
                <a:cs typeface="Courier New"/>
                <a:sym typeface="Courier New"/>
              </a:rPr>
              <a:t>"減:"</a:t>
            </a: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reduce</a:t>
            </a:r>
            <a:r>
              <a:rPr b="1" lang="zh-TW" sz="800">
                <a:solidFill>
                  <a:srgbClr val="F8F8F2"/>
                </a:solidFill>
                <a:highlight>
                  <a:srgbClr val="242424"/>
                </a:highlight>
                <a:latin typeface="Courier New"/>
                <a:ea typeface="Courier New"/>
                <a:cs typeface="Courier New"/>
                <a:sym typeface="Courier New"/>
              </a:rPr>
              <a:t>(</a:t>
            </a:r>
            <a:r>
              <a:rPr b="1" lang="zh-TW" sz="800">
                <a:solidFill>
                  <a:srgbClr val="FF80F4"/>
                </a:solidFill>
                <a:highlight>
                  <a:srgbClr val="242424"/>
                </a:highlight>
                <a:latin typeface="Courier New"/>
                <a:ea typeface="Courier New"/>
                <a:cs typeface="Courier New"/>
                <a:sym typeface="Courier New"/>
              </a:rPr>
              <a:t>6</a:t>
            </a:r>
            <a:r>
              <a:rPr b="1" lang="zh-TW" sz="800">
                <a:solidFill>
                  <a:srgbClr val="F8F8F2"/>
                </a:solidFill>
                <a:highlight>
                  <a:srgbClr val="242424"/>
                </a:highlight>
                <a:latin typeface="Courier New"/>
                <a:ea typeface="Courier New"/>
                <a:cs typeface="Courier New"/>
                <a:sym typeface="Courier New"/>
              </a:rPr>
              <a:t>, </a:t>
            </a:r>
            <a:r>
              <a:rPr b="1" lang="zh-TW" sz="800">
                <a:solidFill>
                  <a:srgbClr val="FF80F4"/>
                </a:solidFill>
                <a:highlight>
                  <a:srgbClr val="242424"/>
                </a:highlight>
                <a:latin typeface="Courier New"/>
                <a:ea typeface="Courier New"/>
                <a:cs typeface="Courier New"/>
                <a:sym typeface="Courier New"/>
              </a:rPr>
              <a:t>3</a:t>
            </a:r>
            <a:r>
              <a:rPr b="1" lang="zh-TW" sz="800">
                <a:solidFill>
                  <a:srgbClr val="F8F8F2"/>
                </a:solidFill>
                <a:highlight>
                  <a:srgbClr val="242424"/>
                </a:highlight>
                <a:latin typeface="Courier New"/>
                <a:ea typeface="Courier New"/>
                <a:cs typeface="Courier New"/>
                <a:sym typeface="Courier New"/>
              </a:rPr>
              <a:t>)); </a:t>
            </a:r>
            <a:r>
              <a:rPr b="1" i="1" lang="zh-TW" sz="800">
                <a:solidFill>
                  <a:srgbClr val="8C8C8C"/>
                </a:solidFill>
                <a:highlight>
                  <a:srgbClr val="242424"/>
                </a:highlight>
                <a:latin typeface="Courier New"/>
                <a:ea typeface="Courier New"/>
                <a:cs typeface="Courier New"/>
                <a:sym typeface="Courier New"/>
              </a:rPr>
              <a:t>// -&gt; 3</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26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21-11 泛型 ( Generics )</a:t>
            </a:r>
            <a:endParaRPr b="1" sz="1300">
              <a:solidFill>
                <a:srgbClr val="5B9BD5"/>
              </a:solidFill>
              <a:highlight>
                <a:srgbClr val="242424"/>
              </a:highlight>
              <a:latin typeface="Calibri"/>
              <a:ea typeface="Calibri"/>
              <a:cs typeface="Calibri"/>
              <a:sym typeface="Calibri"/>
            </a:endParaRPr>
          </a:p>
        </p:txBody>
      </p:sp>
      <p:sp>
        <p:nvSpPr>
          <p:cNvPr id="2030" name="Google Shape;2030;p263"/>
          <p:cNvSpPr txBox="1"/>
          <p:nvPr/>
        </p:nvSpPr>
        <p:spPr>
          <a:xfrm>
            <a:off x="618600" y="870900"/>
            <a:ext cx="3526200" cy="340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resArg</a:t>
            </a:r>
            <a:r>
              <a:rPr b="1" lang="zh-TW" sz="1100">
                <a:solidFill>
                  <a:srgbClr val="F8F8F2"/>
                </a:solidFill>
                <a:highlight>
                  <a:srgbClr val="242424"/>
                </a:highlight>
                <a:latin typeface="Courier New"/>
                <a:ea typeface="Courier New"/>
                <a:cs typeface="Courier New"/>
                <a:sym typeface="Courier New"/>
              </a:rPr>
              <a:t>&lt;T&gt;(</a:t>
            </a:r>
            <a:r>
              <a:rPr b="1" i="1" lang="zh-TW" sz="1100">
                <a:solidFill>
                  <a:srgbClr val="FD971F"/>
                </a:solidFill>
                <a:highlight>
                  <a:srgbClr val="242424"/>
                </a:highlight>
                <a:latin typeface="Courier New"/>
                <a:ea typeface="Courier New"/>
                <a:cs typeface="Courier New"/>
                <a:sym typeface="Courier New"/>
              </a:rPr>
              <a:t>arg</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T)</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return</a:t>
            </a:r>
            <a:r>
              <a:rPr b="1" lang="zh-TW" sz="1100">
                <a:solidFill>
                  <a:srgbClr val="F8F8F2"/>
                </a:solidFill>
                <a:highlight>
                  <a:srgbClr val="242424"/>
                </a:highlight>
                <a:latin typeface="Courier New"/>
                <a:ea typeface="Courier New"/>
                <a:cs typeface="Courier New"/>
                <a:sym typeface="Courier New"/>
              </a:rPr>
              <a:t> arg;</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const resArg = &lt;T&gt;(arg: T): T =&gt; {</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return arg;</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res1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resArg</a:t>
            </a:r>
            <a:r>
              <a:rPr b="1" lang="zh-TW" sz="1100">
                <a:solidFill>
                  <a:srgbClr val="F8F8F2"/>
                </a:solidFill>
                <a:highlight>
                  <a:srgbClr val="242424"/>
                </a:highlight>
                <a:latin typeface="Courier New"/>
                <a:ea typeface="Courier New"/>
                <a:cs typeface="Courier New"/>
                <a:sym typeface="Courier New"/>
              </a:rPr>
              <a:t>&lt;</a:t>
            </a:r>
            <a:r>
              <a:rPr b="1" i="1" lang="zh-TW" sz="1100">
                <a:solidFill>
                  <a:srgbClr val="66D9EF"/>
                </a:solidFill>
                <a:highlight>
                  <a:srgbClr val="242424"/>
                </a:highlight>
                <a:latin typeface="Courier New"/>
                <a:ea typeface="Courier New"/>
                <a:cs typeface="Courier New"/>
                <a:sym typeface="Courier New"/>
              </a:rPr>
              <a:t>string</a:t>
            </a:r>
            <a:r>
              <a:rPr b="1" lang="zh-TW" sz="1100">
                <a:solidFill>
                  <a:srgbClr val="F8F8F2"/>
                </a:solidFill>
                <a:highlight>
                  <a:srgbClr val="242424"/>
                </a:highlight>
                <a:latin typeface="Courier New"/>
                <a:ea typeface="Courier New"/>
                <a:cs typeface="Courier New"/>
                <a:sym typeface="Courier New"/>
              </a:rPr>
              <a:t>&gt;(</a:t>
            </a:r>
            <a:r>
              <a:rPr b="1" lang="zh-TW" sz="1100">
                <a:solidFill>
                  <a:srgbClr val="FFEE99"/>
                </a:solidFill>
                <a:highlight>
                  <a:srgbClr val="242424"/>
                </a:highlight>
                <a:latin typeface="Courier New"/>
                <a:ea typeface="Courier New"/>
                <a:cs typeface="Courier New"/>
                <a:sym typeface="Courier New"/>
              </a:rPr>
              <a:t>"Mike"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res2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resArg</a:t>
            </a:r>
            <a:r>
              <a:rPr b="1" lang="zh-TW" sz="1100">
                <a:solidFill>
                  <a:srgbClr val="F8F8F2"/>
                </a:solidFill>
                <a:highlight>
                  <a:srgbClr val="242424"/>
                </a:highlight>
                <a:latin typeface="Courier New"/>
                <a:ea typeface="Courier New"/>
                <a:cs typeface="Courier New"/>
                <a:sym typeface="Courier New"/>
              </a:rPr>
              <a:t>&lt;</a:t>
            </a:r>
            <a:r>
              <a:rPr b="1" i="1" lang="zh-TW" sz="1100">
                <a:solidFill>
                  <a:srgbClr val="66D9EF"/>
                </a:solidFill>
                <a:highlight>
                  <a:srgbClr val="242424"/>
                </a:highlight>
                <a:latin typeface="Courier New"/>
                <a:ea typeface="Courier New"/>
                <a:cs typeface="Courier New"/>
                <a:sym typeface="Courier New"/>
              </a:rPr>
              <a:t>number</a:t>
            </a:r>
            <a:r>
              <a:rPr b="1" lang="zh-TW" sz="1100">
                <a:solidFill>
                  <a:srgbClr val="F8F8F2"/>
                </a:solidFill>
                <a:highlight>
                  <a:srgbClr val="242424"/>
                </a:highlight>
                <a:latin typeface="Courier New"/>
                <a:ea typeface="Courier New"/>
                <a:cs typeface="Courier New"/>
                <a:sym typeface="Courier New"/>
              </a:rPr>
              <a:t>&gt;(</a:t>
            </a:r>
            <a:r>
              <a:rPr b="1" lang="zh-TW" sz="1100">
                <a:solidFill>
                  <a:srgbClr val="FF80F4"/>
                </a:solidFill>
                <a:highlight>
                  <a:srgbClr val="242424"/>
                </a:highlight>
                <a:latin typeface="Courier New"/>
                <a:ea typeface="Courier New"/>
                <a:cs typeface="Courier New"/>
                <a:sym typeface="Courier New"/>
              </a:rPr>
              <a:t>100</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(res1); </a:t>
            </a:r>
            <a:r>
              <a:rPr b="1" i="1" lang="zh-TW" sz="1100">
                <a:solidFill>
                  <a:srgbClr val="8C8C8C"/>
                </a:solidFill>
                <a:highlight>
                  <a:srgbClr val="242424"/>
                </a:highlight>
                <a:latin typeface="Courier New"/>
                <a:ea typeface="Courier New"/>
                <a:cs typeface="Courier New"/>
                <a:sym typeface="Courier New"/>
              </a:rPr>
              <a:t>// -&gt; "Mike"</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(res2); </a:t>
            </a:r>
            <a:r>
              <a:rPr b="1" i="1" lang="zh-TW" sz="1100">
                <a:solidFill>
                  <a:srgbClr val="8C8C8C"/>
                </a:solidFill>
                <a:highlight>
                  <a:srgbClr val="242424"/>
                </a:highlight>
                <a:latin typeface="Courier New"/>
                <a:ea typeface="Courier New"/>
                <a:cs typeface="Courier New"/>
                <a:sym typeface="Courier New"/>
              </a:rPr>
              <a:t>// -&gt; 100</a:t>
            </a:r>
            <a:endParaRPr b="1" sz="1100">
              <a:solidFill>
                <a:srgbClr val="F8F8F2"/>
              </a:solidFill>
              <a:highlight>
                <a:srgbClr val="242424"/>
              </a:highlight>
              <a:latin typeface="Courier New"/>
              <a:ea typeface="Courier New"/>
              <a:cs typeface="Courier New"/>
              <a:sym typeface="Courier New"/>
            </a:endParaRPr>
          </a:p>
        </p:txBody>
      </p:sp>
      <p:sp>
        <p:nvSpPr>
          <p:cNvPr id="2031" name="Google Shape;2031;p263"/>
          <p:cNvSpPr txBox="1"/>
          <p:nvPr/>
        </p:nvSpPr>
        <p:spPr>
          <a:xfrm>
            <a:off x="4436825" y="997950"/>
            <a:ext cx="4648200" cy="314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getFirstItem</a:t>
            </a:r>
            <a:r>
              <a:rPr b="1" lang="zh-TW" sz="1100">
                <a:solidFill>
                  <a:srgbClr val="F8F8F2"/>
                </a:solidFill>
                <a:highlight>
                  <a:srgbClr val="242424"/>
                </a:highlight>
                <a:latin typeface="Courier New"/>
                <a:ea typeface="Courier New"/>
                <a:cs typeface="Courier New"/>
                <a:sym typeface="Courier New"/>
              </a:rPr>
              <a:t>&lt;T&gt;(</a:t>
            </a:r>
            <a:r>
              <a:rPr b="1" i="1" lang="zh-TW" sz="1100">
                <a:solidFill>
                  <a:srgbClr val="FD971F"/>
                </a:solidFill>
                <a:highlight>
                  <a:srgbClr val="242424"/>
                </a:highlight>
                <a:latin typeface="Courier New"/>
                <a:ea typeface="Courier New"/>
                <a:cs typeface="Courier New"/>
                <a:sym typeface="Courier New"/>
              </a:rPr>
              <a:t>arr</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T[])</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return</a:t>
            </a:r>
            <a:r>
              <a:rPr b="1" lang="zh-TW" sz="1100">
                <a:solidFill>
                  <a:srgbClr val="F8F8F2"/>
                </a:solidFill>
                <a:highlight>
                  <a:srgbClr val="242424"/>
                </a:highlight>
                <a:latin typeface="Courier New"/>
                <a:ea typeface="Courier New"/>
                <a:cs typeface="Courier New"/>
                <a:sym typeface="Courier New"/>
              </a:rPr>
              <a:t> arr[</a:t>
            </a:r>
            <a:r>
              <a:rPr b="1" lang="zh-TW" sz="1100">
                <a:solidFill>
                  <a:srgbClr val="FF80F4"/>
                </a:solidFill>
                <a:highlight>
                  <a:srgbClr val="242424"/>
                </a:highlight>
                <a:latin typeface="Courier New"/>
                <a:ea typeface="Courier New"/>
                <a:cs typeface="Courier New"/>
                <a:sym typeface="Courier New"/>
              </a:rPr>
              <a:t>0</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numbers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2</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3</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4</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firstNumber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getFirstItem</a:t>
            </a:r>
            <a:r>
              <a:rPr b="1" lang="zh-TW" sz="1100">
                <a:solidFill>
                  <a:srgbClr val="F8F8F2"/>
                </a:solidFill>
                <a:highlight>
                  <a:srgbClr val="242424"/>
                </a:highlight>
                <a:latin typeface="Courier New"/>
                <a:ea typeface="Courier New"/>
                <a:cs typeface="Courier New"/>
                <a:sym typeface="Courier New"/>
              </a:rPr>
              <a:t>(numbers);</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(firstNumber); </a:t>
            </a:r>
            <a:r>
              <a:rPr b="1" i="1" lang="zh-TW" sz="1100">
                <a:solidFill>
                  <a:srgbClr val="8C8C8C"/>
                </a:solidFill>
                <a:highlight>
                  <a:srgbClr val="242424"/>
                </a:highlight>
                <a:latin typeface="Courier New"/>
                <a:ea typeface="Courier New"/>
                <a:cs typeface="Courier New"/>
                <a:sym typeface="Courier New"/>
              </a:rPr>
              <a:t>// =&gt; 1</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strings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"b"</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"c"</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"d"</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firstString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getFirstItem</a:t>
            </a:r>
            <a:r>
              <a:rPr b="1" lang="zh-TW" sz="1100">
                <a:solidFill>
                  <a:srgbClr val="F8F8F2"/>
                </a:solidFill>
                <a:highlight>
                  <a:srgbClr val="242424"/>
                </a:highlight>
                <a:latin typeface="Courier New"/>
                <a:ea typeface="Courier New"/>
                <a:cs typeface="Courier New"/>
                <a:sym typeface="Courier New"/>
              </a:rPr>
              <a:t>(strings);</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(firstString); </a:t>
            </a:r>
            <a:r>
              <a:rPr b="1" i="1" lang="zh-TW" sz="1100">
                <a:solidFill>
                  <a:srgbClr val="8C8C8C"/>
                </a:solidFill>
                <a:highlight>
                  <a:srgbClr val="242424"/>
                </a:highlight>
                <a:latin typeface="Courier New"/>
                <a:ea typeface="Courier New"/>
                <a:cs typeface="Courier New"/>
                <a:sym typeface="Courier New"/>
              </a:rPr>
              <a:t>// =&gt; "a"</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6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21-12 泛型 - 非同步( Asynchronous )處理</a:t>
            </a:r>
            <a:endParaRPr b="1" sz="1300">
              <a:solidFill>
                <a:srgbClr val="5B9BD5"/>
              </a:solidFill>
              <a:highlight>
                <a:srgbClr val="242424"/>
              </a:highlight>
              <a:latin typeface="Calibri"/>
              <a:ea typeface="Calibri"/>
              <a:cs typeface="Calibri"/>
              <a:sym typeface="Calibri"/>
            </a:endParaRPr>
          </a:p>
        </p:txBody>
      </p:sp>
      <p:sp>
        <p:nvSpPr>
          <p:cNvPr id="2037" name="Google Shape;2037;p264"/>
          <p:cNvSpPr txBox="1"/>
          <p:nvPr/>
        </p:nvSpPr>
        <p:spPr>
          <a:xfrm>
            <a:off x="1289250" y="543525"/>
            <a:ext cx="6565500" cy="424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850">
                <a:solidFill>
                  <a:srgbClr val="8C8C8C"/>
                </a:solidFill>
                <a:highlight>
                  <a:srgbClr val="242424"/>
                </a:highlight>
                <a:latin typeface="Courier New"/>
                <a:ea typeface="Courier New"/>
                <a:cs typeface="Courier New"/>
                <a:sym typeface="Courier New"/>
              </a:rPr>
              <a:t>// 1. 先定義最終的資料格式 type</a:t>
            </a:r>
            <a:endParaRPr b="1" i="1" sz="850">
              <a:solidFill>
                <a:srgbClr val="66D9EF"/>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50">
                <a:solidFill>
                  <a:srgbClr val="66D9EF"/>
                </a:solidFill>
                <a:highlight>
                  <a:srgbClr val="242424"/>
                </a:highlight>
                <a:latin typeface="Courier New"/>
                <a:ea typeface="Courier New"/>
                <a:cs typeface="Courier New"/>
                <a:sym typeface="Courier New"/>
              </a:rPr>
              <a:t>type</a:t>
            </a:r>
            <a:r>
              <a:rPr b="1" lang="zh-TW" sz="850">
                <a:solidFill>
                  <a:srgbClr val="F8F8F2"/>
                </a:solidFill>
                <a:highlight>
                  <a:srgbClr val="242424"/>
                </a:highlight>
                <a:latin typeface="Courier New"/>
                <a:ea typeface="Courier New"/>
                <a:cs typeface="Courier New"/>
                <a:sym typeface="Courier New"/>
              </a:rPr>
              <a:t> ApiResponse&lt;T&gt; </a:t>
            </a:r>
            <a:r>
              <a:rPr b="1" lang="zh-TW" sz="850">
                <a:solidFill>
                  <a:srgbClr val="F92672"/>
                </a:solidFill>
                <a:highlight>
                  <a:srgbClr val="242424"/>
                </a:highlight>
                <a:latin typeface="Courier New"/>
                <a:ea typeface="Courier New"/>
                <a:cs typeface="Courier New"/>
                <a:sym typeface="Courier New"/>
              </a:rPr>
              <a:t>=</a:t>
            </a:r>
            <a:r>
              <a:rPr b="1" lang="zh-TW" sz="850">
                <a:solidFill>
                  <a:srgbClr val="F8F8F2"/>
                </a:solidFill>
                <a:highlight>
                  <a:srgbClr val="242424"/>
                </a:highlight>
                <a:latin typeface="Courier New"/>
                <a:ea typeface="Courier New"/>
                <a:cs typeface="Courier New"/>
                <a:sym typeface="Courier New"/>
              </a:rPr>
              <a:t> {</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     status</a:t>
            </a:r>
            <a:r>
              <a:rPr b="1" lang="zh-TW" sz="850">
                <a:solidFill>
                  <a:srgbClr val="F92672"/>
                </a:solidFill>
                <a:highlight>
                  <a:srgbClr val="242424"/>
                </a:highlight>
                <a:latin typeface="Courier New"/>
                <a:ea typeface="Courier New"/>
                <a:cs typeface="Courier New"/>
                <a:sym typeface="Courier New"/>
              </a:rPr>
              <a:t>:</a:t>
            </a:r>
            <a:r>
              <a:rPr b="1" lang="zh-TW" sz="850">
                <a:solidFill>
                  <a:srgbClr val="F8F8F2"/>
                </a:solidFill>
                <a:highlight>
                  <a:srgbClr val="242424"/>
                </a:highlight>
                <a:latin typeface="Courier New"/>
                <a:ea typeface="Courier New"/>
                <a:cs typeface="Courier New"/>
                <a:sym typeface="Courier New"/>
              </a:rPr>
              <a:t> </a:t>
            </a:r>
            <a:r>
              <a:rPr b="1" i="1" lang="zh-TW" sz="850">
                <a:solidFill>
                  <a:srgbClr val="66D9EF"/>
                </a:solidFill>
                <a:highlight>
                  <a:srgbClr val="242424"/>
                </a:highlight>
                <a:latin typeface="Courier New"/>
                <a:ea typeface="Courier New"/>
                <a:cs typeface="Courier New"/>
                <a:sym typeface="Courier New"/>
              </a:rPr>
              <a:t>number</a:t>
            </a:r>
            <a:r>
              <a:rPr b="1" lang="zh-TW" sz="850">
                <a:solidFill>
                  <a:srgbClr val="F8F8F2"/>
                </a:solidFill>
                <a:highlight>
                  <a:srgbClr val="242424"/>
                </a:highlight>
                <a:latin typeface="Courier New"/>
                <a:ea typeface="Courier New"/>
                <a:cs typeface="Courier New"/>
                <a:sym typeface="Courier New"/>
              </a:rPr>
              <a:t>;</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     data</a:t>
            </a:r>
            <a:r>
              <a:rPr b="1" lang="zh-TW" sz="850">
                <a:solidFill>
                  <a:srgbClr val="F92672"/>
                </a:solidFill>
                <a:highlight>
                  <a:srgbClr val="242424"/>
                </a:highlight>
                <a:latin typeface="Courier New"/>
                <a:ea typeface="Courier New"/>
                <a:cs typeface="Courier New"/>
                <a:sym typeface="Courier New"/>
              </a:rPr>
              <a:t>:</a:t>
            </a:r>
            <a:r>
              <a:rPr b="1" lang="zh-TW" sz="850">
                <a:solidFill>
                  <a:srgbClr val="F8F8F2"/>
                </a:solidFill>
                <a:highlight>
                  <a:srgbClr val="242424"/>
                </a:highlight>
                <a:latin typeface="Courier New"/>
                <a:ea typeface="Courier New"/>
                <a:cs typeface="Courier New"/>
                <a:sym typeface="Courier New"/>
              </a:rPr>
              <a:t> T;</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50">
                <a:solidFill>
                  <a:srgbClr val="8C8C8C"/>
                </a:solidFill>
                <a:highlight>
                  <a:srgbClr val="242424"/>
                </a:highlight>
                <a:latin typeface="Courier New"/>
                <a:ea typeface="Courier New"/>
                <a:cs typeface="Courier New"/>
                <a:sym typeface="Courier New"/>
              </a:rPr>
              <a:t>// 2. 封裝 fetch get 方法</a:t>
            </a:r>
            <a:endParaRPr b="1" i="1" sz="850">
              <a:solidFill>
                <a:srgbClr val="66D9EF"/>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92672"/>
                </a:solidFill>
                <a:highlight>
                  <a:srgbClr val="242424"/>
                </a:highlight>
                <a:latin typeface="Courier New"/>
                <a:ea typeface="Courier New"/>
                <a:cs typeface="Courier New"/>
                <a:sym typeface="Courier New"/>
              </a:rPr>
              <a:t>async</a:t>
            </a:r>
            <a:r>
              <a:rPr b="1" lang="zh-TW" sz="850">
                <a:solidFill>
                  <a:srgbClr val="F8F8F2"/>
                </a:solidFill>
                <a:highlight>
                  <a:srgbClr val="242424"/>
                </a:highlight>
                <a:latin typeface="Courier New"/>
                <a:ea typeface="Courier New"/>
                <a:cs typeface="Courier New"/>
                <a:sym typeface="Courier New"/>
              </a:rPr>
              <a:t> </a:t>
            </a:r>
            <a:r>
              <a:rPr b="1" i="1" lang="zh-TW" sz="850">
                <a:solidFill>
                  <a:srgbClr val="66D9EF"/>
                </a:solidFill>
                <a:highlight>
                  <a:srgbClr val="242424"/>
                </a:highlight>
                <a:latin typeface="Courier New"/>
                <a:ea typeface="Courier New"/>
                <a:cs typeface="Courier New"/>
                <a:sym typeface="Courier New"/>
              </a:rPr>
              <a:t>function</a:t>
            </a:r>
            <a:r>
              <a:rPr b="1" lang="zh-TW" sz="850">
                <a:solidFill>
                  <a:srgbClr val="F8F8F2"/>
                </a:solidFill>
                <a:highlight>
                  <a:srgbClr val="242424"/>
                </a:highlight>
                <a:latin typeface="Courier New"/>
                <a:ea typeface="Courier New"/>
                <a:cs typeface="Courier New"/>
                <a:sym typeface="Courier New"/>
              </a:rPr>
              <a:t> </a:t>
            </a:r>
            <a:r>
              <a:rPr b="1" lang="zh-TW" sz="850">
                <a:solidFill>
                  <a:srgbClr val="A6E22E"/>
                </a:solidFill>
                <a:highlight>
                  <a:srgbClr val="242424"/>
                </a:highlight>
                <a:latin typeface="Courier New"/>
                <a:ea typeface="Courier New"/>
                <a:cs typeface="Courier New"/>
                <a:sym typeface="Courier New"/>
              </a:rPr>
              <a:t>apiRequest</a:t>
            </a:r>
            <a:r>
              <a:rPr b="1" lang="zh-TW" sz="850">
                <a:solidFill>
                  <a:srgbClr val="F8F8F2"/>
                </a:solidFill>
                <a:highlight>
                  <a:srgbClr val="242424"/>
                </a:highlight>
                <a:latin typeface="Courier New"/>
                <a:ea typeface="Courier New"/>
                <a:cs typeface="Courier New"/>
                <a:sym typeface="Courier New"/>
              </a:rPr>
              <a:t>&lt;T&gt;(</a:t>
            </a:r>
            <a:r>
              <a:rPr b="1" i="1" lang="zh-TW" sz="850">
                <a:solidFill>
                  <a:srgbClr val="FD971F"/>
                </a:solidFill>
                <a:highlight>
                  <a:srgbClr val="242424"/>
                </a:highlight>
                <a:latin typeface="Courier New"/>
                <a:ea typeface="Courier New"/>
                <a:cs typeface="Courier New"/>
                <a:sym typeface="Courier New"/>
              </a:rPr>
              <a:t>url</a:t>
            </a:r>
            <a:r>
              <a:rPr b="1" lang="zh-TW" sz="850">
                <a:solidFill>
                  <a:srgbClr val="F92672"/>
                </a:solidFill>
                <a:highlight>
                  <a:srgbClr val="242424"/>
                </a:highlight>
                <a:latin typeface="Courier New"/>
                <a:ea typeface="Courier New"/>
                <a:cs typeface="Courier New"/>
                <a:sym typeface="Courier New"/>
              </a:rPr>
              <a:t>:</a:t>
            </a:r>
            <a:r>
              <a:rPr b="1" lang="zh-TW" sz="850">
                <a:solidFill>
                  <a:srgbClr val="F8F8F2"/>
                </a:solidFill>
                <a:highlight>
                  <a:srgbClr val="242424"/>
                </a:highlight>
                <a:latin typeface="Courier New"/>
                <a:ea typeface="Courier New"/>
                <a:cs typeface="Courier New"/>
                <a:sym typeface="Courier New"/>
              </a:rPr>
              <a:t> </a:t>
            </a:r>
            <a:r>
              <a:rPr b="1" i="1" lang="zh-TW" sz="850">
                <a:solidFill>
                  <a:srgbClr val="66D9EF"/>
                </a:solidFill>
                <a:highlight>
                  <a:srgbClr val="242424"/>
                </a:highlight>
                <a:latin typeface="Courier New"/>
                <a:ea typeface="Courier New"/>
                <a:cs typeface="Courier New"/>
                <a:sym typeface="Courier New"/>
              </a:rPr>
              <a:t>string</a:t>
            </a:r>
            <a:r>
              <a:rPr b="1" lang="zh-TW" sz="850">
                <a:solidFill>
                  <a:srgbClr val="F8F8F2"/>
                </a:solidFill>
                <a:highlight>
                  <a:srgbClr val="242424"/>
                </a:highlight>
                <a:latin typeface="Courier New"/>
                <a:ea typeface="Courier New"/>
                <a:cs typeface="Courier New"/>
                <a:sym typeface="Courier New"/>
              </a:rPr>
              <a:t>)</a:t>
            </a:r>
            <a:r>
              <a:rPr b="1" lang="zh-TW" sz="850">
                <a:solidFill>
                  <a:srgbClr val="F92672"/>
                </a:solidFill>
                <a:highlight>
                  <a:srgbClr val="242424"/>
                </a:highlight>
                <a:latin typeface="Courier New"/>
                <a:ea typeface="Courier New"/>
                <a:cs typeface="Courier New"/>
                <a:sym typeface="Courier New"/>
              </a:rPr>
              <a:t>:</a:t>
            </a:r>
            <a:r>
              <a:rPr b="1" lang="zh-TW" sz="850">
                <a:solidFill>
                  <a:srgbClr val="F8F8F2"/>
                </a:solidFill>
                <a:highlight>
                  <a:srgbClr val="242424"/>
                </a:highlight>
                <a:latin typeface="Courier New"/>
                <a:ea typeface="Courier New"/>
                <a:cs typeface="Courier New"/>
                <a:sym typeface="Courier New"/>
              </a:rPr>
              <a:t> Promise&lt;ApiResponse&lt;T&gt;&gt; {</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 </a:t>
            </a:r>
            <a:r>
              <a:rPr b="1" i="1" lang="zh-TW" sz="850">
                <a:solidFill>
                  <a:srgbClr val="66D9EF"/>
                </a:solidFill>
                <a:highlight>
                  <a:srgbClr val="242424"/>
                </a:highlight>
                <a:latin typeface="Courier New"/>
                <a:ea typeface="Courier New"/>
                <a:cs typeface="Courier New"/>
                <a:sym typeface="Courier New"/>
              </a:rPr>
              <a:t>const</a:t>
            </a:r>
            <a:r>
              <a:rPr b="1" lang="zh-TW" sz="850">
                <a:solidFill>
                  <a:srgbClr val="F8F8F2"/>
                </a:solidFill>
                <a:highlight>
                  <a:srgbClr val="242424"/>
                </a:highlight>
                <a:latin typeface="Courier New"/>
                <a:ea typeface="Courier New"/>
                <a:cs typeface="Courier New"/>
                <a:sym typeface="Courier New"/>
              </a:rPr>
              <a:t> response </a:t>
            </a:r>
            <a:r>
              <a:rPr b="1" lang="zh-TW" sz="850">
                <a:solidFill>
                  <a:srgbClr val="F92672"/>
                </a:solidFill>
                <a:highlight>
                  <a:srgbClr val="242424"/>
                </a:highlight>
                <a:latin typeface="Courier New"/>
                <a:ea typeface="Courier New"/>
                <a:cs typeface="Courier New"/>
                <a:sym typeface="Courier New"/>
              </a:rPr>
              <a:t>=</a:t>
            </a:r>
            <a:r>
              <a:rPr b="1" lang="zh-TW" sz="850">
                <a:solidFill>
                  <a:srgbClr val="F8F8F2"/>
                </a:solidFill>
                <a:highlight>
                  <a:srgbClr val="242424"/>
                </a:highlight>
                <a:latin typeface="Courier New"/>
                <a:ea typeface="Courier New"/>
                <a:cs typeface="Courier New"/>
                <a:sym typeface="Courier New"/>
              </a:rPr>
              <a:t> </a:t>
            </a:r>
            <a:r>
              <a:rPr b="1" lang="zh-TW" sz="850">
                <a:solidFill>
                  <a:srgbClr val="F92672"/>
                </a:solidFill>
                <a:highlight>
                  <a:srgbClr val="242424"/>
                </a:highlight>
                <a:latin typeface="Courier New"/>
                <a:ea typeface="Courier New"/>
                <a:cs typeface="Courier New"/>
                <a:sym typeface="Courier New"/>
              </a:rPr>
              <a:t>await</a:t>
            </a:r>
            <a:r>
              <a:rPr b="1" lang="zh-TW" sz="850">
                <a:solidFill>
                  <a:srgbClr val="F8F8F2"/>
                </a:solidFill>
                <a:highlight>
                  <a:srgbClr val="242424"/>
                </a:highlight>
                <a:latin typeface="Courier New"/>
                <a:ea typeface="Courier New"/>
                <a:cs typeface="Courier New"/>
                <a:sym typeface="Courier New"/>
              </a:rPr>
              <a:t> </a:t>
            </a:r>
            <a:r>
              <a:rPr b="1" lang="zh-TW" sz="850">
                <a:solidFill>
                  <a:srgbClr val="A6E22E"/>
                </a:solidFill>
                <a:highlight>
                  <a:srgbClr val="242424"/>
                </a:highlight>
                <a:latin typeface="Courier New"/>
                <a:ea typeface="Courier New"/>
                <a:cs typeface="Courier New"/>
                <a:sym typeface="Courier New"/>
              </a:rPr>
              <a:t>fetch</a:t>
            </a:r>
            <a:r>
              <a:rPr b="1" lang="zh-TW" sz="850">
                <a:solidFill>
                  <a:srgbClr val="F8F8F2"/>
                </a:solidFill>
                <a:highlight>
                  <a:srgbClr val="242424"/>
                </a:highlight>
                <a:latin typeface="Courier New"/>
                <a:ea typeface="Courier New"/>
                <a:cs typeface="Courier New"/>
                <a:sym typeface="Courier New"/>
              </a:rPr>
              <a:t>(url);</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 </a:t>
            </a:r>
            <a:r>
              <a:rPr b="1" i="1" lang="zh-TW" sz="850">
                <a:solidFill>
                  <a:srgbClr val="66D9EF"/>
                </a:solidFill>
                <a:highlight>
                  <a:srgbClr val="242424"/>
                </a:highlight>
                <a:latin typeface="Courier New"/>
                <a:ea typeface="Courier New"/>
                <a:cs typeface="Courier New"/>
                <a:sym typeface="Courier New"/>
              </a:rPr>
              <a:t>const</a:t>
            </a:r>
            <a:r>
              <a:rPr b="1" lang="zh-TW" sz="850">
                <a:solidFill>
                  <a:srgbClr val="F8F8F2"/>
                </a:solidFill>
                <a:highlight>
                  <a:srgbClr val="242424"/>
                </a:highlight>
                <a:latin typeface="Courier New"/>
                <a:ea typeface="Courier New"/>
                <a:cs typeface="Courier New"/>
                <a:sym typeface="Courier New"/>
              </a:rPr>
              <a:t> data </a:t>
            </a:r>
            <a:r>
              <a:rPr b="1" lang="zh-TW" sz="850">
                <a:solidFill>
                  <a:srgbClr val="F92672"/>
                </a:solidFill>
                <a:highlight>
                  <a:srgbClr val="242424"/>
                </a:highlight>
                <a:latin typeface="Courier New"/>
                <a:ea typeface="Courier New"/>
                <a:cs typeface="Courier New"/>
                <a:sym typeface="Courier New"/>
              </a:rPr>
              <a:t>=</a:t>
            </a:r>
            <a:r>
              <a:rPr b="1" lang="zh-TW" sz="850">
                <a:solidFill>
                  <a:srgbClr val="F8F8F2"/>
                </a:solidFill>
                <a:highlight>
                  <a:srgbClr val="242424"/>
                </a:highlight>
                <a:latin typeface="Courier New"/>
                <a:ea typeface="Courier New"/>
                <a:cs typeface="Courier New"/>
                <a:sym typeface="Courier New"/>
              </a:rPr>
              <a:t> </a:t>
            </a:r>
            <a:r>
              <a:rPr b="1" lang="zh-TW" sz="850">
                <a:solidFill>
                  <a:srgbClr val="F92672"/>
                </a:solidFill>
                <a:highlight>
                  <a:srgbClr val="242424"/>
                </a:highlight>
                <a:latin typeface="Courier New"/>
                <a:ea typeface="Courier New"/>
                <a:cs typeface="Courier New"/>
                <a:sym typeface="Courier New"/>
              </a:rPr>
              <a:t>await</a:t>
            </a:r>
            <a:r>
              <a:rPr b="1" lang="zh-TW" sz="850">
                <a:solidFill>
                  <a:srgbClr val="F8F8F2"/>
                </a:solidFill>
                <a:highlight>
                  <a:srgbClr val="242424"/>
                </a:highlight>
                <a:latin typeface="Courier New"/>
                <a:ea typeface="Courier New"/>
                <a:cs typeface="Courier New"/>
                <a:sym typeface="Courier New"/>
              </a:rPr>
              <a:t> response.</a:t>
            </a:r>
            <a:r>
              <a:rPr b="1" lang="zh-TW" sz="850">
                <a:solidFill>
                  <a:srgbClr val="A6E22E"/>
                </a:solidFill>
                <a:highlight>
                  <a:srgbClr val="242424"/>
                </a:highlight>
                <a:latin typeface="Courier New"/>
                <a:ea typeface="Courier New"/>
                <a:cs typeface="Courier New"/>
                <a:sym typeface="Courier New"/>
              </a:rPr>
              <a:t>json</a:t>
            </a:r>
            <a:r>
              <a:rPr b="1" lang="zh-TW" sz="850">
                <a:solidFill>
                  <a:srgbClr val="F8F8F2"/>
                </a:solidFill>
                <a:highlight>
                  <a:srgbClr val="242424"/>
                </a:highlight>
                <a:latin typeface="Courier New"/>
                <a:ea typeface="Courier New"/>
                <a:cs typeface="Courier New"/>
                <a:sym typeface="Courier New"/>
              </a:rPr>
              <a:t>() </a:t>
            </a:r>
            <a:r>
              <a:rPr b="1" lang="zh-TW" sz="850">
                <a:solidFill>
                  <a:srgbClr val="F92672"/>
                </a:solidFill>
                <a:highlight>
                  <a:srgbClr val="242424"/>
                </a:highlight>
                <a:latin typeface="Courier New"/>
                <a:ea typeface="Courier New"/>
                <a:cs typeface="Courier New"/>
                <a:sym typeface="Courier New"/>
              </a:rPr>
              <a:t>as</a:t>
            </a:r>
            <a:r>
              <a:rPr b="1" lang="zh-TW" sz="850">
                <a:solidFill>
                  <a:srgbClr val="F8F8F2"/>
                </a:solidFill>
                <a:highlight>
                  <a:srgbClr val="242424"/>
                </a:highlight>
                <a:latin typeface="Courier New"/>
                <a:ea typeface="Courier New"/>
                <a:cs typeface="Courier New"/>
                <a:sym typeface="Courier New"/>
              </a:rPr>
              <a:t> T;</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 </a:t>
            </a:r>
            <a:r>
              <a:rPr b="1" lang="zh-TW" sz="850">
                <a:solidFill>
                  <a:srgbClr val="F92672"/>
                </a:solidFill>
                <a:highlight>
                  <a:srgbClr val="242424"/>
                </a:highlight>
                <a:latin typeface="Courier New"/>
                <a:ea typeface="Courier New"/>
                <a:cs typeface="Courier New"/>
                <a:sym typeface="Courier New"/>
              </a:rPr>
              <a:t>return</a:t>
            </a:r>
            <a:r>
              <a:rPr b="1" lang="zh-TW" sz="850">
                <a:solidFill>
                  <a:srgbClr val="F8F8F2"/>
                </a:solidFill>
                <a:highlight>
                  <a:srgbClr val="242424"/>
                </a:highlight>
                <a:latin typeface="Courier New"/>
                <a:ea typeface="Courier New"/>
                <a:cs typeface="Courier New"/>
                <a:sym typeface="Courier New"/>
              </a:rPr>
              <a:t> {status: response.status, data}</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a:t>
            </a:r>
            <a:endParaRPr b="1" i="1" sz="850">
              <a:solidFill>
                <a:srgbClr val="66D9EF"/>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i="1" sz="850">
              <a:solidFill>
                <a:srgbClr val="66D9EF"/>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50">
                <a:solidFill>
                  <a:srgbClr val="8C8C8C"/>
                </a:solidFill>
                <a:highlight>
                  <a:srgbClr val="242424"/>
                </a:highlight>
                <a:latin typeface="Courier New"/>
                <a:ea typeface="Courier New"/>
                <a:cs typeface="Courier New"/>
                <a:sym typeface="Courier New"/>
              </a:rPr>
              <a:t>// 3-1. 直接調用，傳入最後API 拿回來的資料格式</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A6E22E"/>
                </a:solidFill>
                <a:highlight>
                  <a:srgbClr val="242424"/>
                </a:highlight>
                <a:latin typeface="Courier New"/>
                <a:ea typeface="Courier New"/>
                <a:cs typeface="Courier New"/>
                <a:sym typeface="Courier New"/>
              </a:rPr>
              <a:t>apiRequest</a:t>
            </a:r>
            <a:r>
              <a:rPr b="1" lang="zh-TW" sz="850">
                <a:solidFill>
                  <a:srgbClr val="F8F8F2"/>
                </a:solidFill>
                <a:highlight>
                  <a:srgbClr val="242424"/>
                </a:highlight>
                <a:latin typeface="Courier New"/>
                <a:ea typeface="Courier New"/>
                <a:cs typeface="Courier New"/>
                <a:sym typeface="Courier New"/>
              </a:rPr>
              <a:t>&lt;TPhotoList[]&gt;(</a:t>
            </a:r>
            <a:r>
              <a:rPr b="1" lang="zh-TW" sz="850">
                <a:solidFill>
                  <a:srgbClr val="FFEE99"/>
                </a:solidFill>
                <a:highlight>
                  <a:srgbClr val="242424"/>
                </a:highlight>
                <a:latin typeface="Courier New"/>
                <a:ea typeface="Courier New"/>
                <a:cs typeface="Courier New"/>
                <a:sym typeface="Courier New"/>
              </a:rPr>
              <a:t>"https://vue-lessons-api.vercel.app/photo/list"</a:t>
            </a:r>
            <a:r>
              <a:rPr b="1" lang="zh-TW" sz="850">
                <a:solidFill>
                  <a:srgbClr val="F8F8F2"/>
                </a:solidFill>
                <a:highlight>
                  <a:srgbClr val="242424"/>
                </a:highlight>
                <a:latin typeface="Courier New"/>
                <a:ea typeface="Courier New"/>
                <a:cs typeface="Courier New"/>
                <a:sym typeface="Courier New"/>
              </a:rPr>
              <a:t>).</a:t>
            </a:r>
            <a:r>
              <a:rPr b="1" lang="zh-TW" sz="850">
                <a:solidFill>
                  <a:srgbClr val="A6E22E"/>
                </a:solidFill>
                <a:highlight>
                  <a:srgbClr val="242424"/>
                </a:highlight>
                <a:latin typeface="Courier New"/>
                <a:ea typeface="Courier New"/>
                <a:cs typeface="Courier New"/>
                <a:sym typeface="Courier New"/>
              </a:rPr>
              <a:t>then</a:t>
            </a:r>
            <a:r>
              <a:rPr b="1" lang="zh-TW" sz="850">
                <a:solidFill>
                  <a:srgbClr val="F8F8F2"/>
                </a:solidFill>
                <a:highlight>
                  <a:srgbClr val="242424"/>
                </a:highlight>
                <a:latin typeface="Courier New"/>
                <a:ea typeface="Courier New"/>
                <a:cs typeface="Courier New"/>
                <a:sym typeface="Courier New"/>
              </a:rPr>
              <a:t>((</a:t>
            </a:r>
            <a:r>
              <a:rPr b="1" i="1" lang="zh-TW" sz="850">
                <a:solidFill>
                  <a:srgbClr val="FD971F"/>
                </a:solidFill>
                <a:highlight>
                  <a:srgbClr val="242424"/>
                </a:highlight>
                <a:latin typeface="Courier New"/>
                <a:ea typeface="Courier New"/>
                <a:cs typeface="Courier New"/>
                <a:sym typeface="Courier New"/>
              </a:rPr>
              <a:t>res</a:t>
            </a:r>
            <a:r>
              <a:rPr b="1" lang="zh-TW" sz="850">
                <a:solidFill>
                  <a:srgbClr val="F8F8F2"/>
                </a:solidFill>
                <a:highlight>
                  <a:srgbClr val="242424"/>
                </a:highlight>
                <a:latin typeface="Courier New"/>
                <a:ea typeface="Courier New"/>
                <a:cs typeface="Courier New"/>
                <a:sym typeface="Courier New"/>
              </a:rPr>
              <a:t>) </a:t>
            </a:r>
            <a:r>
              <a:rPr b="1" i="1" lang="zh-TW" sz="850">
                <a:solidFill>
                  <a:srgbClr val="66D9EF"/>
                </a:solidFill>
                <a:highlight>
                  <a:srgbClr val="242424"/>
                </a:highlight>
                <a:latin typeface="Courier New"/>
                <a:ea typeface="Courier New"/>
                <a:cs typeface="Courier New"/>
                <a:sym typeface="Courier New"/>
              </a:rPr>
              <a:t>=&gt;</a:t>
            </a:r>
            <a:r>
              <a:rPr b="1" lang="zh-TW" sz="850">
                <a:solidFill>
                  <a:srgbClr val="F8F8F2"/>
                </a:solidFill>
                <a:highlight>
                  <a:srgbClr val="242424"/>
                </a:highlight>
                <a:latin typeface="Courier New"/>
                <a:ea typeface="Courier New"/>
                <a:cs typeface="Courier New"/>
                <a:sym typeface="Courier New"/>
              </a:rPr>
              <a:t> {</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     console.</a:t>
            </a:r>
            <a:r>
              <a:rPr b="1" lang="zh-TW" sz="850">
                <a:solidFill>
                  <a:srgbClr val="A6E22E"/>
                </a:solidFill>
                <a:highlight>
                  <a:srgbClr val="242424"/>
                </a:highlight>
                <a:latin typeface="Courier New"/>
                <a:ea typeface="Courier New"/>
                <a:cs typeface="Courier New"/>
                <a:sym typeface="Courier New"/>
              </a:rPr>
              <a:t>log</a:t>
            </a:r>
            <a:r>
              <a:rPr b="1" lang="zh-TW" sz="850">
                <a:solidFill>
                  <a:srgbClr val="F8F8F2"/>
                </a:solidFill>
                <a:highlight>
                  <a:srgbClr val="242424"/>
                </a:highlight>
                <a:latin typeface="Courier New"/>
                <a:ea typeface="Courier New"/>
                <a:cs typeface="Courier New"/>
                <a:sym typeface="Courier New"/>
              </a:rPr>
              <a:t>(</a:t>
            </a:r>
            <a:r>
              <a:rPr b="1" lang="zh-TW" sz="850">
                <a:solidFill>
                  <a:srgbClr val="FFEE99"/>
                </a:solidFill>
                <a:highlight>
                  <a:srgbClr val="242424"/>
                </a:highlight>
                <a:latin typeface="Courier New"/>
                <a:ea typeface="Courier New"/>
                <a:cs typeface="Courier New"/>
                <a:sym typeface="Courier New"/>
              </a:rPr>
              <a:t>"API then=&gt;"</a:t>
            </a:r>
            <a:r>
              <a:rPr b="1" lang="zh-TW" sz="850">
                <a:solidFill>
                  <a:srgbClr val="F8F8F2"/>
                </a:solidFill>
                <a:highlight>
                  <a:srgbClr val="242424"/>
                </a:highlight>
                <a:latin typeface="Courier New"/>
                <a:ea typeface="Courier New"/>
                <a:cs typeface="Courier New"/>
                <a:sym typeface="Courier New"/>
              </a:rPr>
              <a:t>, res.data);</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50">
                <a:solidFill>
                  <a:srgbClr val="8C8C8C"/>
                </a:solidFill>
                <a:highlight>
                  <a:srgbClr val="242424"/>
                </a:highlight>
                <a:latin typeface="Courier New"/>
                <a:ea typeface="Courier New"/>
                <a:cs typeface="Courier New"/>
                <a:sym typeface="Courier New"/>
              </a:rPr>
              <a:t>// 3-2. 也可以改用 await 來接資料</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850">
                <a:solidFill>
                  <a:srgbClr val="66D9EF"/>
                </a:solidFill>
                <a:highlight>
                  <a:srgbClr val="242424"/>
                </a:highlight>
                <a:latin typeface="Courier New"/>
                <a:ea typeface="Courier New"/>
                <a:cs typeface="Courier New"/>
                <a:sym typeface="Courier New"/>
              </a:rPr>
              <a:t>const</a:t>
            </a:r>
            <a:r>
              <a:rPr b="1" lang="zh-TW" sz="850">
                <a:solidFill>
                  <a:srgbClr val="F8F8F2"/>
                </a:solidFill>
                <a:highlight>
                  <a:srgbClr val="242424"/>
                </a:highlight>
                <a:latin typeface="Courier New"/>
                <a:ea typeface="Courier New"/>
                <a:cs typeface="Courier New"/>
                <a:sym typeface="Courier New"/>
              </a:rPr>
              <a:t> res </a:t>
            </a:r>
            <a:r>
              <a:rPr b="1" lang="zh-TW" sz="850">
                <a:solidFill>
                  <a:srgbClr val="F92672"/>
                </a:solidFill>
                <a:highlight>
                  <a:srgbClr val="242424"/>
                </a:highlight>
                <a:latin typeface="Courier New"/>
                <a:ea typeface="Courier New"/>
                <a:cs typeface="Courier New"/>
                <a:sym typeface="Courier New"/>
              </a:rPr>
              <a:t>=</a:t>
            </a:r>
            <a:r>
              <a:rPr b="1" lang="zh-TW" sz="850">
                <a:solidFill>
                  <a:srgbClr val="F8F8F2"/>
                </a:solidFill>
                <a:highlight>
                  <a:srgbClr val="242424"/>
                </a:highlight>
                <a:latin typeface="Courier New"/>
                <a:ea typeface="Courier New"/>
                <a:cs typeface="Courier New"/>
                <a:sym typeface="Courier New"/>
              </a:rPr>
              <a:t> </a:t>
            </a:r>
            <a:r>
              <a:rPr b="1" lang="zh-TW" sz="850">
                <a:solidFill>
                  <a:srgbClr val="F92672"/>
                </a:solidFill>
                <a:highlight>
                  <a:srgbClr val="242424"/>
                </a:highlight>
                <a:latin typeface="Courier New"/>
                <a:ea typeface="Courier New"/>
                <a:cs typeface="Courier New"/>
                <a:sym typeface="Courier New"/>
              </a:rPr>
              <a:t>await</a:t>
            </a:r>
            <a:r>
              <a:rPr b="1" lang="zh-TW" sz="850">
                <a:solidFill>
                  <a:srgbClr val="F8F8F2"/>
                </a:solidFill>
                <a:highlight>
                  <a:srgbClr val="242424"/>
                </a:highlight>
                <a:latin typeface="Courier New"/>
                <a:ea typeface="Courier New"/>
                <a:cs typeface="Courier New"/>
                <a:sym typeface="Courier New"/>
              </a:rPr>
              <a:t> </a:t>
            </a:r>
            <a:r>
              <a:rPr b="1" lang="zh-TW" sz="850">
                <a:solidFill>
                  <a:srgbClr val="A6E22E"/>
                </a:solidFill>
                <a:highlight>
                  <a:srgbClr val="242424"/>
                </a:highlight>
                <a:latin typeface="Courier New"/>
                <a:ea typeface="Courier New"/>
                <a:cs typeface="Courier New"/>
                <a:sym typeface="Courier New"/>
              </a:rPr>
              <a:t>apiRequest</a:t>
            </a:r>
            <a:r>
              <a:rPr b="1" lang="zh-TW" sz="850">
                <a:solidFill>
                  <a:srgbClr val="F8F8F2"/>
                </a:solidFill>
                <a:highlight>
                  <a:srgbClr val="242424"/>
                </a:highlight>
                <a:latin typeface="Courier New"/>
                <a:ea typeface="Courier New"/>
                <a:cs typeface="Courier New"/>
                <a:sym typeface="Courier New"/>
              </a:rPr>
              <a:t>&lt;TPhotoList[]&gt;(</a:t>
            </a:r>
            <a:r>
              <a:rPr b="1" lang="zh-TW" sz="850">
                <a:solidFill>
                  <a:srgbClr val="FFEE99"/>
                </a:solidFill>
                <a:highlight>
                  <a:srgbClr val="242424"/>
                </a:highlight>
                <a:latin typeface="Courier New"/>
                <a:ea typeface="Courier New"/>
                <a:cs typeface="Courier New"/>
                <a:sym typeface="Courier New"/>
              </a:rPr>
              <a:t>"https://vue-lessons-api.vercel.app/photo/list"</a:t>
            </a:r>
            <a:r>
              <a:rPr b="1" lang="zh-TW" sz="850">
                <a:solidFill>
                  <a:srgbClr val="F8F8F2"/>
                </a:solidFill>
                <a:highlight>
                  <a:srgbClr val="242424"/>
                </a:highlight>
                <a:latin typeface="Courier New"/>
                <a:ea typeface="Courier New"/>
                <a:cs typeface="Courier New"/>
                <a:sym typeface="Courier New"/>
              </a:rPr>
              <a:t>)</a:t>
            </a:r>
            <a:endParaRPr b="1" sz="8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50">
                <a:solidFill>
                  <a:srgbClr val="F8F8F2"/>
                </a:solidFill>
                <a:highlight>
                  <a:srgbClr val="242424"/>
                </a:highlight>
                <a:latin typeface="Courier New"/>
                <a:ea typeface="Courier New"/>
                <a:cs typeface="Courier New"/>
                <a:sym typeface="Courier New"/>
              </a:rPr>
              <a:t>console.</a:t>
            </a:r>
            <a:r>
              <a:rPr b="1" lang="zh-TW" sz="850">
                <a:solidFill>
                  <a:srgbClr val="A6E22E"/>
                </a:solidFill>
                <a:highlight>
                  <a:srgbClr val="242424"/>
                </a:highlight>
                <a:latin typeface="Courier New"/>
                <a:ea typeface="Courier New"/>
                <a:cs typeface="Courier New"/>
                <a:sym typeface="Courier New"/>
              </a:rPr>
              <a:t>log</a:t>
            </a:r>
            <a:r>
              <a:rPr b="1" lang="zh-TW" sz="850">
                <a:solidFill>
                  <a:srgbClr val="F8F8F2"/>
                </a:solidFill>
                <a:highlight>
                  <a:srgbClr val="242424"/>
                </a:highlight>
                <a:latin typeface="Courier New"/>
                <a:ea typeface="Courier New"/>
                <a:cs typeface="Courier New"/>
                <a:sym typeface="Courier New"/>
              </a:rPr>
              <a:t>(</a:t>
            </a:r>
            <a:r>
              <a:rPr b="1" lang="zh-TW" sz="850">
                <a:solidFill>
                  <a:srgbClr val="FFEE99"/>
                </a:solidFill>
                <a:highlight>
                  <a:srgbClr val="242424"/>
                </a:highlight>
                <a:latin typeface="Courier New"/>
                <a:ea typeface="Courier New"/>
                <a:cs typeface="Courier New"/>
                <a:sym typeface="Courier New"/>
              </a:rPr>
              <a:t>"API await=&gt;"</a:t>
            </a:r>
            <a:r>
              <a:rPr b="1" lang="zh-TW" sz="850">
                <a:solidFill>
                  <a:srgbClr val="F8F8F2"/>
                </a:solidFill>
                <a:highlight>
                  <a:srgbClr val="242424"/>
                </a:highlight>
                <a:latin typeface="Courier New"/>
                <a:ea typeface="Courier New"/>
                <a:cs typeface="Courier New"/>
                <a:sym typeface="Courier New"/>
              </a:rPr>
              <a:t>, res.data);</a:t>
            </a:r>
            <a:endParaRPr b="1" sz="85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265"/>
          <p:cNvSpPr txBox="1"/>
          <p:nvPr/>
        </p:nvSpPr>
        <p:spPr>
          <a:xfrm>
            <a:off x="1568975" y="1216350"/>
            <a:ext cx="50019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async</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function</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apiRequest</a:t>
            </a:r>
            <a:r>
              <a:rPr b="1" lang="zh-TW" sz="900">
                <a:solidFill>
                  <a:srgbClr val="F8F8F2"/>
                </a:solidFill>
                <a:highlight>
                  <a:srgbClr val="242424"/>
                </a:highlight>
                <a:latin typeface="Courier New"/>
                <a:ea typeface="Courier New"/>
                <a:cs typeface="Courier New"/>
                <a:sym typeface="Courier New"/>
              </a:rPr>
              <a:t>&lt;T&gt;(</a:t>
            </a:r>
            <a:r>
              <a:rPr b="1" i="1" lang="zh-TW" sz="900">
                <a:solidFill>
                  <a:srgbClr val="FD971F"/>
                </a:solidFill>
                <a:highlight>
                  <a:srgbClr val="242424"/>
                </a:highlight>
                <a:latin typeface="Courier New"/>
                <a:ea typeface="Courier New"/>
                <a:cs typeface="Courier New"/>
                <a:sym typeface="Courier New"/>
              </a:rPr>
              <a:t>url</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Promise&lt;ApiResponse&lt;T&gt;&gt;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response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await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fetch</a:t>
            </a:r>
            <a:r>
              <a:rPr b="1" lang="zh-TW" sz="900">
                <a:solidFill>
                  <a:srgbClr val="F8F8F2"/>
                </a:solidFill>
                <a:highlight>
                  <a:srgbClr val="242424"/>
                </a:highlight>
                <a:latin typeface="Courier New"/>
                <a:ea typeface="Courier New"/>
                <a:cs typeface="Courier New"/>
                <a:sym typeface="Courier New"/>
              </a:rPr>
              <a:t>(url);</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data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await</a:t>
            </a:r>
            <a:r>
              <a:rPr b="1" lang="zh-TW" sz="900">
                <a:solidFill>
                  <a:srgbClr val="F8F8F2"/>
                </a:solidFill>
                <a:highlight>
                  <a:srgbClr val="242424"/>
                </a:highlight>
                <a:latin typeface="Courier New"/>
                <a:ea typeface="Courier New"/>
                <a:cs typeface="Courier New"/>
                <a:sym typeface="Courier New"/>
              </a:rPr>
              <a:t> response.</a:t>
            </a:r>
            <a:r>
              <a:rPr b="1" lang="zh-TW" sz="900">
                <a:solidFill>
                  <a:srgbClr val="A6E22E"/>
                </a:solidFill>
                <a:highlight>
                  <a:srgbClr val="242424"/>
                </a:highlight>
                <a:latin typeface="Courier New"/>
                <a:ea typeface="Courier New"/>
                <a:cs typeface="Courier New"/>
                <a:sym typeface="Courier New"/>
              </a:rPr>
              <a:t>json</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as</a:t>
            </a:r>
            <a:r>
              <a:rPr b="1" lang="zh-TW" sz="900">
                <a:solidFill>
                  <a:srgbClr val="F8F8F2"/>
                </a:solidFill>
                <a:highlight>
                  <a:srgbClr val="242424"/>
                </a:highlight>
                <a:latin typeface="Courier New"/>
                <a:ea typeface="Courier New"/>
                <a:cs typeface="Courier New"/>
                <a:sym typeface="Courier New"/>
              </a:rPr>
              <a:t> 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{status: response.status, data}</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i="1" sz="900">
              <a:solidFill>
                <a:srgbClr val="66D9EF"/>
              </a:solidFill>
              <a:highlight>
                <a:srgbClr val="242424"/>
              </a:highlight>
              <a:latin typeface="Courier New"/>
              <a:ea typeface="Courier New"/>
              <a:cs typeface="Courier New"/>
              <a:sym typeface="Courier New"/>
            </a:endParaRPr>
          </a:p>
        </p:txBody>
      </p:sp>
      <p:sp>
        <p:nvSpPr>
          <p:cNvPr id="2043" name="Google Shape;2043;p265"/>
          <p:cNvSpPr txBox="1"/>
          <p:nvPr/>
        </p:nvSpPr>
        <p:spPr>
          <a:xfrm>
            <a:off x="4879150" y="287450"/>
            <a:ext cx="35799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rgbClr val="F7DF1E"/>
                </a:solidFill>
              </a:rPr>
              <a:t>定義 fetch 回傳來的 </a:t>
            </a:r>
            <a:r>
              <a:rPr b="1" lang="zh-TW" sz="1200">
                <a:solidFill>
                  <a:srgbClr val="F7DF1E"/>
                </a:solidFill>
                <a:highlight>
                  <a:srgbClr val="242424"/>
                </a:highlight>
                <a:latin typeface="Courier New"/>
                <a:ea typeface="Courier New"/>
                <a:cs typeface="Courier New"/>
                <a:sym typeface="Courier New"/>
              </a:rPr>
              <a:t>Promise type</a:t>
            </a:r>
            <a:endParaRPr b="1" sz="1200">
              <a:solidFill>
                <a:srgbClr val="F7DF1E"/>
              </a:solidFill>
            </a:endParaRPr>
          </a:p>
        </p:txBody>
      </p:sp>
      <p:cxnSp>
        <p:nvCxnSpPr>
          <p:cNvPr id="2044" name="Google Shape;2044;p265"/>
          <p:cNvCxnSpPr/>
          <p:nvPr/>
        </p:nvCxnSpPr>
        <p:spPr>
          <a:xfrm flipH="1" rot="10800000">
            <a:off x="5830800" y="702400"/>
            <a:ext cx="128400" cy="468300"/>
          </a:xfrm>
          <a:prstGeom prst="straightConnector1">
            <a:avLst/>
          </a:prstGeom>
          <a:noFill/>
          <a:ln cap="flat" cmpd="sng" w="38100">
            <a:solidFill>
              <a:srgbClr val="F7DF1E"/>
            </a:solidFill>
            <a:prstDash val="solid"/>
            <a:round/>
            <a:headEnd len="med" w="med" type="stealth"/>
            <a:tailEnd len="med" w="med" type="none"/>
          </a:ln>
        </p:spPr>
      </p:cxnSp>
      <p:sp>
        <p:nvSpPr>
          <p:cNvPr id="2045" name="Google Shape;2045;p265"/>
          <p:cNvSpPr txBox="1"/>
          <p:nvPr/>
        </p:nvSpPr>
        <p:spPr>
          <a:xfrm>
            <a:off x="1282650" y="4136800"/>
            <a:ext cx="6578700" cy="32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res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await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apiRequest</a:t>
            </a:r>
            <a:r>
              <a:rPr b="1" lang="zh-TW" sz="900">
                <a:solidFill>
                  <a:srgbClr val="F8F8F2"/>
                </a:solidFill>
                <a:highlight>
                  <a:srgbClr val="242424"/>
                </a:highlight>
                <a:latin typeface="Courier New"/>
                <a:ea typeface="Courier New"/>
                <a:cs typeface="Courier New"/>
                <a:sym typeface="Courier New"/>
              </a:rPr>
              <a:t>&lt;TPhotoList[]&gt;(</a:t>
            </a:r>
            <a:r>
              <a:rPr b="1" lang="zh-TW" sz="900">
                <a:solidFill>
                  <a:srgbClr val="FFEE99"/>
                </a:solidFill>
                <a:highlight>
                  <a:srgbClr val="242424"/>
                </a:highlight>
                <a:latin typeface="Courier New"/>
                <a:ea typeface="Courier New"/>
                <a:cs typeface="Courier New"/>
                <a:sym typeface="Courier New"/>
              </a:rPr>
              <a:t>"https://vue-lessons-api.vercel.app/photo/list"</a:t>
            </a:r>
            <a:r>
              <a:rPr b="1" lang="zh-TW" sz="900">
                <a:solidFill>
                  <a:srgbClr val="F8F8F2"/>
                </a:solidFill>
                <a:highlight>
                  <a:srgbClr val="242424"/>
                </a:highlight>
                <a:latin typeface="Courier New"/>
                <a:ea typeface="Courier New"/>
                <a:cs typeface="Courier New"/>
                <a:sym typeface="Courier New"/>
              </a:rPr>
              <a:t>)</a:t>
            </a:r>
            <a:endParaRPr b="1" sz="900">
              <a:solidFill>
                <a:srgbClr val="A6E22E"/>
              </a:solidFill>
              <a:highlight>
                <a:srgbClr val="242424"/>
              </a:highlight>
              <a:latin typeface="Courier New"/>
              <a:ea typeface="Courier New"/>
              <a:cs typeface="Courier New"/>
              <a:sym typeface="Courier New"/>
            </a:endParaRPr>
          </a:p>
        </p:txBody>
      </p:sp>
      <p:cxnSp>
        <p:nvCxnSpPr>
          <p:cNvPr id="2046" name="Google Shape;2046;p265"/>
          <p:cNvCxnSpPr/>
          <p:nvPr/>
        </p:nvCxnSpPr>
        <p:spPr>
          <a:xfrm flipH="1" rot="10800000">
            <a:off x="3791525" y="3534475"/>
            <a:ext cx="68100" cy="566700"/>
          </a:xfrm>
          <a:prstGeom prst="straightConnector1">
            <a:avLst/>
          </a:prstGeom>
          <a:noFill/>
          <a:ln cap="flat" cmpd="sng" w="38100">
            <a:solidFill>
              <a:srgbClr val="F7DF1E"/>
            </a:solidFill>
            <a:prstDash val="solid"/>
            <a:round/>
            <a:headEnd len="med" w="med" type="stealth"/>
            <a:tailEnd len="med" w="med" type="none"/>
          </a:ln>
        </p:spPr>
      </p:cxnSp>
      <p:sp>
        <p:nvSpPr>
          <p:cNvPr id="2047" name="Google Shape;2047;p265"/>
          <p:cNvSpPr txBox="1"/>
          <p:nvPr/>
        </p:nvSpPr>
        <p:spPr>
          <a:xfrm>
            <a:off x="3036725" y="3069113"/>
            <a:ext cx="20664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rgbClr val="F7DF1E"/>
                </a:solidFill>
              </a:rPr>
              <a:t>傳入 </a:t>
            </a:r>
            <a:r>
              <a:rPr b="1" lang="zh-TW" sz="1200">
                <a:solidFill>
                  <a:srgbClr val="F7DF1E"/>
                </a:solidFill>
              </a:rPr>
              <a:t>return </a:t>
            </a:r>
            <a:r>
              <a:rPr b="1" lang="zh-TW" sz="1200">
                <a:solidFill>
                  <a:srgbClr val="F7DF1E"/>
                </a:solidFill>
              </a:rPr>
              <a:t>的資料格式</a:t>
            </a:r>
            <a:endParaRPr b="1" sz="1200">
              <a:solidFill>
                <a:srgbClr val="F7DF1E"/>
              </a:solidFill>
            </a:endParaRPr>
          </a:p>
        </p:txBody>
      </p:sp>
      <p:cxnSp>
        <p:nvCxnSpPr>
          <p:cNvPr id="2048" name="Google Shape;2048;p265"/>
          <p:cNvCxnSpPr/>
          <p:nvPr/>
        </p:nvCxnSpPr>
        <p:spPr>
          <a:xfrm>
            <a:off x="4720550" y="1805125"/>
            <a:ext cx="1050000" cy="219000"/>
          </a:xfrm>
          <a:prstGeom prst="straightConnector1">
            <a:avLst/>
          </a:prstGeom>
          <a:noFill/>
          <a:ln cap="flat" cmpd="sng" w="38100">
            <a:solidFill>
              <a:srgbClr val="F7DF1E"/>
            </a:solidFill>
            <a:prstDash val="solid"/>
            <a:round/>
            <a:headEnd len="med" w="med" type="stealth"/>
            <a:tailEnd len="med" w="med" type="none"/>
          </a:ln>
        </p:spPr>
      </p:cxnSp>
      <p:sp>
        <p:nvSpPr>
          <p:cNvPr id="2049" name="Google Shape;2049;p265"/>
          <p:cNvSpPr txBox="1"/>
          <p:nvPr/>
        </p:nvSpPr>
        <p:spPr>
          <a:xfrm>
            <a:off x="5869925" y="1867325"/>
            <a:ext cx="24219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rgbClr val="F7DF1E"/>
                </a:solidFill>
              </a:rPr>
              <a:t>斷言</a:t>
            </a:r>
            <a:r>
              <a:rPr b="1" lang="zh-TW" sz="1200">
                <a:solidFill>
                  <a:srgbClr val="F7DF1E"/>
                </a:solidFill>
              </a:rPr>
              <a:t> return 的</a:t>
            </a:r>
            <a:r>
              <a:rPr b="1" lang="zh-TW" sz="1200">
                <a:solidFill>
                  <a:srgbClr val="F7DF1E"/>
                </a:solidFill>
              </a:rPr>
              <a:t>出去的</a:t>
            </a:r>
            <a:r>
              <a:rPr b="1" lang="zh-TW" sz="1200">
                <a:solidFill>
                  <a:srgbClr val="F7DF1E"/>
                </a:solidFill>
                <a:highlight>
                  <a:srgbClr val="242424"/>
                </a:highlight>
                <a:latin typeface="Courier New"/>
                <a:ea typeface="Courier New"/>
                <a:cs typeface="Courier New"/>
                <a:sym typeface="Courier New"/>
              </a:rPr>
              <a:t>資料</a:t>
            </a:r>
            <a:r>
              <a:rPr b="1" lang="zh-TW" sz="1200">
                <a:solidFill>
                  <a:srgbClr val="F7DF1E"/>
                </a:solidFill>
              </a:rPr>
              <a:t>格式 </a:t>
            </a:r>
            <a:endParaRPr b="1" sz="1200">
              <a:solidFill>
                <a:srgbClr val="F7DF1E"/>
              </a:solidFill>
            </a:endParaRPr>
          </a:p>
        </p:txBody>
      </p:sp>
      <p:cxnSp>
        <p:nvCxnSpPr>
          <p:cNvPr id="2050" name="Google Shape;2050;p265"/>
          <p:cNvCxnSpPr/>
          <p:nvPr/>
        </p:nvCxnSpPr>
        <p:spPr>
          <a:xfrm rot="10800000">
            <a:off x="3240275" y="815575"/>
            <a:ext cx="226500" cy="453300"/>
          </a:xfrm>
          <a:prstGeom prst="straightConnector1">
            <a:avLst/>
          </a:prstGeom>
          <a:noFill/>
          <a:ln cap="flat" cmpd="sng" w="38100">
            <a:solidFill>
              <a:srgbClr val="F7DF1E"/>
            </a:solidFill>
            <a:prstDash val="solid"/>
            <a:round/>
            <a:headEnd len="med" w="med" type="stealth"/>
            <a:tailEnd len="med" w="med" type="none"/>
          </a:ln>
        </p:spPr>
      </p:cxnSp>
      <p:sp>
        <p:nvSpPr>
          <p:cNvPr id="2051" name="Google Shape;2051;p265"/>
          <p:cNvSpPr txBox="1"/>
          <p:nvPr/>
        </p:nvSpPr>
        <p:spPr>
          <a:xfrm>
            <a:off x="1233800" y="373200"/>
            <a:ext cx="24219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rgbClr val="F7DF1E"/>
                </a:solidFill>
              </a:rPr>
              <a:t>傳入外部定義的資料格式</a:t>
            </a:r>
            <a:endParaRPr b="1" sz="1200">
              <a:solidFill>
                <a:srgbClr val="F7DF1E"/>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266"/>
          <p:cNvSpPr txBox="1"/>
          <p:nvPr/>
        </p:nvSpPr>
        <p:spPr>
          <a:xfrm>
            <a:off x="1671750" y="709650"/>
            <a:ext cx="5800500" cy="310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import</a:t>
            </a:r>
            <a:r>
              <a:rPr b="1" lang="zh-TW" sz="1000">
                <a:solidFill>
                  <a:srgbClr val="F8F8F2"/>
                </a:solidFill>
                <a:highlight>
                  <a:srgbClr val="242424"/>
                </a:highlight>
                <a:latin typeface="Courier New"/>
                <a:ea typeface="Courier New"/>
                <a:cs typeface="Courier New"/>
                <a:sym typeface="Courier New"/>
              </a:rPr>
              <a:t> axios, { AxiosResponse } </a:t>
            </a:r>
            <a:r>
              <a:rPr b="1" lang="zh-TW" sz="1000">
                <a:solidFill>
                  <a:srgbClr val="F92672"/>
                </a:solidFill>
                <a:highlight>
                  <a:srgbClr val="242424"/>
                </a:highlight>
                <a:latin typeface="Courier New"/>
                <a:ea typeface="Courier New"/>
                <a:cs typeface="Courier New"/>
                <a:sym typeface="Courier New"/>
              </a:rPr>
              <a:t>from</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"axios"</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axios.</a:t>
            </a:r>
            <a:r>
              <a:rPr b="1" lang="zh-TW" sz="1000">
                <a:solidFill>
                  <a:srgbClr val="A6E22E"/>
                </a:solidFill>
                <a:highlight>
                  <a:srgbClr val="242424"/>
                </a:highlight>
                <a:latin typeface="Courier New"/>
                <a:ea typeface="Courier New"/>
                <a:cs typeface="Courier New"/>
                <a:sym typeface="Courier New"/>
              </a:rPr>
              <a:t>get</a:t>
            </a:r>
            <a:r>
              <a:rPr b="1" lang="zh-TW" sz="1000">
                <a:solidFill>
                  <a:srgbClr val="F8F8F2"/>
                </a:solidFill>
                <a:highlight>
                  <a:srgbClr val="242424"/>
                </a:highlight>
                <a:latin typeface="Courier New"/>
                <a:ea typeface="Courier New"/>
                <a:cs typeface="Courier New"/>
                <a:sym typeface="Courier New"/>
              </a:rPr>
              <a:t>&lt;TPhotoList[]&gt;(</a:t>
            </a:r>
            <a:r>
              <a:rPr b="1" lang="zh-TW" sz="1000">
                <a:solidFill>
                  <a:srgbClr val="FFEE99"/>
                </a:solidFill>
                <a:highlight>
                  <a:srgbClr val="242424"/>
                </a:highlight>
                <a:latin typeface="Courier New"/>
                <a:ea typeface="Courier New"/>
                <a:cs typeface="Courier New"/>
                <a:sym typeface="Courier New"/>
              </a:rPr>
              <a:t>"https://vue-lessons-api.vercel.app/photo/list"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then</a:t>
            </a:r>
            <a:r>
              <a:rPr b="1" lang="zh-TW" sz="1000">
                <a:solidFill>
                  <a:srgbClr val="F8F8F2"/>
                </a:solidFill>
                <a:highlight>
                  <a:srgbClr val="242424"/>
                </a:highlight>
                <a:latin typeface="Courier New"/>
                <a:ea typeface="Courier New"/>
                <a:cs typeface="Courier New"/>
                <a:sym typeface="Courier New"/>
              </a:rPr>
              <a:t>((</a:t>
            </a:r>
            <a:r>
              <a:rPr b="1" i="1" lang="zh-TW" sz="1000">
                <a:solidFill>
                  <a:srgbClr val="FD971F"/>
                </a:solidFill>
                <a:highlight>
                  <a:srgbClr val="242424"/>
                </a:highlight>
                <a:latin typeface="Courier New"/>
                <a:ea typeface="Courier New"/>
                <a:cs typeface="Courier New"/>
                <a:sym typeface="Courier New"/>
              </a:rPr>
              <a:t>res</a:t>
            </a:r>
            <a:r>
              <a:rPr b="1" lang="zh-TW" sz="1000">
                <a:solidFill>
                  <a:srgbClr val="F92672"/>
                </a:solidFill>
                <a:highlight>
                  <a:srgbClr val="242424"/>
                </a:highlight>
                <a:latin typeface="Courier New"/>
                <a:ea typeface="Courier New"/>
                <a:cs typeface="Courier New"/>
                <a:sym typeface="Courier New"/>
              </a:rPr>
              <a:t>: </a:t>
            </a:r>
            <a:r>
              <a:rPr b="1" lang="zh-TW" sz="1000">
                <a:solidFill>
                  <a:srgbClr val="F8F8F2"/>
                </a:solidFill>
                <a:highlight>
                  <a:srgbClr val="242424"/>
                </a:highlight>
                <a:latin typeface="Courier New"/>
                <a:ea typeface="Courier New"/>
                <a:cs typeface="Courier New"/>
                <a:sym typeface="Courier New"/>
              </a:rPr>
              <a:t>AxiosResponse&lt;TPhotoList[]&gt;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console.</a:t>
            </a:r>
            <a:r>
              <a:rPr b="1" lang="zh-TW" sz="1000">
                <a:solidFill>
                  <a:srgbClr val="A6E22E"/>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"axios=&gt;"</a:t>
            </a:r>
            <a:r>
              <a:rPr b="1" lang="zh-TW" sz="1000">
                <a:solidFill>
                  <a:srgbClr val="F8F8F2"/>
                </a:solidFill>
                <a:highlight>
                  <a:srgbClr val="242424"/>
                </a:highlight>
                <a:latin typeface="Courier New"/>
                <a:ea typeface="Courier New"/>
                <a:cs typeface="Courier New"/>
                <a:sym typeface="Courier New"/>
              </a:rPr>
              <a:t>, res.data);</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function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apiGetPhotoList</a:t>
            </a:r>
            <a:r>
              <a:rPr b="1" lang="zh-TW" sz="1000">
                <a:solidFill>
                  <a:srgbClr val="F8F8F2"/>
                </a:solidFill>
                <a:highlight>
                  <a:srgbClr val="242424"/>
                </a:highlight>
                <a:latin typeface="Courier New"/>
                <a:ea typeface="Courier New"/>
                <a:cs typeface="Courier New"/>
                <a:sym typeface="Courier New"/>
              </a:rPr>
              <a:t>()</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Promise&lt;AxiosResponse&lt;TPhotoList[]&gt;&gt;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axios.</a:t>
            </a:r>
            <a:r>
              <a:rPr b="1" lang="zh-TW" sz="1000">
                <a:solidFill>
                  <a:srgbClr val="A6E22E"/>
                </a:solidFill>
                <a:highlight>
                  <a:srgbClr val="242424"/>
                </a:highlight>
                <a:latin typeface="Courier New"/>
                <a:ea typeface="Courier New"/>
                <a:cs typeface="Courier New"/>
                <a:sym typeface="Courier New"/>
              </a:rPr>
              <a:t>get</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"https://vue-lessons-api.vercel.app/photo/list"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resPhoto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await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apiGetPhotoList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console.</a:t>
            </a:r>
            <a:r>
              <a:rPr b="1" lang="zh-TW" sz="1000">
                <a:solidFill>
                  <a:srgbClr val="A6E22E"/>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"photo list=&gt;"</a:t>
            </a:r>
            <a:r>
              <a:rPr b="1" lang="zh-TW" sz="1000">
                <a:solidFill>
                  <a:srgbClr val="F8F8F2"/>
                </a:solidFill>
                <a:highlight>
                  <a:srgbClr val="242424"/>
                </a:highlight>
                <a:latin typeface="Courier New"/>
                <a:ea typeface="Courier New"/>
                <a:cs typeface="Courier New"/>
                <a:sym typeface="Courier New"/>
              </a:rPr>
              <a:t>, resPhoto.data);</a:t>
            </a:r>
            <a:endParaRPr b="1" sz="1000">
              <a:solidFill>
                <a:srgbClr val="F8F8F2"/>
              </a:solidFill>
              <a:highlight>
                <a:srgbClr val="242424"/>
              </a:highlight>
              <a:latin typeface="Courier New"/>
              <a:ea typeface="Courier New"/>
              <a:cs typeface="Courier New"/>
              <a:sym typeface="Courier New"/>
            </a:endParaRPr>
          </a:p>
        </p:txBody>
      </p:sp>
      <p:sp>
        <p:nvSpPr>
          <p:cNvPr id="2057" name="Google Shape;2057;p266"/>
          <p:cNvSpPr txBox="1"/>
          <p:nvPr/>
        </p:nvSpPr>
        <p:spPr>
          <a:xfrm>
            <a:off x="625650" y="4149650"/>
            <a:ext cx="78927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200">
                <a:solidFill>
                  <a:srgbClr val="F7DF1E"/>
                </a:solidFill>
              </a:rPr>
              <a:t>如果使用Axios 的話，他本身有提供回傳的 </a:t>
            </a:r>
            <a:r>
              <a:rPr b="1" lang="zh-TW" sz="1200">
                <a:solidFill>
                  <a:srgbClr val="F7DF1E"/>
                </a:solidFill>
                <a:highlight>
                  <a:srgbClr val="242424"/>
                </a:highlight>
                <a:latin typeface="Courier New"/>
                <a:ea typeface="Courier New"/>
                <a:cs typeface="Courier New"/>
                <a:sym typeface="Courier New"/>
              </a:rPr>
              <a:t>Promise 格式「 AxiosResponse 」</a:t>
            </a:r>
            <a:r>
              <a:rPr b="1" lang="zh-TW" sz="1200">
                <a:solidFill>
                  <a:srgbClr val="F7DF1E"/>
                </a:solidFill>
              </a:rPr>
              <a:t> 可以直接在封裝的時候使用</a:t>
            </a:r>
            <a:endParaRPr b="1" sz="1200">
              <a:solidFill>
                <a:srgbClr val="F7DF1E"/>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26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21-13 映射類型 ( Mapped Types )</a:t>
            </a:r>
            <a:endParaRPr b="1" sz="1300">
              <a:solidFill>
                <a:srgbClr val="5B9BD5"/>
              </a:solidFill>
              <a:highlight>
                <a:srgbClr val="242424"/>
              </a:highlight>
              <a:latin typeface="Calibri"/>
              <a:ea typeface="Calibri"/>
              <a:cs typeface="Calibri"/>
              <a:sym typeface="Calibri"/>
            </a:endParaRPr>
          </a:p>
        </p:txBody>
      </p:sp>
      <p:sp>
        <p:nvSpPr>
          <p:cNvPr id="2063" name="Google Shape;2063;p267"/>
          <p:cNvSpPr txBox="1"/>
          <p:nvPr/>
        </p:nvSpPr>
        <p:spPr>
          <a:xfrm>
            <a:off x="490925" y="1825200"/>
            <a:ext cx="3987900" cy="149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這個方法在你已知物件的鍵和對應的可能值時特別有用：</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type</a:t>
            </a:r>
            <a:r>
              <a:rPr b="1" lang="zh-TW" sz="1000">
                <a:solidFill>
                  <a:srgbClr val="F8F8F2"/>
                </a:solidFill>
                <a:highlight>
                  <a:srgbClr val="242424"/>
                </a:highlight>
                <a:latin typeface="Courier New"/>
                <a:ea typeface="Courier New"/>
                <a:cs typeface="Courier New"/>
                <a:sym typeface="Courier New"/>
              </a:rPr>
              <a:t> TStateKeys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"Offline"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"Online"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"leave"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type</a:t>
            </a:r>
            <a:r>
              <a:rPr b="1" lang="zh-TW" sz="1000">
                <a:solidFill>
                  <a:srgbClr val="F8F8F2"/>
                </a:solidFill>
                <a:highlight>
                  <a:srgbClr val="242424"/>
                </a:highlight>
                <a:latin typeface="Courier New"/>
                <a:ea typeface="Courier New"/>
                <a:cs typeface="Courier New"/>
                <a:sym typeface="Courier New"/>
              </a:rPr>
              <a:t> TLolStateType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[K </a:t>
            </a:r>
            <a:r>
              <a:rPr b="1" lang="zh-TW" sz="1000">
                <a:solidFill>
                  <a:srgbClr val="F92672"/>
                </a:solidFill>
                <a:highlight>
                  <a:srgbClr val="242424"/>
                </a:highlight>
                <a:latin typeface="Courier New"/>
                <a:ea typeface="Courier New"/>
                <a:cs typeface="Courier New"/>
                <a:sym typeface="Courier New"/>
              </a:rPr>
              <a:t>in</a:t>
            </a:r>
            <a:r>
              <a:rPr b="1" lang="zh-TW" sz="1000">
                <a:solidFill>
                  <a:srgbClr val="F8F8F2"/>
                </a:solidFill>
                <a:highlight>
                  <a:srgbClr val="242424"/>
                </a:highlight>
                <a:latin typeface="Courier New"/>
                <a:ea typeface="Courier New"/>
                <a:cs typeface="Courier New"/>
                <a:sym typeface="Courier New"/>
              </a:rPr>
              <a:t> TStateKeys]</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string</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sz="1000">
              <a:solidFill>
                <a:srgbClr val="F8F8F2"/>
              </a:solidFill>
              <a:highlight>
                <a:srgbClr val="242424"/>
              </a:highlight>
              <a:latin typeface="Courier New"/>
              <a:ea typeface="Courier New"/>
              <a:cs typeface="Courier New"/>
              <a:sym typeface="Courier New"/>
            </a:endParaRPr>
          </a:p>
        </p:txBody>
      </p:sp>
      <p:sp>
        <p:nvSpPr>
          <p:cNvPr id="2064" name="Google Shape;2064;p267"/>
          <p:cNvSpPr txBox="1"/>
          <p:nvPr/>
        </p:nvSpPr>
        <p:spPr>
          <a:xfrm>
            <a:off x="5166150" y="1709850"/>
            <a:ext cx="3210000" cy="17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可以鎖ㄉ住物件的 key 和 value 的型別</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lolState</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TLolStateType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Offline: </a:t>
            </a:r>
            <a:r>
              <a:rPr b="1" lang="zh-TW" sz="1000">
                <a:solidFill>
                  <a:srgbClr val="FFEE99"/>
                </a:solidFill>
                <a:highlight>
                  <a:srgbClr val="242424"/>
                </a:highlight>
                <a:latin typeface="Courier New"/>
                <a:ea typeface="Courier New"/>
                <a:cs typeface="Courier New"/>
                <a:sym typeface="Courier New"/>
              </a:rPr>
              <a:t>"離線"</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Online: </a:t>
            </a:r>
            <a:r>
              <a:rPr b="1" lang="zh-TW" sz="1000">
                <a:solidFill>
                  <a:srgbClr val="FFEE99"/>
                </a:solidFill>
                <a:highlight>
                  <a:srgbClr val="242424"/>
                </a:highlight>
                <a:latin typeface="Courier New"/>
                <a:ea typeface="Courier New"/>
                <a:cs typeface="Courier New"/>
                <a:sym typeface="Courier New"/>
              </a:rPr>
              <a:t>"在線"</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leave: </a:t>
            </a:r>
            <a:r>
              <a:rPr b="1" lang="zh-TW" sz="1000">
                <a:solidFill>
                  <a:srgbClr val="FFEE99"/>
                </a:solidFill>
                <a:highlight>
                  <a:srgbClr val="242424"/>
                </a:highlight>
                <a:latin typeface="Courier New"/>
                <a:ea typeface="Courier New"/>
                <a:cs typeface="Courier New"/>
                <a:sym typeface="Courier New"/>
              </a:rPr>
              <a:t>"離開"</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nostate: </a:t>
            </a:r>
            <a:r>
              <a:rPr b="1" lang="zh-TW" sz="1000">
                <a:solidFill>
                  <a:srgbClr val="FFEE99"/>
                </a:solidFill>
                <a:highlight>
                  <a:srgbClr val="242424"/>
                </a:highlight>
                <a:latin typeface="Courier New"/>
                <a:ea typeface="Courier New"/>
                <a:cs typeface="Courier New"/>
                <a:sym typeface="Courier New"/>
              </a:rPr>
              <a:t>"不存在"</a:t>
            </a:r>
            <a:endParaRPr b="1" sz="10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2065" name="Google Shape;2065;p267"/>
          <p:cNvSpPr txBox="1"/>
          <p:nvPr/>
        </p:nvSpPr>
        <p:spPr>
          <a:xfrm>
            <a:off x="1148025" y="4176725"/>
            <a:ext cx="65181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rgbClr val="E06666"/>
                </a:solidFill>
                <a:highlight>
                  <a:srgbClr val="252526"/>
                </a:highlight>
                <a:latin typeface="Courier New"/>
                <a:ea typeface="Courier New"/>
                <a:cs typeface="Courier New"/>
                <a:sym typeface="Courier New"/>
              </a:rPr>
              <a:t>物件常值只可指定已知的屬性，且類型 'TLolStateType' 中沒有 'nostate'</a:t>
            </a:r>
            <a:endParaRPr b="1" sz="1200">
              <a:solidFill>
                <a:srgbClr val="E06666"/>
              </a:solidFill>
            </a:endParaRPr>
          </a:p>
        </p:txBody>
      </p:sp>
      <p:cxnSp>
        <p:nvCxnSpPr>
          <p:cNvPr id="2066" name="Google Shape;2066;p267"/>
          <p:cNvCxnSpPr>
            <a:stCxn id="2065" idx="0"/>
          </p:cNvCxnSpPr>
          <p:nvPr/>
        </p:nvCxnSpPr>
        <p:spPr>
          <a:xfrm flipH="1" rot="10800000">
            <a:off x="4407075" y="3217325"/>
            <a:ext cx="1287600" cy="959400"/>
          </a:xfrm>
          <a:prstGeom prst="straightConnector1">
            <a:avLst/>
          </a:prstGeom>
          <a:noFill/>
          <a:ln cap="flat" cmpd="sng" w="28575">
            <a:solidFill>
              <a:srgbClr val="E06666"/>
            </a:solidFill>
            <a:prstDash val="solid"/>
            <a:round/>
            <a:headEnd len="med" w="med" type="none"/>
            <a:tailEnd len="med" w="med" type="triangle"/>
          </a:ln>
        </p:spPr>
      </p:cxnSp>
      <p:sp>
        <p:nvSpPr>
          <p:cNvPr id="2067" name="Google Shape;2067;p267"/>
          <p:cNvSpPr/>
          <p:nvPr/>
        </p:nvSpPr>
        <p:spPr>
          <a:xfrm>
            <a:off x="5385200" y="2900300"/>
            <a:ext cx="1691700" cy="271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268"/>
          <p:cNvSpPr txBox="1"/>
          <p:nvPr/>
        </p:nvSpPr>
        <p:spPr>
          <a:xfrm>
            <a:off x="1893600" y="813125"/>
            <a:ext cx="53568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偷懶的話也可以只鎖定 key 跟 value 的型別，不去鎖定物件的 key</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type</a:t>
            </a:r>
            <a:r>
              <a:rPr b="1" lang="zh-TW" sz="1200">
                <a:solidFill>
                  <a:srgbClr val="F8F8F2"/>
                </a:solidFill>
                <a:highlight>
                  <a:srgbClr val="242424"/>
                </a:highlight>
                <a:latin typeface="Courier New"/>
                <a:ea typeface="Courier New"/>
                <a:cs typeface="Courier New"/>
                <a:sym typeface="Courier New"/>
              </a:rPr>
              <a:t> TLolStateTypeMap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FD971F"/>
                </a:solidFill>
                <a:highlight>
                  <a:srgbClr val="242424"/>
                </a:highlight>
                <a:latin typeface="Courier New"/>
                <a:ea typeface="Courier New"/>
                <a:cs typeface="Courier New"/>
                <a:sym typeface="Courier New"/>
              </a:rPr>
              <a:t>key</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string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string</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
        <p:nvSpPr>
          <p:cNvPr id="2073" name="Google Shape;2073;p268"/>
          <p:cNvSpPr txBox="1"/>
          <p:nvPr/>
        </p:nvSpPr>
        <p:spPr>
          <a:xfrm>
            <a:off x="2633700" y="2231850"/>
            <a:ext cx="3876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nostate 就不會出現錯誤了</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lolState2</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TLolStateTypeMap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Offline: </a:t>
            </a:r>
            <a:r>
              <a:rPr b="1" lang="zh-TW" sz="1200">
                <a:solidFill>
                  <a:srgbClr val="FFEE99"/>
                </a:solidFill>
                <a:highlight>
                  <a:srgbClr val="242424"/>
                </a:highlight>
                <a:latin typeface="Courier New"/>
                <a:ea typeface="Courier New"/>
                <a:cs typeface="Courier New"/>
                <a:sym typeface="Courier New"/>
              </a:rPr>
              <a:t>"離線"</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Online: </a:t>
            </a:r>
            <a:r>
              <a:rPr b="1" lang="zh-TW" sz="1200">
                <a:solidFill>
                  <a:srgbClr val="FFEE99"/>
                </a:solidFill>
                <a:highlight>
                  <a:srgbClr val="242424"/>
                </a:highlight>
                <a:latin typeface="Courier New"/>
                <a:ea typeface="Courier New"/>
                <a:cs typeface="Courier New"/>
                <a:sym typeface="Courier New"/>
              </a:rPr>
              <a:t>"在線"</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leave: </a:t>
            </a:r>
            <a:r>
              <a:rPr b="1" lang="zh-TW" sz="1200">
                <a:solidFill>
                  <a:srgbClr val="FFEE99"/>
                </a:solidFill>
                <a:highlight>
                  <a:srgbClr val="242424"/>
                </a:highlight>
                <a:latin typeface="Courier New"/>
                <a:ea typeface="Courier New"/>
                <a:cs typeface="Courier New"/>
                <a:sym typeface="Courier New"/>
              </a:rPr>
              <a:t>"離開"</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nostate: </a:t>
            </a:r>
            <a:r>
              <a:rPr b="1" lang="zh-TW" sz="1200">
                <a:solidFill>
                  <a:srgbClr val="FFEE99"/>
                </a:solidFill>
                <a:highlight>
                  <a:srgbClr val="242424"/>
                </a:highlight>
                <a:latin typeface="Courier New"/>
                <a:ea typeface="Courier New"/>
                <a:cs typeface="Courier New"/>
                <a:sym typeface="Courier New"/>
              </a:rPr>
              <a:t>"不存在"</a:t>
            </a:r>
            <a:endParaRPr b="1" sz="12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269"/>
          <p:cNvSpPr txBox="1"/>
          <p:nvPr/>
        </p:nvSpPr>
        <p:spPr>
          <a:xfrm>
            <a:off x="1246200" y="945600"/>
            <a:ext cx="6651600" cy="27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type</a:t>
            </a:r>
            <a:r>
              <a:rPr b="1" lang="zh-TW" sz="1300">
                <a:solidFill>
                  <a:srgbClr val="F8F8F2"/>
                </a:solidFill>
                <a:highlight>
                  <a:srgbClr val="242424"/>
                </a:highlight>
                <a:latin typeface="Courier New"/>
                <a:ea typeface="Courier New"/>
                <a:cs typeface="Courier New"/>
                <a:sym typeface="Courier New"/>
              </a:rPr>
              <a:t> TStateKeyAttr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"Offline"</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"Online"</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"leave"</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"nostate"</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type</a:t>
            </a:r>
            <a:r>
              <a:rPr b="1" lang="zh-TW" sz="1300">
                <a:solidFill>
                  <a:srgbClr val="F8F8F2"/>
                </a:solidFill>
                <a:highlight>
                  <a:srgbClr val="242424"/>
                </a:highlight>
                <a:latin typeface="Courier New"/>
                <a:ea typeface="Courier New"/>
                <a:cs typeface="Courier New"/>
                <a:sym typeface="Courier New"/>
              </a:rPr>
              <a:t> TStateValue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"離線"</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"在線"</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"離開"</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"不存在"</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i="1" sz="13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300">
                <a:solidFill>
                  <a:srgbClr val="66D9EF"/>
                </a:solidFill>
                <a:highlight>
                  <a:srgbClr val="242424"/>
                </a:highlight>
                <a:latin typeface="Courier New"/>
                <a:ea typeface="Courier New"/>
                <a:cs typeface="Courier New"/>
                <a:sym typeface="Courier New"/>
              </a:rPr>
              <a:t>const</a:t>
            </a:r>
            <a:r>
              <a:rPr b="1" lang="zh-TW" sz="1300">
                <a:solidFill>
                  <a:srgbClr val="F8F8F2"/>
                </a:solidFill>
                <a:highlight>
                  <a:srgbClr val="242424"/>
                </a:highlight>
                <a:latin typeface="Courier New"/>
                <a:ea typeface="Courier New"/>
                <a:cs typeface="Courier New"/>
                <a:sym typeface="Courier New"/>
              </a:rPr>
              <a:t> lolStateMap</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Record&lt;TStateKeyAttr, TStateValue&gt; </a:t>
            </a:r>
            <a:r>
              <a:rPr b="1" lang="zh-TW" sz="1300">
                <a:solidFill>
                  <a:srgbClr val="F92672"/>
                </a:solidFill>
                <a:highlight>
                  <a:srgbClr val="242424"/>
                </a:highlight>
                <a:latin typeface="Courier New"/>
                <a:ea typeface="Courier New"/>
                <a:cs typeface="Courier New"/>
                <a:sym typeface="Courier New"/>
              </a:rPr>
              <a:t>=</a:t>
            </a:r>
            <a:r>
              <a:rPr b="1" lang="zh-TW" sz="1300">
                <a:solidFill>
                  <a:srgbClr val="F8F8F2"/>
                </a:solidFill>
                <a:highlight>
                  <a:srgbClr val="242424"/>
                </a:highlight>
                <a:latin typeface="Courier New"/>
                <a:ea typeface="Courier New"/>
                <a:cs typeface="Courier New"/>
                <a:sym typeface="Courier New"/>
              </a:rPr>
              <a:t>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Offline: </a:t>
            </a:r>
            <a:r>
              <a:rPr b="1" lang="zh-TW" sz="1300">
                <a:solidFill>
                  <a:srgbClr val="FFEE99"/>
                </a:solidFill>
                <a:highlight>
                  <a:srgbClr val="242424"/>
                </a:highlight>
                <a:latin typeface="Courier New"/>
                <a:ea typeface="Courier New"/>
                <a:cs typeface="Courier New"/>
                <a:sym typeface="Courier New"/>
              </a:rPr>
              <a:t>"離線"</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Online: </a:t>
            </a:r>
            <a:r>
              <a:rPr b="1" lang="zh-TW" sz="1300">
                <a:solidFill>
                  <a:srgbClr val="FFEE99"/>
                </a:solidFill>
                <a:highlight>
                  <a:srgbClr val="242424"/>
                </a:highlight>
                <a:latin typeface="Courier New"/>
                <a:ea typeface="Courier New"/>
                <a:cs typeface="Courier New"/>
                <a:sym typeface="Courier New"/>
              </a:rPr>
              <a:t>"在線"</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leave: </a:t>
            </a:r>
            <a:r>
              <a:rPr b="1" lang="zh-TW" sz="1300">
                <a:solidFill>
                  <a:srgbClr val="FFEE99"/>
                </a:solidFill>
                <a:highlight>
                  <a:srgbClr val="242424"/>
                </a:highlight>
                <a:latin typeface="Courier New"/>
                <a:ea typeface="Courier New"/>
                <a:cs typeface="Courier New"/>
                <a:sym typeface="Courier New"/>
              </a:rPr>
              <a:t>"離開"</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nostate: </a:t>
            </a:r>
            <a:r>
              <a:rPr b="1" lang="zh-TW" sz="1300">
                <a:solidFill>
                  <a:srgbClr val="FFEE99"/>
                </a:solidFill>
                <a:highlight>
                  <a:srgbClr val="242424"/>
                </a:highlight>
                <a:latin typeface="Courier New"/>
                <a:ea typeface="Courier New"/>
                <a:cs typeface="Courier New"/>
                <a:sym typeface="Courier New"/>
              </a:rPr>
              <a:t>"不存在"</a:t>
            </a:r>
            <a:endParaRPr b="1" sz="13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p:txBody>
      </p:sp>
      <p:sp>
        <p:nvSpPr>
          <p:cNvPr id="2079" name="Google Shape;2079;p269"/>
          <p:cNvSpPr txBox="1"/>
          <p:nvPr/>
        </p:nvSpPr>
        <p:spPr>
          <a:xfrm>
            <a:off x="761550" y="4003025"/>
            <a:ext cx="7620900" cy="384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zh-TW" sz="1500">
                <a:solidFill>
                  <a:srgbClr val="F7DF1E"/>
                </a:solidFill>
                <a:highlight>
                  <a:srgbClr val="242424"/>
                </a:highlight>
                <a:latin typeface="Courier New"/>
                <a:ea typeface="Courier New"/>
                <a:cs typeface="Courier New"/>
                <a:sym typeface="Courier New"/>
              </a:rPr>
              <a:t>Record&lt;K, T&gt; 會幫你建立一個新物件，並且鎖定 key 和 value 的型別</a:t>
            </a:r>
            <a:endParaRPr b="1" sz="1500">
              <a:solidFill>
                <a:srgbClr val="F7DF1E"/>
              </a:solidFill>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27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21-14 物件與聯合 Record</a:t>
            </a:r>
            <a:endParaRPr b="1" sz="1300">
              <a:solidFill>
                <a:srgbClr val="5B9BD5"/>
              </a:solidFill>
              <a:highlight>
                <a:srgbClr val="242424"/>
              </a:highlight>
              <a:latin typeface="Calibri"/>
              <a:ea typeface="Calibri"/>
              <a:cs typeface="Calibri"/>
              <a:sym typeface="Calibri"/>
            </a:endParaRPr>
          </a:p>
        </p:txBody>
      </p:sp>
      <p:sp>
        <p:nvSpPr>
          <p:cNvPr id="2085" name="Google Shape;2085;p270"/>
          <p:cNvSpPr txBox="1"/>
          <p:nvPr/>
        </p:nvSpPr>
        <p:spPr>
          <a:xfrm>
            <a:off x="333550" y="1267200"/>
            <a:ext cx="4338000" cy="2401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TBtnKeyAttr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"create"</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"edit"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"success"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"error"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TBtnValue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"新增"</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"修改"</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"完成"</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"失敗"</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Record&lt;K, T&gt; 會幫你建立一個新物件，並且鎖定 key 和 value 的型別</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BtnStatusMap</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Record&lt;TBtnKeyAttr, TBtnValue&gt;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create: </a:t>
            </a:r>
            <a:r>
              <a:rPr b="1" lang="zh-TW" sz="900">
                <a:solidFill>
                  <a:srgbClr val="FFEE99"/>
                </a:solidFill>
                <a:highlight>
                  <a:srgbClr val="242424"/>
                </a:highlight>
                <a:latin typeface="Courier New"/>
                <a:ea typeface="Courier New"/>
                <a:cs typeface="Courier New"/>
                <a:sym typeface="Courier New"/>
              </a:rPr>
              <a:t>"新增"</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edit: </a:t>
            </a:r>
            <a:r>
              <a:rPr b="1" lang="zh-TW" sz="900">
                <a:solidFill>
                  <a:srgbClr val="FFEE99"/>
                </a:solidFill>
                <a:highlight>
                  <a:srgbClr val="242424"/>
                </a:highlight>
                <a:latin typeface="Courier New"/>
                <a:ea typeface="Courier New"/>
                <a:cs typeface="Courier New"/>
                <a:sym typeface="Courier New"/>
              </a:rPr>
              <a:t>"修改"</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success: </a:t>
            </a:r>
            <a:r>
              <a:rPr b="1" lang="zh-TW" sz="900">
                <a:solidFill>
                  <a:srgbClr val="FFEE99"/>
                </a:solidFill>
                <a:highlight>
                  <a:srgbClr val="242424"/>
                </a:highlight>
                <a:latin typeface="Courier New"/>
                <a:ea typeface="Courier New"/>
                <a:cs typeface="Courier New"/>
                <a:sym typeface="Courier New"/>
              </a:rPr>
              <a:t>"完成"</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error: </a:t>
            </a:r>
            <a:r>
              <a:rPr b="1" lang="zh-TW" sz="900">
                <a:solidFill>
                  <a:srgbClr val="FFEE99"/>
                </a:solidFill>
                <a:highlight>
                  <a:srgbClr val="242424"/>
                </a:highlight>
                <a:latin typeface="Courier New"/>
                <a:ea typeface="Courier New"/>
                <a:cs typeface="Courier New"/>
                <a:sym typeface="Courier New"/>
              </a:rPr>
              <a:t>"失敗"</a:t>
            </a:r>
            <a:endParaRPr b="1" sz="9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p:txBody>
      </p:sp>
      <p:sp>
        <p:nvSpPr>
          <p:cNvPr id="2086" name="Google Shape;2086;p270"/>
          <p:cNvSpPr txBox="1"/>
          <p:nvPr/>
        </p:nvSpPr>
        <p:spPr>
          <a:xfrm>
            <a:off x="5027750" y="103200"/>
            <a:ext cx="4020600" cy="493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50">
                <a:solidFill>
                  <a:srgbClr val="8C8C8C"/>
                </a:solidFill>
                <a:highlight>
                  <a:srgbClr val="242424"/>
                </a:highlight>
                <a:latin typeface="Courier New"/>
                <a:ea typeface="Courier New"/>
                <a:cs typeface="Courier New"/>
                <a:sym typeface="Courier New"/>
              </a:rPr>
              <a:t>// Record 傳入的也可以是物件型別</a:t>
            </a:r>
            <a:endParaRPr b="1" i="1" sz="950">
              <a:solidFill>
                <a:srgbClr val="8C8C8C"/>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type </a:t>
            </a:r>
            <a:r>
              <a:rPr b="1" lang="zh-TW" sz="950">
                <a:solidFill>
                  <a:srgbClr val="F8F8F2"/>
                </a:solidFill>
                <a:highlight>
                  <a:srgbClr val="242424"/>
                </a:highlight>
                <a:latin typeface="Courier New"/>
                <a:ea typeface="Courier New"/>
                <a:cs typeface="Courier New"/>
                <a:sym typeface="Courier New"/>
              </a:rPr>
              <a:t>IUserInfo {</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age</a:t>
            </a:r>
            <a:r>
              <a:rPr b="1" lang="zh-TW" sz="950">
                <a:solidFill>
                  <a:srgbClr val="F92672"/>
                </a:solidFill>
                <a:highlight>
                  <a:srgbClr val="242424"/>
                </a:highlight>
                <a:latin typeface="Courier New"/>
                <a:ea typeface="Courier New"/>
                <a:cs typeface="Courier New"/>
                <a:sym typeface="Courier New"/>
              </a:rPr>
              <a:t>:</a:t>
            </a:r>
            <a:r>
              <a:rPr b="1" lang="zh-TW" sz="950">
                <a:solidFill>
                  <a:srgbClr val="F8F8F2"/>
                </a:solidFill>
                <a:highlight>
                  <a:srgbClr val="242424"/>
                </a:highlight>
                <a:latin typeface="Courier New"/>
                <a:ea typeface="Courier New"/>
                <a:cs typeface="Courier New"/>
                <a:sym typeface="Courier New"/>
              </a:rPr>
              <a:t> </a:t>
            </a:r>
            <a:r>
              <a:rPr b="1" i="1" lang="zh-TW" sz="950">
                <a:solidFill>
                  <a:srgbClr val="66D9EF"/>
                </a:solidFill>
                <a:highlight>
                  <a:srgbClr val="242424"/>
                </a:highlight>
                <a:latin typeface="Courier New"/>
                <a:ea typeface="Courier New"/>
                <a:cs typeface="Courier New"/>
                <a:sym typeface="Courier New"/>
              </a:rPr>
              <a:t>number</a:t>
            </a:r>
            <a:r>
              <a:rPr b="1" lang="zh-TW" sz="950">
                <a:solidFill>
                  <a:srgbClr val="F8F8F2"/>
                </a:solidFill>
                <a:highlight>
                  <a:srgbClr val="242424"/>
                </a:highlight>
                <a:latin typeface="Courier New"/>
                <a:ea typeface="Courier New"/>
                <a:cs typeface="Courier New"/>
                <a:sym typeface="Courier New"/>
              </a:rPr>
              <a:t>;</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address</a:t>
            </a:r>
            <a:r>
              <a:rPr b="1" lang="zh-TW" sz="950">
                <a:solidFill>
                  <a:srgbClr val="F92672"/>
                </a:solidFill>
                <a:highlight>
                  <a:srgbClr val="242424"/>
                </a:highlight>
                <a:latin typeface="Courier New"/>
                <a:ea typeface="Courier New"/>
                <a:cs typeface="Courier New"/>
                <a:sym typeface="Courier New"/>
              </a:rPr>
              <a:t>:</a:t>
            </a:r>
            <a:r>
              <a:rPr b="1" lang="zh-TW" sz="950">
                <a:solidFill>
                  <a:srgbClr val="F8F8F2"/>
                </a:solidFill>
                <a:highlight>
                  <a:srgbClr val="242424"/>
                </a:highlight>
                <a:latin typeface="Courier New"/>
                <a:ea typeface="Courier New"/>
                <a:cs typeface="Courier New"/>
                <a:sym typeface="Courier New"/>
              </a:rPr>
              <a:t> </a:t>
            </a:r>
            <a:r>
              <a:rPr b="1" i="1" lang="zh-TW" sz="950">
                <a:solidFill>
                  <a:srgbClr val="66D9EF"/>
                </a:solidFill>
                <a:highlight>
                  <a:srgbClr val="242424"/>
                </a:highlight>
                <a:latin typeface="Courier New"/>
                <a:ea typeface="Courier New"/>
                <a:cs typeface="Courier New"/>
                <a:sym typeface="Courier New"/>
              </a:rPr>
              <a:t>string</a:t>
            </a:r>
            <a:r>
              <a:rPr b="1" lang="zh-TW" sz="950">
                <a:solidFill>
                  <a:srgbClr val="F8F8F2"/>
                </a:solidFill>
                <a:highlight>
                  <a:srgbClr val="242424"/>
                </a:highlight>
                <a:latin typeface="Courier New"/>
                <a:ea typeface="Courier New"/>
                <a:cs typeface="Courier New"/>
                <a:sym typeface="Courier New"/>
              </a:rPr>
              <a:t>;</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50">
                <a:solidFill>
                  <a:srgbClr val="66D9EF"/>
                </a:solidFill>
                <a:highlight>
                  <a:srgbClr val="242424"/>
                </a:highlight>
                <a:latin typeface="Courier New"/>
                <a:ea typeface="Courier New"/>
                <a:cs typeface="Courier New"/>
                <a:sym typeface="Courier New"/>
              </a:rPr>
              <a:t>type</a:t>
            </a:r>
            <a:r>
              <a:rPr b="1" lang="zh-TW" sz="950">
                <a:solidFill>
                  <a:srgbClr val="F8F8F2"/>
                </a:solidFill>
                <a:highlight>
                  <a:srgbClr val="242424"/>
                </a:highlight>
                <a:latin typeface="Courier New"/>
                <a:ea typeface="Courier New"/>
                <a:cs typeface="Courier New"/>
                <a:sym typeface="Courier New"/>
              </a:rPr>
              <a:t> TPhones </a:t>
            </a:r>
            <a:r>
              <a:rPr b="1" lang="zh-TW" sz="950">
                <a:solidFill>
                  <a:srgbClr val="F92672"/>
                </a:solidFill>
                <a:highlight>
                  <a:srgbClr val="242424"/>
                </a:highlight>
                <a:latin typeface="Courier New"/>
                <a:ea typeface="Courier New"/>
                <a:cs typeface="Courier New"/>
                <a:sym typeface="Courier New"/>
              </a:rPr>
              <a:t>=</a:t>
            </a:r>
            <a:r>
              <a:rPr b="1" lang="zh-TW" sz="950">
                <a:solidFill>
                  <a:srgbClr val="F8F8F2"/>
                </a:solidFill>
                <a:highlight>
                  <a:srgbClr val="242424"/>
                </a:highlight>
                <a:latin typeface="Courier New"/>
                <a:ea typeface="Courier New"/>
                <a:cs typeface="Courier New"/>
                <a:sym typeface="Courier New"/>
              </a:rPr>
              <a:t> </a:t>
            </a:r>
            <a:r>
              <a:rPr b="1" lang="zh-TW" sz="950">
                <a:solidFill>
                  <a:srgbClr val="FFEE99"/>
                </a:solidFill>
                <a:highlight>
                  <a:srgbClr val="242424"/>
                </a:highlight>
                <a:latin typeface="Courier New"/>
                <a:ea typeface="Courier New"/>
                <a:cs typeface="Courier New"/>
                <a:sym typeface="Courier New"/>
              </a:rPr>
              <a:t>"mike"</a:t>
            </a:r>
            <a:r>
              <a:rPr b="1" lang="zh-TW" sz="950">
                <a:solidFill>
                  <a:srgbClr val="F8F8F2"/>
                </a:solidFill>
                <a:highlight>
                  <a:srgbClr val="242424"/>
                </a:highlight>
                <a:latin typeface="Courier New"/>
                <a:ea typeface="Courier New"/>
                <a:cs typeface="Courier New"/>
                <a:sym typeface="Courier New"/>
              </a:rPr>
              <a:t> </a:t>
            </a:r>
            <a:r>
              <a:rPr b="1" lang="zh-TW" sz="950">
                <a:solidFill>
                  <a:srgbClr val="F92672"/>
                </a:solidFill>
                <a:highlight>
                  <a:srgbClr val="242424"/>
                </a:highlight>
                <a:latin typeface="Courier New"/>
                <a:ea typeface="Courier New"/>
                <a:cs typeface="Courier New"/>
                <a:sym typeface="Courier New"/>
              </a:rPr>
              <a:t>|</a:t>
            </a:r>
            <a:r>
              <a:rPr b="1" lang="zh-TW" sz="950">
                <a:solidFill>
                  <a:srgbClr val="F8F8F2"/>
                </a:solidFill>
                <a:highlight>
                  <a:srgbClr val="242424"/>
                </a:highlight>
                <a:latin typeface="Courier New"/>
                <a:ea typeface="Courier New"/>
                <a:cs typeface="Courier New"/>
                <a:sym typeface="Courier New"/>
              </a:rPr>
              <a:t> </a:t>
            </a:r>
            <a:r>
              <a:rPr b="1" lang="zh-TW" sz="950">
                <a:solidFill>
                  <a:srgbClr val="FFEE99"/>
                </a:solidFill>
                <a:highlight>
                  <a:srgbClr val="242424"/>
                </a:highlight>
                <a:latin typeface="Courier New"/>
                <a:ea typeface="Courier New"/>
                <a:cs typeface="Courier New"/>
                <a:sym typeface="Courier New"/>
              </a:rPr>
              <a:t>"jacky"</a:t>
            </a:r>
            <a:r>
              <a:rPr b="1" lang="zh-TW" sz="950">
                <a:solidFill>
                  <a:srgbClr val="F8F8F2"/>
                </a:solidFill>
                <a:highlight>
                  <a:srgbClr val="242424"/>
                </a:highlight>
                <a:latin typeface="Courier New"/>
                <a:ea typeface="Courier New"/>
                <a:cs typeface="Courier New"/>
                <a:sym typeface="Courier New"/>
              </a:rPr>
              <a:t> </a:t>
            </a:r>
            <a:r>
              <a:rPr b="1" lang="zh-TW" sz="950">
                <a:solidFill>
                  <a:srgbClr val="F92672"/>
                </a:solidFill>
                <a:highlight>
                  <a:srgbClr val="242424"/>
                </a:highlight>
                <a:latin typeface="Courier New"/>
                <a:ea typeface="Courier New"/>
                <a:cs typeface="Courier New"/>
                <a:sym typeface="Courier New"/>
              </a:rPr>
              <a:t>|</a:t>
            </a:r>
            <a:r>
              <a:rPr b="1" lang="zh-TW" sz="950">
                <a:solidFill>
                  <a:srgbClr val="F8F8F2"/>
                </a:solidFill>
                <a:highlight>
                  <a:srgbClr val="242424"/>
                </a:highlight>
                <a:latin typeface="Courier New"/>
                <a:ea typeface="Courier New"/>
                <a:cs typeface="Courier New"/>
                <a:sym typeface="Courier New"/>
              </a:rPr>
              <a:t> </a:t>
            </a:r>
            <a:r>
              <a:rPr b="1" lang="zh-TW" sz="950">
                <a:solidFill>
                  <a:srgbClr val="FFEE99"/>
                </a:solidFill>
                <a:highlight>
                  <a:srgbClr val="242424"/>
                </a:highlight>
                <a:latin typeface="Courier New"/>
                <a:ea typeface="Courier New"/>
                <a:cs typeface="Courier New"/>
                <a:sym typeface="Courier New"/>
              </a:rPr>
              <a:t>"andy"</a:t>
            </a:r>
            <a:r>
              <a:rPr b="1" lang="zh-TW" sz="950">
                <a:solidFill>
                  <a:srgbClr val="F8F8F2"/>
                </a:solidFill>
                <a:highlight>
                  <a:srgbClr val="242424"/>
                </a:highlight>
                <a:latin typeface="Courier New"/>
                <a:ea typeface="Courier New"/>
                <a:cs typeface="Courier New"/>
                <a:sym typeface="Courier New"/>
              </a:rPr>
              <a:t>;</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50">
                <a:solidFill>
                  <a:srgbClr val="66D9EF"/>
                </a:solidFill>
                <a:highlight>
                  <a:srgbClr val="242424"/>
                </a:highlight>
                <a:latin typeface="Courier New"/>
                <a:ea typeface="Courier New"/>
                <a:cs typeface="Courier New"/>
                <a:sym typeface="Courier New"/>
              </a:rPr>
              <a:t>type</a:t>
            </a:r>
            <a:r>
              <a:rPr b="1" lang="zh-TW" sz="950">
                <a:solidFill>
                  <a:srgbClr val="F8F8F2"/>
                </a:solidFill>
                <a:highlight>
                  <a:srgbClr val="242424"/>
                </a:highlight>
                <a:latin typeface="Courier New"/>
                <a:ea typeface="Courier New"/>
                <a:cs typeface="Courier New"/>
                <a:sym typeface="Courier New"/>
              </a:rPr>
              <a:t> TRecordPhones </a:t>
            </a:r>
            <a:r>
              <a:rPr b="1" lang="zh-TW" sz="950">
                <a:solidFill>
                  <a:srgbClr val="F92672"/>
                </a:solidFill>
                <a:highlight>
                  <a:srgbClr val="242424"/>
                </a:highlight>
                <a:latin typeface="Courier New"/>
                <a:ea typeface="Courier New"/>
                <a:cs typeface="Courier New"/>
                <a:sym typeface="Courier New"/>
              </a:rPr>
              <a:t>=</a:t>
            </a:r>
            <a:r>
              <a:rPr b="1" lang="zh-TW" sz="950">
                <a:solidFill>
                  <a:srgbClr val="F8F8F2"/>
                </a:solidFill>
                <a:highlight>
                  <a:srgbClr val="242424"/>
                </a:highlight>
                <a:latin typeface="Courier New"/>
                <a:ea typeface="Courier New"/>
                <a:cs typeface="Courier New"/>
                <a:sym typeface="Courier New"/>
              </a:rPr>
              <a:t> Record&lt;TPhones, IUserInfo&gt;;</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50">
                <a:solidFill>
                  <a:srgbClr val="66D9EF"/>
                </a:solidFill>
                <a:highlight>
                  <a:srgbClr val="242424"/>
                </a:highlight>
                <a:latin typeface="Courier New"/>
                <a:ea typeface="Courier New"/>
                <a:cs typeface="Courier New"/>
                <a:sym typeface="Courier New"/>
              </a:rPr>
              <a:t>const</a:t>
            </a:r>
            <a:r>
              <a:rPr b="1" lang="zh-TW" sz="950">
                <a:solidFill>
                  <a:srgbClr val="F8F8F2"/>
                </a:solidFill>
                <a:highlight>
                  <a:srgbClr val="242424"/>
                </a:highlight>
                <a:latin typeface="Courier New"/>
                <a:ea typeface="Courier New"/>
                <a:cs typeface="Courier New"/>
                <a:sym typeface="Courier New"/>
              </a:rPr>
              <a:t> subscribersUserInfo</a:t>
            </a:r>
            <a:r>
              <a:rPr b="1" lang="zh-TW" sz="950">
                <a:solidFill>
                  <a:srgbClr val="F92672"/>
                </a:solidFill>
                <a:highlight>
                  <a:srgbClr val="242424"/>
                </a:highlight>
                <a:latin typeface="Courier New"/>
                <a:ea typeface="Courier New"/>
                <a:cs typeface="Courier New"/>
                <a:sym typeface="Courier New"/>
              </a:rPr>
              <a:t>:</a:t>
            </a:r>
            <a:r>
              <a:rPr b="1" lang="zh-TW" sz="950">
                <a:solidFill>
                  <a:srgbClr val="F8F8F2"/>
                </a:solidFill>
                <a:highlight>
                  <a:srgbClr val="242424"/>
                </a:highlight>
                <a:latin typeface="Courier New"/>
                <a:ea typeface="Courier New"/>
                <a:cs typeface="Courier New"/>
                <a:sym typeface="Courier New"/>
              </a:rPr>
              <a:t> TRecordPhones </a:t>
            </a:r>
            <a:r>
              <a:rPr b="1" lang="zh-TW" sz="950">
                <a:solidFill>
                  <a:srgbClr val="F92672"/>
                </a:solidFill>
                <a:highlight>
                  <a:srgbClr val="242424"/>
                </a:highlight>
                <a:latin typeface="Courier New"/>
                <a:ea typeface="Courier New"/>
                <a:cs typeface="Courier New"/>
                <a:sym typeface="Courier New"/>
              </a:rPr>
              <a:t>=</a:t>
            </a:r>
            <a:r>
              <a:rPr b="1" lang="zh-TW" sz="950">
                <a:solidFill>
                  <a:srgbClr val="F8F8F2"/>
                </a:solidFill>
                <a:highlight>
                  <a:srgbClr val="242424"/>
                </a:highlight>
                <a:latin typeface="Courier New"/>
                <a:ea typeface="Courier New"/>
                <a:cs typeface="Courier New"/>
                <a:sym typeface="Courier New"/>
              </a:rPr>
              <a:t> {</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mike: {</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age: </a:t>
            </a:r>
            <a:r>
              <a:rPr b="1" lang="zh-TW" sz="950">
                <a:solidFill>
                  <a:srgbClr val="FF80F4"/>
                </a:solidFill>
                <a:highlight>
                  <a:srgbClr val="242424"/>
                </a:highlight>
                <a:latin typeface="Courier New"/>
                <a:ea typeface="Courier New"/>
                <a:cs typeface="Courier New"/>
                <a:sym typeface="Courier New"/>
              </a:rPr>
              <a:t>18</a:t>
            </a:r>
            <a:r>
              <a:rPr b="1" lang="zh-TW" sz="950">
                <a:solidFill>
                  <a:srgbClr val="F8F8F2"/>
                </a:solidFill>
                <a:highlight>
                  <a:srgbClr val="242424"/>
                </a:highlight>
                <a:latin typeface="Courier New"/>
                <a:ea typeface="Courier New"/>
                <a:cs typeface="Courier New"/>
                <a:sym typeface="Courier New"/>
              </a:rPr>
              <a:t>,</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address: </a:t>
            </a:r>
            <a:r>
              <a:rPr b="1" lang="zh-TW" sz="950">
                <a:solidFill>
                  <a:srgbClr val="FFEE99"/>
                </a:solidFill>
                <a:highlight>
                  <a:srgbClr val="242424"/>
                </a:highlight>
                <a:latin typeface="Courier New"/>
                <a:ea typeface="Courier New"/>
                <a:cs typeface="Courier New"/>
                <a:sym typeface="Courier New"/>
              </a:rPr>
              <a:t>"桃園"</a:t>
            </a:r>
            <a:endParaRPr b="1" sz="95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jacky: {</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age: </a:t>
            </a:r>
            <a:r>
              <a:rPr b="1" lang="zh-TW" sz="950">
                <a:solidFill>
                  <a:srgbClr val="FF80F4"/>
                </a:solidFill>
                <a:highlight>
                  <a:srgbClr val="242424"/>
                </a:highlight>
                <a:latin typeface="Courier New"/>
                <a:ea typeface="Courier New"/>
                <a:cs typeface="Courier New"/>
                <a:sym typeface="Courier New"/>
              </a:rPr>
              <a:t>20</a:t>
            </a:r>
            <a:r>
              <a:rPr b="1" lang="zh-TW" sz="950">
                <a:solidFill>
                  <a:srgbClr val="F8F8F2"/>
                </a:solidFill>
                <a:highlight>
                  <a:srgbClr val="242424"/>
                </a:highlight>
                <a:latin typeface="Courier New"/>
                <a:ea typeface="Courier New"/>
                <a:cs typeface="Courier New"/>
                <a:sym typeface="Courier New"/>
              </a:rPr>
              <a:t>,</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address: </a:t>
            </a:r>
            <a:r>
              <a:rPr b="1" lang="zh-TW" sz="950">
                <a:solidFill>
                  <a:srgbClr val="FFEE99"/>
                </a:solidFill>
                <a:highlight>
                  <a:srgbClr val="242424"/>
                </a:highlight>
                <a:latin typeface="Courier New"/>
                <a:ea typeface="Courier New"/>
                <a:cs typeface="Courier New"/>
                <a:sym typeface="Courier New"/>
              </a:rPr>
              <a:t>"台北"</a:t>
            </a:r>
            <a:endParaRPr b="1" sz="95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andy: {</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age: </a:t>
            </a:r>
            <a:r>
              <a:rPr b="1" lang="zh-TW" sz="950">
                <a:solidFill>
                  <a:srgbClr val="FF80F4"/>
                </a:solidFill>
                <a:highlight>
                  <a:srgbClr val="242424"/>
                </a:highlight>
                <a:latin typeface="Courier New"/>
                <a:ea typeface="Courier New"/>
                <a:cs typeface="Courier New"/>
                <a:sym typeface="Courier New"/>
              </a:rPr>
              <a:t>22</a:t>
            </a:r>
            <a:r>
              <a:rPr b="1" lang="zh-TW" sz="950">
                <a:solidFill>
                  <a:srgbClr val="F8F8F2"/>
                </a:solidFill>
                <a:highlight>
                  <a:srgbClr val="242424"/>
                </a:highlight>
                <a:latin typeface="Courier New"/>
                <a:ea typeface="Courier New"/>
                <a:cs typeface="Courier New"/>
                <a:sym typeface="Courier New"/>
              </a:rPr>
              <a:t>,</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address: </a:t>
            </a:r>
            <a:r>
              <a:rPr b="1" lang="zh-TW" sz="950">
                <a:solidFill>
                  <a:srgbClr val="FFEE99"/>
                </a:solidFill>
                <a:highlight>
                  <a:srgbClr val="242424"/>
                </a:highlight>
                <a:latin typeface="Courier New"/>
                <a:ea typeface="Courier New"/>
                <a:cs typeface="Courier New"/>
                <a:sym typeface="Courier New"/>
              </a:rPr>
              <a:t>"台中"</a:t>
            </a:r>
            <a:endParaRPr b="1" sz="95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 }</a:t>
            </a:r>
            <a:endParaRPr b="1" sz="95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50">
                <a:solidFill>
                  <a:srgbClr val="F8F8F2"/>
                </a:solidFill>
                <a:highlight>
                  <a:srgbClr val="242424"/>
                </a:highlight>
                <a:latin typeface="Courier New"/>
                <a:ea typeface="Courier New"/>
                <a:cs typeface="Courier New"/>
                <a:sym typeface="Courier New"/>
              </a:rPr>
              <a:t>};</a:t>
            </a:r>
            <a:endParaRPr b="1" sz="95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27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21-15 範圍類型 ( Template Literal Types )</a:t>
            </a:r>
            <a:endParaRPr b="1" sz="1300">
              <a:solidFill>
                <a:srgbClr val="5B9BD5"/>
              </a:solidFill>
              <a:highlight>
                <a:srgbClr val="242424"/>
              </a:highlight>
              <a:latin typeface="Calibri"/>
              <a:ea typeface="Calibri"/>
              <a:cs typeface="Calibri"/>
              <a:sym typeface="Calibri"/>
            </a:endParaRPr>
          </a:p>
        </p:txBody>
      </p:sp>
      <p:sp>
        <p:nvSpPr>
          <p:cNvPr id="2092" name="Google Shape;2092;p271"/>
          <p:cNvSpPr txBox="1"/>
          <p:nvPr/>
        </p:nvSpPr>
        <p:spPr>
          <a:xfrm>
            <a:off x="791850" y="1079050"/>
            <a:ext cx="7560300" cy="17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type</a:t>
            </a:r>
            <a:r>
              <a:rPr b="1" lang="zh-TW" sz="1000">
                <a:solidFill>
                  <a:srgbClr val="F8F8F2"/>
                </a:solidFill>
                <a:highlight>
                  <a:srgbClr val="242424"/>
                </a:highlight>
                <a:latin typeface="Courier New"/>
                <a:ea typeface="Courier New"/>
                <a:cs typeface="Courier New"/>
                <a:sym typeface="Courier New"/>
              </a:rPr>
              <a:t> TColor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"black"</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"white"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"yellow"</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"pink"</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type</a:t>
            </a:r>
            <a:r>
              <a:rPr b="1" lang="zh-TW" sz="1000">
                <a:solidFill>
                  <a:srgbClr val="F8F8F2"/>
                </a:solidFill>
                <a:highlight>
                  <a:srgbClr val="242424"/>
                </a:highlight>
                <a:latin typeface="Courier New"/>
                <a:ea typeface="Courier New"/>
                <a:cs typeface="Courier New"/>
                <a:sym typeface="Courier New"/>
              </a:rPr>
              <a:t> TAtomicStyleColor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`bg-</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TColor</a:t>
            </a:r>
            <a:r>
              <a:rPr b="1" lang="zh-TW" sz="1000">
                <a:solidFill>
                  <a:srgbClr val="F9267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`text-</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TColor</a:t>
            </a:r>
            <a:r>
              <a:rPr b="1" lang="zh-TW" sz="1000">
                <a:solidFill>
                  <a:srgbClr val="F9267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`border-</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TColor</a:t>
            </a:r>
            <a:r>
              <a:rPr b="1" lang="zh-TW" sz="1000">
                <a:solidFill>
                  <a:srgbClr val="F9267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resBgStatus</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TAtomicStyleColor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"bg-black"</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resTextStatus</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TAtomicStyleColor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"text-white"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resBorderStatus</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TAtomicStyleColor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"border-yellow"</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2093" name="Google Shape;2093;p271"/>
          <p:cNvSpPr txBox="1"/>
          <p:nvPr/>
        </p:nvSpPr>
        <p:spPr>
          <a:xfrm>
            <a:off x="1102650" y="3338375"/>
            <a:ext cx="6938700" cy="86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F7DF1E"/>
                </a:solidFill>
                <a:highlight>
                  <a:srgbClr val="242424"/>
                </a:highlight>
                <a:latin typeface="Courier New"/>
                <a:ea typeface="Courier New"/>
                <a:cs typeface="Courier New"/>
                <a:sym typeface="Courier New"/>
              </a:rPr>
              <a:t>1. 可以針對現在流行的 Atomic CSS 去做一些應用，利用 Template Literal Types 來做一些限制</a:t>
            </a:r>
            <a:endParaRPr b="1" sz="1100">
              <a:solidFill>
                <a:srgbClr val="F7DF1E"/>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7DF1E"/>
                </a:solidFill>
                <a:highlight>
                  <a:srgbClr val="242424"/>
                </a:highlight>
                <a:latin typeface="Courier New"/>
                <a:ea typeface="Courier New"/>
                <a:cs typeface="Courier New"/>
                <a:sym typeface="Courier New"/>
              </a:rPr>
              <a:t>2. 可以避免使用者輸入錯誤的 Atomic CSS</a:t>
            </a:r>
            <a:endParaRPr b="1" sz="1100">
              <a:solidFill>
                <a:srgbClr val="F7DF1E"/>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7DF1E"/>
                </a:solidFill>
                <a:highlight>
                  <a:srgbClr val="242424"/>
                </a:highlight>
                <a:latin typeface="Courier New"/>
                <a:ea typeface="Courier New"/>
                <a:cs typeface="Courier New"/>
                <a:sym typeface="Courier New"/>
              </a:rPr>
              <a:t>3. 更有效地去規範個別的 Atomic CSS 使用範圍</a:t>
            </a:r>
            <a:endParaRPr b="1" sz="1100">
              <a:solidFill>
                <a:srgbClr val="F7DF1E"/>
              </a:solidFill>
              <a:highlight>
                <a:srgbClr val="242424"/>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3-7 var let const 差異</a:t>
            </a:r>
            <a:endParaRPr b="1" sz="1300">
              <a:solidFill>
                <a:srgbClr val="F7DF1E"/>
              </a:solidFill>
              <a:highlight>
                <a:srgbClr val="242424"/>
              </a:highlight>
              <a:latin typeface="Calibri"/>
              <a:ea typeface="Calibri"/>
              <a:cs typeface="Calibri"/>
              <a:sym typeface="Calibri"/>
            </a:endParaRPr>
          </a:p>
        </p:txBody>
      </p:sp>
      <p:sp>
        <p:nvSpPr>
          <p:cNvPr id="267" name="Google Shape;267;p38"/>
          <p:cNvSpPr txBox="1"/>
          <p:nvPr/>
        </p:nvSpPr>
        <p:spPr>
          <a:xfrm>
            <a:off x="287850" y="1140300"/>
            <a:ext cx="34401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var</a:t>
            </a:r>
            <a:r>
              <a:rPr b="1" lang="zh-TW" sz="1200">
                <a:solidFill>
                  <a:srgbClr val="F8F8F2"/>
                </a:solidFill>
                <a:highlight>
                  <a:srgbClr val="242424"/>
                </a:highlight>
                <a:latin typeface="Courier New"/>
                <a:ea typeface="Courier New"/>
                <a:cs typeface="Courier New"/>
                <a:sym typeface="Courier New"/>
              </a:rPr>
              <a:t> test;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(test); </a:t>
            </a:r>
            <a:r>
              <a:rPr b="1" i="1" lang="zh-TW" sz="1200">
                <a:solidFill>
                  <a:srgbClr val="8C8C8C"/>
                </a:solidFill>
                <a:highlight>
                  <a:srgbClr val="242424"/>
                </a:highlight>
                <a:latin typeface="Courier New"/>
                <a:ea typeface="Courier New"/>
                <a:cs typeface="Courier New"/>
                <a:sym typeface="Courier New"/>
              </a:rPr>
              <a:t>// -&gt; undefined</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var 並無區域性的概念</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if</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false</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var</a:t>
            </a:r>
            <a:r>
              <a:rPr b="1" lang="zh-TW" sz="1200">
                <a:solidFill>
                  <a:srgbClr val="F8F8F2"/>
                </a:solidFill>
                <a:highlight>
                  <a:srgbClr val="242424"/>
                </a:highlight>
                <a:latin typeface="Courier New"/>
                <a:ea typeface="Courier New"/>
                <a:cs typeface="Courier New"/>
                <a:sym typeface="Courier New"/>
              </a:rPr>
              <a:t> a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1</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 </a:t>
            </a:r>
            <a:r>
              <a:rPr b="1" i="1" lang="zh-TW" sz="1200">
                <a:solidFill>
                  <a:srgbClr val="8C8C8C"/>
                </a:solidFill>
                <a:highlight>
                  <a:srgbClr val="242424"/>
                </a:highlight>
                <a:latin typeface="Courier New"/>
                <a:ea typeface="Courier New"/>
                <a:cs typeface="Courier New"/>
                <a:sym typeface="Courier New"/>
              </a:rPr>
              <a:t>// -&gt; undefined</a:t>
            </a:r>
            <a:endParaRPr b="1" i="1" sz="1200">
              <a:solidFill>
                <a:srgbClr val="8C8C8C"/>
              </a:solidFill>
              <a:highlight>
                <a:srgbClr val="242424"/>
              </a:highlight>
              <a:latin typeface="Courier New"/>
              <a:ea typeface="Courier New"/>
              <a:cs typeface="Courier New"/>
              <a:sym typeface="Courier New"/>
            </a:endParaRPr>
          </a:p>
        </p:txBody>
      </p:sp>
      <p:sp>
        <p:nvSpPr>
          <p:cNvPr id="268" name="Google Shape;268;p38"/>
          <p:cNvSpPr txBox="1"/>
          <p:nvPr/>
        </p:nvSpPr>
        <p:spPr>
          <a:xfrm>
            <a:off x="4138475" y="870900"/>
            <a:ext cx="4852800" cy="340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let 跟 const 具有區域性的概念</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if</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false</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let</a:t>
            </a:r>
            <a:r>
              <a:rPr b="1" lang="zh-TW" sz="1100">
                <a:solidFill>
                  <a:srgbClr val="F8F8F2"/>
                </a:solidFill>
                <a:highlight>
                  <a:srgbClr val="242424"/>
                </a:highlight>
                <a:latin typeface="Courier New"/>
                <a:ea typeface="Courier New"/>
                <a:cs typeface="Courier New"/>
                <a:sym typeface="Courier New"/>
              </a:rPr>
              <a:t> b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c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(b); </a:t>
            </a:r>
            <a:r>
              <a:rPr b="1" i="1" lang="zh-TW" sz="1100">
                <a:solidFill>
                  <a:srgbClr val="8C8C8C"/>
                </a:solidFill>
                <a:highlight>
                  <a:srgbClr val="242424"/>
                </a:highlight>
                <a:latin typeface="Courier New"/>
                <a:ea typeface="Courier New"/>
                <a:cs typeface="Courier New"/>
                <a:sym typeface="Courier New"/>
              </a:rPr>
              <a:t>// -&gt; ReferenceError: b is not defined</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(c); </a:t>
            </a:r>
            <a:r>
              <a:rPr b="1" i="1" lang="zh-TW" sz="1100">
                <a:solidFill>
                  <a:srgbClr val="8C8C8C"/>
                </a:solidFill>
                <a:highlight>
                  <a:srgbClr val="242424"/>
                </a:highlight>
                <a:latin typeface="Courier New"/>
                <a:ea typeface="Courier New"/>
                <a:cs typeface="Courier New"/>
                <a:sym typeface="Courier New"/>
              </a:rPr>
              <a:t>// -&gt; ReferenceError: c is not defined</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const 是一個常數，代表是不能被修改的值</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age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12</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age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20</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-&gt;　Assignment to constant variable.</a:t>
            </a:r>
            <a:endParaRPr b="1" i="1" sz="1100">
              <a:solidFill>
                <a:srgbClr val="8C8C8C"/>
              </a:solidFill>
              <a:highlight>
                <a:srgbClr val="242424"/>
              </a:highlight>
              <a:latin typeface="Courier New"/>
              <a:ea typeface="Courier New"/>
              <a:cs typeface="Courier New"/>
              <a:sym typeface="Courier New"/>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27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21-16 管理 type or Interfaces</a:t>
            </a:r>
            <a:endParaRPr b="1" sz="1300">
              <a:solidFill>
                <a:srgbClr val="5B9BD5"/>
              </a:solidFill>
              <a:highlight>
                <a:srgbClr val="242424"/>
              </a:highlight>
              <a:latin typeface="Calibri"/>
              <a:ea typeface="Calibri"/>
              <a:cs typeface="Calibri"/>
              <a:sym typeface="Calibri"/>
            </a:endParaRPr>
          </a:p>
        </p:txBody>
      </p:sp>
      <p:sp>
        <p:nvSpPr>
          <p:cNvPr id="2099" name="Google Shape;2099;p272"/>
          <p:cNvSpPr txBox="1"/>
          <p:nvPr/>
        </p:nvSpPr>
        <p:spPr>
          <a:xfrm>
            <a:off x="327350" y="1516400"/>
            <a:ext cx="2323800" cy="260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export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TUserBaseType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userAddress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export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TUserJobType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companyName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jobTitle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seniority</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companyAddress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2100" name="Google Shape;2100;p272"/>
          <p:cNvSpPr txBox="1"/>
          <p:nvPr/>
        </p:nvSpPr>
        <p:spPr>
          <a:xfrm>
            <a:off x="234125" y="1147100"/>
            <a:ext cx="191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FFEE99"/>
                </a:solidFill>
              </a:rPr>
              <a:t>type/</a:t>
            </a:r>
            <a:r>
              <a:rPr b="1" lang="zh-TW" sz="1200">
                <a:solidFill>
                  <a:srgbClr val="FFEE99"/>
                </a:solidFill>
              </a:rPr>
              <a:t>TUserType.ts</a:t>
            </a:r>
            <a:endParaRPr b="1" sz="1200">
              <a:solidFill>
                <a:srgbClr val="FFEE99"/>
              </a:solidFill>
            </a:endParaRPr>
          </a:p>
        </p:txBody>
      </p:sp>
      <p:sp>
        <p:nvSpPr>
          <p:cNvPr id="2101" name="Google Shape;2101;p272"/>
          <p:cNvSpPr txBox="1"/>
          <p:nvPr/>
        </p:nvSpPr>
        <p:spPr>
          <a:xfrm>
            <a:off x="4048325" y="851700"/>
            <a:ext cx="4871700" cy="34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import</a:t>
            </a:r>
            <a:r>
              <a:rPr b="1" lang="zh-TW" sz="900">
                <a:solidFill>
                  <a:srgbClr val="F8F8F2"/>
                </a:solidFill>
                <a:highlight>
                  <a:srgbClr val="242424"/>
                </a:highlight>
                <a:latin typeface="Courier New"/>
                <a:ea typeface="Courier New"/>
                <a:cs typeface="Courier New"/>
                <a:sym typeface="Courier New"/>
              </a:rPr>
              <a:t> { TUserBaseType, TUserJobType } </a:t>
            </a:r>
            <a:r>
              <a:rPr b="1" lang="zh-TW" sz="900">
                <a:solidFill>
                  <a:srgbClr val="F92672"/>
                </a:solidFill>
                <a:highlight>
                  <a:srgbClr val="242424"/>
                </a:highlight>
                <a:latin typeface="Courier New"/>
                <a:ea typeface="Courier New"/>
                <a:cs typeface="Courier New"/>
                <a:sym typeface="Courier New"/>
              </a:rPr>
              <a:t>from</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"./type/TUserType.ts"</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userData</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TUserBaseType </a:t>
            </a:r>
            <a:r>
              <a:rPr b="1" lang="zh-TW" sz="900">
                <a:solidFill>
                  <a:srgbClr val="F92672"/>
                </a:solidFill>
                <a:highlight>
                  <a:srgbClr val="242424"/>
                </a:highlight>
                <a:latin typeface="Courier New"/>
                <a:ea typeface="Courier New"/>
                <a:cs typeface="Courier New"/>
                <a:sym typeface="Courier New"/>
              </a:rPr>
              <a:t>&amp;</a:t>
            </a:r>
            <a:r>
              <a:rPr b="1" lang="zh-TW" sz="900">
                <a:solidFill>
                  <a:srgbClr val="F8F8F2"/>
                </a:solidFill>
                <a:highlight>
                  <a:srgbClr val="242424"/>
                </a:highlight>
                <a:latin typeface="Courier New"/>
                <a:ea typeface="Courier New"/>
                <a:cs typeface="Courier New"/>
                <a:sym typeface="Courier New"/>
              </a:rPr>
              <a:t> TUserJobType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companyName: </a:t>
            </a:r>
            <a:r>
              <a:rPr b="1" lang="zh-TW" sz="900">
                <a:solidFill>
                  <a:srgbClr val="FFEE99"/>
                </a:solidFill>
                <a:highlight>
                  <a:srgbClr val="242424"/>
                </a:highlight>
                <a:latin typeface="Courier New"/>
                <a:ea typeface="Courier New"/>
                <a:cs typeface="Courier New"/>
                <a:sym typeface="Courier New"/>
              </a:rPr>
              <a:t>"TheCodingPro"</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jobTitle: </a:t>
            </a:r>
            <a:r>
              <a:rPr b="1" lang="zh-TW" sz="900">
                <a:solidFill>
                  <a:srgbClr val="FFEE99"/>
                </a:solidFill>
                <a:highlight>
                  <a:srgbClr val="242424"/>
                </a:highlight>
                <a:latin typeface="Courier New"/>
                <a:ea typeface="Courier New"/>
                <a:cs typeface="Courier New"/>
                <a:sym typeface="Courier New"/>
              </a:rPr>
              <a:t>"Teacher"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seniority: </a:t>
            </a:r>
            <a:r>
              <a:rPr b="1" lang="zh-TW" sz="900">
                <a:solidFill>
                  <a:srgbClr val="FF80F4"/>
                </a:solidFill>
                <a:highlight>
                  <a:srgbClr val="242424"/>
                </a:highlight>
                <a:latin typeface="Courier New"/>
                <a:ea typeface="Courier New"/>
                <a:cs typeface="Courier New"/>
                <a:sym typeface="Courier New"/>
              </a:rPr>
              <a:t>3</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userAddress: </a:t>
            </a:r>
            <a:r>
              <a:rPr b="1" lang="zh-TW" sz="900">
                <a:solidFill>
                  <a:srgbClr val="FFEE99"/>
                </a:solidFill>
                <a:highlight>
                  <a:srgbClr val="242424"/>
                </a:highlight>
                <a:latin typeface="Courier New"/>
                <a:ea typeface="Courier New"/>
                <a:cs typeface="Courier New"/>
                <a:sym typeface="Courier New"/>
              </a:rPr>
              <a:t>"台灣桃園市"</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companyAddress: </a:t>
            </a:r>
            <a:r>
              <a:rPr b="1" lang="zh-TW" sz="900">
                <a:solidFill>
                  <a:srgbClr val="FFEE99"/>
                </a:solidFill>
                <a:highlight>
                  <a:srgbClr val="242424"/>
                </a:highlight>
                <a:latin typeface="Courier New"/>
                <a:ea typeface="Courier New"/>
                <a:cs typeface="Courier New"/>
                <a:sym typeface="Courier New"/>
              </a:rPr>
              <a:t>"台灣台北市"</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console.</a:t>
            </a:r>
            <a:r>
              <a:rPr b="1" lang="zh-TW" sz="900">
                <a:solidFill>
                  <a:srgbClr val="A6E22E"/>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"模組化 type:"</a:t>
            </a:r>
            <a:r>
              <a:rPr b="1" lang="zh-TW" sz="900">
                <a:solidFill>
                  <a:srgbClr val="F8F8F2"/>
                </a:solidFill>
                <a:highlight>
                  <a:srgbClr val="242424"/>
                </a:highlight>
                <a:latin typeface="Courier New"/>
                <a:ea typeface="Courier New"/>
                <a:cs typeface="Courier New"/>
                <a:sym typeface="Courier New"/>
              </a:rPr>
              <a:t>, userData);</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27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21-17 全部可選的 Partial</a:t>
            </a:r>
            <a:endParaRPr b="1" sz="1300">
              <a:solidFill>
                <a:srgbClr val="5B9BD5"/>
              </a:solidFill>
              <a:highlight>
                <a:srgbClr val="242424"/>
              </a:highlight>
              <a:latin typeface="Calibri"/>
              <a:ea typeface="Calibri"/>
              <a:cs typeface="Calibri"/>
              <a:sym typeface="Calibri"/>
            </a:endParaRPr>
          </a:p>
        </p:txBody>
      </p:sp>
      <p:sp>
        <p:nvSpPr>
          <p:cNvPr id="2107" name="Google Shape;2107;p273"/>
          <p:cNvSpPr txBox="1"/>
          <p:nvPr/>
        </p:nvSpPr>
        <p:spPr>
          <a:xfrm>
            <a:off x="2051800" y="774088"/>
            <a:ext cx="2945700" cy="385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TUserDataInfo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address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把所有的屬性變成可選的</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user1</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Partial&lt;TUserDataInfo&gt;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直接使用是沒辦法的</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user2</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TUserDataInfo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p:txBody>
      </p:sp>
      <p:sp>
        <p:nvSpPr>
          <p:cNvPr id="2108" name="Google Shape;2108;p273"/>
          <p:cNvSpPr txBox="1"/>
          <p:nvPr/>
        </p:nvSpPr>
        <p:spPr>
          <a:xfrm>
            <a:off x="5138525" y="3042013"/>
            <a:ext cx="33810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E06666"/>
                </a:solidFill>
                <a:highlight>
                  <a:srgbClr val="252526"/>
                </a:highlight>
                <a:latin typeface="Courier New"/>
                <a:ea typeface="Courier New"/>
                <a:cs typeface="Courier New"/>
                <a:sym typeface="Courier New"/>
              </a:rPr>
              <a:t>類型 '{ name: string; age: number; }' 缺少屬性 'address'，但類型 'TUserDataInfo' 必須有該屬性。</a:t>
            </a:r>
            <a:endParaRPr b="1" sz="900">
              <a:solidFill>
                <a:srgbClr val="E06666"/>
              </a:solidFill>
            </a:endParaRPr>
          </a:p>
        </p:txBody>
      </p:sp>
      <p:cxnSp>
        <p:nvCxnSpPr>
          <p:cNvPr id="2109" name="Google Shape;2109;p273"/>
          <p:cNvCxnSpPr/>
          <p:nvPr/>
        </p:nvCxnSpPr>
        <p:spPr>
          <a:xfrm flipH="1">
            <a:off x="3089250" y="3287388"/>
            <a:ext cx="1774800" cy="181500"/>
          </a:xfrm>
          <a:prstGeom prst="straightConnector1">
            <a:avLst/>
          </a:prstGeom>
          <a:noFill/>
          <a:ln cap="flat" cmpd="sng" w="28575">
            <a:solidFill>
              <a:srgbClr val="E06666"/>
            </a:solidFill>
            <a:prstDash val="solid"/>
            <a:round/>
            <a:headEnd len="med" w="med" type="none"/>
            <a:tailEnd len="med" w="med" type="triangle"/>
          </a:ln>
        </p:spPr>
      </p:cxnSp>
      <p:sp>
        <p:nvSpPr>
          <p:cNvPr id="2110" name="Google Shape;2110;p273"/>
          <p:cNvSpPr/>
          <p:nvPr/>
        </p:nvSpPr>
        <p:spPr>
          <a:xfrm>
            <a:off x="2484900" y="3506413"/>
            <a:ext cx="508500" cy="2115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1" name="Google Shape;2111;p273"/>
          <p:cNvSpPr txBox="1"/>
          <p:nvPr/>
        </p:nvSpPr>
        <p:spPr>
          <a:xfrm>
            <a:off x="5915150" y="513513"/>
            <a:ext cx="18882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TUserDataInfo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address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2112" name="Google Shape;2112;p273"/>
          <p:cNvSpPr txBox="1"/>
          <p:nvPr/>
        </p:nvSpPr>
        <p:spPr>
          <a:xfrm>
            <a:off x="5550725" y="2193413"/>
            <a:ext cx="2556600" cy="323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900">
                <a:solidFill>
                  <a:srgbClr val="F7DF1E"/>
                </a:solidFill>
                <a:highlight>
                  <a:srgbClr val="242424"/>
                </a:highlight>
                <a:latin typeface="Courier New"/>
                <a:ea typeface="Courier New"/>
                <a:cs typeface="Courier New"/>
                <a:sym typeface="Courier New"/>
              </a:rPr>
              <a:t>用 </a:t>
            </a:r>
            <a:r>
              <a:rPr b="1" lang="zh-TW" sz="900">
                <a:solidFill>
                  <a:srgbClr val="F7DF1E"/>
                </a:solidFill>
                <a:highlight>
                  <a:srgbClr val="242424"/>
                </a:highlight>
                <a:latin typeface="Courier New"/>
                <a:ea typeface="Courier New"/>
                <a:cs typeface="Courier New"/>
                <a:sym typeface="Courier New"/>
              </a:rPr>
              <a:t>Partial 就像是上面那樣，全部變可選</a:t>
            </a:r>
            <a:endParaRPr b="1" sz="900">
              <a:solidFill>
                <a:srgbClr val="F7DF1E"/>
              </a:solidFill>
            </a:endParaRPr>
          </a:p>
        </p:txBody>
      </p:sp>
      <p:cxnSp>
        <p:nvCxnSpPr>
          <p:cNvPr id="2113" name="Google Shape;2113;p273"/>
          <p:cNvCxnSpPr>
            <a:stCxn id="2112" idx="0"/>
          </p:cNvCxnSpPr>
          <p:nvPr/>
        </p:nvCxnSpPr>
        <p:spPr>
          <a:xfrm rot="10800000">
            <a:off x="6829025" y="1716413"/>
            <a:ext cx="0" cy="477000"/>
          </a:xfrm>
          <a:prstGeom prst="straightConnector1">
            <a:avLst/>
          </a:prstGeom>
          <a:noFill/>
          <a:ln cap="flat" cmpd="sng" w="28575">
            <a:solidFill>
              <a:srgbClr val="F7DF1E"/>
            </a:solidFill>
            <a:prstDash val="solid"/>
            <a:round/>
            <a:headEnd len="med" w="med" type="none"/>
            <a:tailEnd len="med" w="med" type="triangle"/>
          </a:ln>
        </p:spPr>
      </p:cxn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27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21-18 全部必選的 - Required</a:t>
            </a:r>
            <a:endParaRPr b="1" sz="1300">
              <a:solidFill>
                <a:srgbClr val="5B9BD5"/>
              </a:solidFill>
              <a:highlight>
                <a:srgbClr val="242424"/>
              </a:highlight>
              <a:latin typeface="Calibri"/>
              <a:ea typeface="Calibri"/>
              <a:cs typeface="Calibri"/>
              <a:sym typeface="Calibri"/>
            </a:endParaRPr>
          </a:p>
        </p:txBody>
      </p:sp>
      <p:sp>
        <p:nvSpPr>
          <p:cNvPr id="2119" name="Google Shape;2119;p274"/>
          <p:cNvSpPr txBox="1"/>
          <p:nvPr/>
        </p:nvSpPr>
        <p:spPr>
          <a:xfrm>
            <a:off x="2467500" y="845950"/>
            <a:ext cx="3242100" cy="364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TUserRequiredInfo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address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把所有的屬性變成必選的</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user3</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Required&lt;TUserRequiredInfo&gt;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沒使用 Required 的話，就是正常的樣子</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user4</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TUserRequiredInfo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2120" name="Google Shape;2120;p274"/>
          <p:cNvSpPr txBox="1"/>
          <p:nvPr/>
        </p:nvSpPr>
        <p:spPr>
          <a:xfrm>
            <a:off x="5075250" y="1054225"/>
            <a:ext cx="3172200" cy="738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E06666"/>
                </a:solidFill>
                <a:highlight>
                  <a:srgbClr val="252526"/>
                </a:highlight>
                <a:latin typeface="Courier New"/>
                <a:ea typeface="Courier New"/>
                <a:cs typeface="Courier New"/>
                <a:sym typeface="Courier New"/>
              </a:rPr>
              <a:t>類型 '{ name: string; age: number; }' 缺少屬性 'address'，但類型 'Required&lt;TUserRequiredInfo&gt;' 必須有該屬性。</a:t>
            </a:r>
            <a:endParaRPr b="1">
              <a:solidFill>
                <a:srgbClr val="E06666"/>
              </a:solidFill>
            </a:endParaRPr>
          </a:p>
        </p:txBody>
      </p:sp>
      <p:cxnSp>
        <p:nvCxnSpPr>
          <p:cNvPr id="2121" name="Google Shape;2121;p274"/>
          <p:cNvCxnSpPr/>
          <p:nvPr/>
        </p:nvCxnSpPr>
        <p:spPr>
          <a:xfrm flipH="1">
            <a:off x="4259550" y="1793125"/>
            <a:ext cx="898800" cy="430500"/>
          </a:xfrm>
          <a:prstGeom prst="straightConnector1">
            <a:avLst/>
          </a:prstGeom>
          <a:noFill/>
          <a:ln cap="flat" cmpd="sng" w="28575">
            <a:solidFill>
              <a:srgbClr val="E06666"/>
            </a:solidFill>
            <a:prstDash val="solid"/>
            <a:round/>
            <a:headEnd len="med" w="med" type="none"/>
            <a:tailEnd len="med" w="med" type="triangle"/>
          </a:ln>
        </p:spPr>
      </p:cxnSp>
      <p:sp>
        <p:nvSpPr>
          <p:cNvPr id="2122" name="Google Shape;2122;p274"/>
          <p:cNvSpPr/>
          <p:nvPr/>
        </p:nvSpPr>
        <p:spPr>
          <a:xfrm>
            <a:off x="2898975" y="2342613"/>
            <a:ext cx="508500" cy="2115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27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21-19 物件類型 Pick and Omit</a:t>
            </a:r>
            <a:endParaRPr b="1" sz="1300">
              <a:solidFill>
                <a:srgbClr val="5B9BD5"/>
              </a:solidFill>
              <a:highlight>
                <a:srgbClr val="242424"/>
              </a:highlight>
              <a:latin typeface="Calibri"/>
              <a:ea typeface="Calibri"/>
              <a:cs typeface="Calibri"/>
              <a:sym typeface="Calibri"/>
            </a:endParaRPr>
          </a:p>
        </p:txBody>
      </p:sp>
      <p:sp>
        <p:nvSpPr>
          <p:cNvPr id="2128" name="Google Shape;2128;p275"/>
          <p:cNvSpPr txBox="1"/>
          <p:nvPr/>
        </p:nvSpPr>
        <p:spPr>
          <a:xfrm>
            <a:off x="664600" y="1578900"/>
            <a:ext cx="2031900" cy="19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type</a:t>
            </a:r>
            <a:r>
              <a:rPr b="1" lang="zh-TW" sz="900">
                <a:solidFill>
                  <a:srgbClr val="F8F8F2"/>
                </a:solidFill>
                <a:highlight>
                  <a:srgbClr val="242424"/>
                </a:highlight>
                <a:latin typeface="Courier New"/>
                <a:ea typeface="Courier New"/>
                <a:cs typeface="Courier New"/>
                <a:sym typeface="Courier New"/>
              </a:rPr>
              <a:t> TUserAllType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age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userAddress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companyName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jobTitle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seniority</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number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companyAddress</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66D9EF"/>
                </a:solidFill>
                <a:highlight>
                  <a:srgbClr val="242424"/>
                </a:highlight>
                <a:latin typeface="Courier New"/>
                <a:ea typeface="Courier New"/>
                <a:cs typeface="Courier New"/>
                <a:sym typeface="Courier New"/>
              </a:rPr>
              <a:t>string</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2129" name="Google Shape;2129;p275"/>
          <p:cNvSpPr txBox="1"/>
          <p:nvPr/>
        </p:nvSpPr>
        <p:spPr>
          <a:xfrm>
            <a:off x="3285500" y="1059450"/>
            <a:ext cx="5755500" cy="302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可以使用 Pick 來挑選出需要的屬性，另外組成新的 type</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userBaseType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Pick&lt;TUserAllType, </a:t>
            </a:r>
            <a:r>
              <a:rPr b="1" lang="zh-TW" sz="900">
                <a:solidFill>
                  <a:srgbClr val="FFEE99"/>
                </a:solidFill>
                <a:highlight>
                  <a:srgbClr val="242424"/>
                </a:highlight>
                <a:latin typeface="Courier New"/>
                <a:ea typeface="Courier New"/>
                <a:cs typeface="Courier New"/>
                <a:sym typeface="Courier New"/>
              </a:rPr>
              <a:t>"name"</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"userAddress"</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"jobTitle"</a:t>
            </a:r>
            <a:r>
              <a:rPr b="1" lang="zh-TW" sz="900">
                <a:solidFill>
                  <a:srgbClr val="F8F8F2"/>
                </a:solidFill>
                <a:highlight>
                  <a:srgbClr val="242424"/>
                </a:highlight>
                <a:latin typeface="Courier New"/>
                <a:ea typeface="Courier New"/>
                <a:cs typeface="Courier New"/>
                <a:sym typeface="Courier New"/>
              </a:rPr>
              <a:t>&gt;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userAddress: </a:t>
            </a:r>
            <a:r>
              <a:rPr b="1" lang="zh-TW" sz="900">
                <a:solidFill>
                  <a:srgbClr val="FFEE99"/>
                </a:solidFill>
                <a:highlight>
                  <a:srgbClr val="242424"/>
                </a:highlight>
                <a:latin typeface="Courier New"/>
                <a:ea typeface="Courier New"/>
                <a:cs typeface="Courier New"/>
                <a:sym typeface="Courier New"/>
              </a:rPr>
              <a:t>"Taiwan"</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jobTitle: </a:t>
            </a:r>
            <a:r>
              <a:rPr b="1" lang="zh-TW" sz="900">
                <a:solidFill>
                  <a:srgbClr val="FFEE99"/>
                </a:solidFill>
                <a:highlight>
                  <a:srgbClr val="242424"/>
                </a:highlight>
                <a:latin typeface="Courier New"/>
                <a:ea typeface="Courier New"/>
                <a:cs typeface="Courier New"/>
                <a:sym typeface="Courier New"/>
              </a:rPr>
              <a:t>"Frontend Engineer"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使用 Omit 來挑選出不需要的屬性，另外組成新的 type</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userJobType</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Omit&lt;TUserAllType, </a:t>
            </a:r>
            <a:r>
              <a:rPr b="1" lang="zh-TW" sz="900">
                <a:solidFill>
                  <a:srgbClr val="FFEE99"/>
                </a:solidFill>
                <a:highlight>
                  <a:srgbClr val="242424"/>
                </a:highlight>
                <a:latin typeface="Courier New"/>
                <a:ea typeface="Courier New"/>
                <a:cs typeface="Courier New"/>
                <a:sym typeface="Courier New"/>
              </a:rPr>
              <a:t>"name"</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"age"</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"userAddress"</a:t>
            </a:r>
            <a:r>
              <a:rPr b="1" lang="zh-TW" sz="900">
                <a:solidFill>
                  <a:srgbClr val="F8F8F2"/>
                </a:solidFill>
                <a:highlight>
                  <a:srgbClr val="242424"/>
                </a:highlight>
                <a:latin typeface="Courier New"/>
                <a:ea typeface="Courier New"/>
                <a:cs typeface="Courier New"/>
                <a:sym typeface="Courier New"/>
              </a:rPr>
              <a:t>&gt;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companyName: </a:t>
            </a:r>
            <a:r>
              <a:rPr b="1" lang="zh-TW" sz="900">
                <a:solidFill>
                  <a:srgbClr val="FFEE99"/>
                </a:solidFill>
                <a:highlight>
                  <a:srgbClr val="242424"/>
                </a:highlight>
                <a:latin typeface="Courier New"/>
                <a:ea typeface="Courier New"/>
                <a:cs typeface="Courier New"/>
                <a:sym typeface="Courier New"/>
              </a:rPr>
              <a:t>"TheCodingPro"</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jobTitle: </a:t>
            </a:r>
            <a:r>
              <a:rPr b="1" lang="zh-TW" sz="900">
                <a:solidFill>
                  <a:srgbClr val="FFEE99"/>
                </a:solidFill>
                <a:highlight>
                  <a:srgbClr val="242424"/>
                </a:highlight>
                <a:latin typeface="Courier New"/>
                <a:ea typeface="Courier New"/>
                <a:cs typeface="Courier New"/>
                <a:sym typeface="Courier New"/>
              </a:rPr>
              <a:t>"Teacher"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seniority: </a:t>
            </a:r>
            <a:r>
              <a:rPr b="1" lang="zh-TW" sz="900">
                <a:solidFill>
                  <a:srgbClr val="FF80F4"/>
                </a:solidFill>
                <a:highlight>
                  <a:srgbClr val="242424"/>
                </a:highlight>
                <a:latin typeface="Courier New"/>
                <a:ea typeface="Courier New"/>
                <a:cs typeface="Courier New"/>
                <a:sym typeface="Courier New"/>
              </a:rPr>
              <a:t>3</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companyAddress: </a:t>
            </a:r>
            <a:r>
              <a:rPr b="1" lang="zh-TW" sz="900">
                <a:solidFill>
                  <a:srgbClr val="FFEE99"/>
                </a:solidFill>
                <a:highlight>
                  <a:srgbClr val="242424"/>
                </a:highlight>
                <a:latin typeface="Courier New"/>
                <a:ea typeface="Courier New"/>
                <a:cs typeface="Courier New"/>
                <a:sym typeface="Courier New"/>
              </a:rPr>
              <a:t>"台灣台北市"</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27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21-20 聯合類型 Extract and Exclude</a:t>
            </a:r>
            <a:endParaRPr b="1" sz="1300">
              <a:solidFill>
                <a:srgbClr val="5B9BD5"/>
              </a:solidFill>
              <a:highlight>
                <a:srgbClr val="242424"/>
              </a:highlight>
              <a:latin typeface="Calibri"/>
              <a:ea typeface="Calibri"/>
              <a:cs typeface="Calibri"/>
              <a:sym typeface="Calibri"/>
            </a:endParaRPr>
          </a:p>
        </p:txBody>
      </p:sp>
      <p:sp>
        <p:nvSpPr>
          <p:cNvPr id="2135" name="Google Shape;2135;p276"/>
          <p:cNvSpPr txBox="1"/>
          <p:nvPr/>
        </p:nvSpPr>
        <p:spPr>
          <a:xfrm>
            <a:off x="1135350" y="1278750"/>
            <a:ext cx="68733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type</a:t>
            </a:r>
            <a:r>
              <a:rPr b="1" lang="zh-TW" sz="1200">
                <a:solidFill>
                  <a:srgbClr val="F8F8F2"/>
                </a:solidFill>
                <a:highlight>
                  <a:srgbClr val="242424"/>
                </a:highlight>
                <a:latin typeface="Courier New"/>
                <a:ea typeface="Courier New"/>
                <a:cs typeface="Courier New"/>
                <a:sym typeface="Courier New"/>
              </a:rPr>
              <a:t> TButtonKeyAttr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"create"</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"edit"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"success"</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"error"</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Extract 聯合類型 "選取" 指定內容，另外組成新的 type</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type</a:t>
            </a:r>
            <a:r>
              <a:rPr b="1" lang="zh-TW" sz="1200">
                <a:solidFill>
                  <a:srgbClr val="F8F8F2"/>
                </a:solidFill>
                <a:highlight>
                  <a:srgbClr val="242424"/>
                </a:highlight>
                <a:latin typeface="Courier New"/>
                <a:ea typeface="Courier New"/>
                <a:cs typeface="Courier New"/>
                <a:sym typeface="Courier New"/>
              </a:rPr>
              <a:t> TExtractBtnKey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Extract&lt;TButtonKeyAttr, </a:t>
            </a:r>
            <a:r>
              <a:rPr b="1" lang="zh-TW" sz="1200">
                <a:solidFill>
                  <a:srgbClr val="FFEE99"/>
                </a:solidFill>
                <a:highlight>
                  <a:srgbClr val="242424"/>
                </a:highlight>
                <a:latin typeface="Courier New"/>
                <a:ea typeface="Courier New"/>
                <a:cs typeface="Courier New"/>
                <a:sym typeface="Courier New"/>
              </a:rPr>
              <a:t>"create"</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"success"</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successUseBtn</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TExtractBtnKey[]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"create"</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"success"</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Exclude 聯合類型 "排除" 指定內容，另外組成新的 type</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type</a:t>
            </a:r>
            <a:r>
              <a:rPr b="1" lang="zh-TW" sz="1200">
                <a:solidFill>
                  <a:srgbClr val="F8F8F2"/>
                </a:solidFill>
                <a:highlight>
                  <a:srgbClr val="242424"/>
                </a:highlight>
                <a:latin typeface="Courier New"/>
                <a:ea typeface="Courier New"/>
                <a:cs typeface="Courier New"/>
                <a:sym typeface="Courier New"/>
              </a:rPr>
              <a:t> TExcludeBtnKey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Exclude&lt;TButtonKeyAttr, </a:t>
            </a:r>
            <a:r>
              <a:rPr b="1" lang="zh-TW" sz="1200">
                <a:solidFill>
                  <a:srgbClr val="FFEE99"/>
                </a:solidFill>
                <a:highlight>
                  <a:srgbClr val="242424"/>
                </a:highlight>
                <a:latin typeface="Courier New"/>
                <a:ea typeface="Courier New"/>
                <a:cs typeface="Courier New"/>
                <a:sym typeface="Courier New"/>
              </a:rPr>
              <a:t>"create"</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"success"</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errorUseBtn</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TExcludeBtnKey[]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"edit"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"error"</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27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21-21 Readonly 讓物件屬性也只能讀取</a:t>
            </a:r>
            <a:endParaRPr b="1" sz="1300">
              <a:solidFill>
                <a:srgbClr val="5B9BD5"/>
              </a:solidFill>
              <a:highlight>
                <a:srgbClr val="242424"/>
              </a:highlight>
              <a:latin typeface="Calibri"/>
              <a:ea typeface="Calibri"/>
              <a:cs typeface="Calibri"/>
              <a:sym typeface="Calibri"/>
            </a:endParaRPr>
          </a:p>
        </p:txBody>
      </p:sp>
      <p:sp>
        <p:nvSpPr>
          <p:cNvPr id="2141" name="Google Shape;2141;p277"/>
          <p:cNvSpPr txBox="1"/>
          <p:nvPr/>
        </p:nvSpPr>
        <p:spPr>
          <a:xfrm>
            <a:off x="536250" y="786300"/>
            <a:ext cx="3708600" cy="357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type</a:t>
            </a:r>
            <a:r>
              <a:rPr b="1" lang="zh-TW" sz="1000">
                <a:solidFill>
                  <a:srgbClr val="F8F8F2"/>
                </a:solidFill>
                <a:highlight>
                  <a:srgbClr val="242424"/>
                </a:highlight>
                <a:latin typeface="Courier New"/>
                <a:ea typeface="Courier New"/>
                <a:cs typeface="Courier New"/>
                <a:sym typeface="Courier New"/>
              </a:rPr>
              <a:t> TJobType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companyName</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string</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jobTitle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string</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seniority</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number</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companyAddress</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string</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type</a:t>
            </a:r>
            <a:r>
              <a:rPr b="1" lang="zh-TW" sz="1000">
                <a:solidFill>
                  <a:srgbClr val="F8F8F2"/>
                </a:solidFill>
                <a:highlight>
                  <a:srgbClr val="242424"/>
                </a:highlight>
                <a:latin typeface="Courier New"/>
                <a:ea typeface="Courier New"/>
                <a:cs typeface="Courier New"/>
                <a:sym typeface="Courier New"/>
              </a:rPr>
              <a:t> TReadOnlyJobType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Readonly&lt;TJobType&gt;;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jobData</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TReadOnlyJobType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companyName: </a:t>
            </a:r>
            <a:r>
              <a:rPr b="1" lang="zh-TW" sz="1000">
                <a:solidFill>
                  <a:srgbClr val="FFEE99"/>
                </a:solidFill>
                <a:highlight>
                  <a:srgbClr val="242424"/>
                </a:highlight>
                <a:latin typeface="Courier New"/>
                <a:ea typeface="Courier New"/>
                <a:cs typeface="Courier New"/>
                <a:sym typeface="Courier New"/>
              </a:rPr>
              <a:t>"TheCodingPro"</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jobTitle: </a:t>
            </a:r>
            <a:r>
              <a:rPr b="1" lang="zh-TW" sz="1000">
                <a:solidFill>
                  <a:srgbClr val="FFEE99"/>
                </a:solidFill>
                <a:highlight>
                  <a:srgbClr val="242424"/>
                </a:highlight>
                <a:latin typeface="Courier New"/>
                <a:ea typeface="Courier New"/>
                <a:cs typeface="Courier New"/>
                <a:sym typeface="Courier New"/>
              </a:rPr>
              <a:t>"Teacher"</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seniority: </a:t>
            </a:r>
            <a:r>
              <a:rPr b="1" lang="zh-TW" sz="1000">
                <a:solidFill>
                  <a:srgbClr val="FF80F4"/>
                </a:solidFill>
                <a:highlight>
                  <a:srgbClr val="242424"/>
                </a:highlight>
                <a:latin typeface="Courier New"/>
                <a:ea typeface="Courier New"/>
                <a:cs typeface="Courier New"/>
                <a:sym typeface="Courier New"/>
              </a:rPr>
              <a:t>3</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companyAddress: </a:t>
            </a:r>
            <a:r>
              <a:rPr b="1" lang="zh-TW" sz="1000">
                <a:solidFill>
                  <a:srgbClr val="FFEE99"/>
                </a:solidFill>
                <a:highlight>
                  <a:srgbClr val="242424"/>
                </a:highlight>
                <a:latin typeface="Courier New"/>
                <a:ea typeface="Courier New"/>
                <a:cs typeface="Courier New"/>
                <a:sym typeface="Courier New"/>
              </a:rPr>
              <a:t>"台灣台北市"</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2142" name="Google Shape;2142;p277"/>
          <p:cNvSpPr txBox="1"/>
          <p:nvPr/>
        </p:nvSpPr>
        <p:spPr>
          <a:xfrm>
            <a:off x="4561925" y="1682825"/>
            <a:ext cx="41466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無法更改jobData內的屬性，因為已經被設定為只能讀取</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jobData.jobTitle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"Engineer"</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
        <p:nvSpPr>
          <p:cNvPr id="2143" name="Google Shape;2143;p277"/>
          <p:cNvSpPr txBox="1"/>
          <p:nvPr/>
        </p:nvSpPr>
        <p:spPr>
          <a:xfrm>
            <a:off x="4458725" y="3171050"/>
            <a:ext cx="32904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a:solidFill>
                  <a:srgbClr val="E06666"/>
                </a:solidFill>
                <a:highlight>
                  <a:srgbClr val="252526"/>
                </a:highlight>
                <a:latin typeface="Courier New"/>
                <a:ea typeface="Courier New"/>
                <a:cs typeface="Courier New"/>
                <a:sym typeface="Courier New"/>
              </a:rPr>
              <a:t>因為 'jobTitle' 為唯讀屬性，所以無法指派至 'jobTitle'。</a:t>
            </a:r>
            <a:endParaRPr b="1">
              <a:solidFill>
                <a:srgbClr val="E06666"/>
              </a:solidFill>
            </a:endParaRPr>
          </a:p>
        </p:txBody>
      </p:sp>
      <p:cxnSp>
        <p:nvCxnSpPr>
          <p:cNvPr id="2144" name="Google Shape;2144;p277"/>
          <p:cNvCxnSpPr/>
          <p:nvPr/>
        </p:nvCxnSpPr>
        <p:spPr>
          <a:xfrm rot="10800000">
            <a:off x="5725200" y="2401700"/>
            <a:ext cx="105600" cy="627000"/>
          </a:xfrm>
          <a:prstGeom prst="straightConnector1">
            <a:avLst/>
          </a:prstGeom>
          <a:noFill/>
          <a:ln cap="flat" cmpd="sng" w="28575">
            <a:solidFill>
              <a:srgbClr val="E06666"/>
            </a:solidFill>
            <a:prstDash val="solid"/>
            <a:round/>
            <a:headEnd len="med" w="med" type="none"/>
            <a:tailEnd len="med" w="med" type="triangle"/>
          </a:ln>
        </p:spPr>
      </p:cxnSp>
      <p:sp>
        <p:nvSpPr>
          <p:cNvPr id="2145" name="Google Shape;2145;p277"/>
          <p:cNvSpPr/>
          <p:nvPr/>
        </p:nvSpPr>
        <p:spPr>
          <a:xfrm>
            <a:off x="5296650" y="2017850"/>
            <a:ext cx="738000" cy="2115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27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22-1 types 自動引入</a:t>
            </a:r>
            <a:endParaRPr b="1" sz="1300">
              <a:solidFill>
                <a:srgbClr val="5B9BD5"/>
              </a:solidFill>
              <a:highlight>
                <a:srgbClr val="242424"/>
              </a:highlight>
              <a:latin typeface="Calibri"/>
              <a:ea typeface="Calibri"/>
              <a:cs typeface="Calibri"/>
              <a:sym typeface="Calibri"/>
            </a:endParaRPr>
          </a:p>
        </p:txBody>
      </p:sp>
      <p:pic>
        <p:nvPicPr>
          <p:cNvPr id="2151" name="Google Shape;2151;p278"/>
          <p:cNvPicPr preferRelativeResize="0"/>
          <p:nvPr/>
        </p:nvPicPr>
        <p:blipFill>
          <a:blip r:embed="rId3">
            <a:alphaModFix/>
          </a:blip>
          <a:stretch>
            <a:fillRect/>
          </a:stretch>
        </p:blipFill>
        <p:spPr>
          <a:xfrm>
            <a:off x="4398300" y="543526"/>
            <a:ext cx="3831801" cy="2236700"/>
          </a:xfrm>
          <a:prstGeom prst="rect">
            <a:avLst/>
          </a:prstGeom>
          <a:noFill/>
          <a:ln>
            <a:noFill/>
          </a:ln>
        </p:spPr>
      </p:pic>
      <p:grpSp>
        <p:nvGrpSpPr>
          <p:cNvPr id="2152" name="Google Shape;2152;p278"/>
          <p:cNvGrpSpPr/>
          <p:nvPr/>
        </p:nvGrpSpPr>
        <p:grpSpPr>
          <a:xfrm>
            <a:off x="4398300" y="2952450"/>
            <a:ext cx="4032099" cy="993150"/>
            <a:chOff x="4572000" y="3287850"/>
            <a:chExt cx="4032099" cy="993150"/>
          </a:xfrm>
        </p:grpSpPr>
        <p:pic>
          <p:nvPicPr>
            <p:cNvPr id="2153" name="Google Shape;2153;p278"/>
            <p:cNvPicPr preferRelativeResize="0"/>
            <p:nvPr/>
          </p:nvPicPr>
          <p:blipFill>
            <a:blip r:embed="rId4">
              <a:alphaModFix/>
            </a:blip>
            <a:stretch>
              <a:fillRect/>
            </a:stretch>
          </p:blipFill>
          <p:spPr>
            <a:xfrm>
              <a:off x="4572000" y="3446475"/>
              <a:ext cx="4032099" cy="834525"/>
            </a:xfrm>
            <a:prstGeom prst="rect">
              <a:avLst/>
            </a:prstGeom>
            <a:noFill/>
            <a:ln>
              <a:noFill/>
            </a:ln>
          </p:spPr>
        </p:pic>
        <p:sp>
          <p:nvSpPr>
            <p:cNvPr id="2154" name="Google Shape;2154;p278"/>
            <p:cNvSpPr txBox="1"/>
            <p:nvPr/>
          </p:nvSpPr>
          <p:spPr>
            <a:xfrm>
              <a:off x="4675225" y="3287850"/>
              <a:ext cx="208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chemeClr val="dk1"/>
                  </a:solidFill>
                </a:rPr>
                <a:t>tsconfig.json</a:t>
              </a:r>
              <a:endParaRPr b="1" sz="1100">
                <a:solidFill>
                  <a:schemeClr val="dk1"/>
                </a:solidFill>
              </a:endParaRPr>
            </a:p>
          </p:txBody>
        </p:sp>
      </p:grpSp>
      <p:pic>
        <p:nvPicPr>
          <p:cNvPr id="2155" name="Google Shape;2155;p278"/>
          <p:cNvPicPr preferRelativeResize="0"/>
          <p:nvPr/>
        </p:nvPicPr>
        <p:blipFill>
          <a:blip r:embed="rId5">
            <a:alphaModFix/>
          </a:blip>
          <a:stretch>
            <a:fillRect/>
          </a:stretch>
        </p:blipFill>
        <p:spPr>
          <a:xfrm>
            <a:off x="633300" y="669275"/>
            <a:ext cx="3377276" cy="3276325"/>
          </a:xfrm>
          <a:prstGeom prst="rect">
            <a:avLst/>
          </a:prstGeom>
          <a:noFill/>
          <a:ln>
            <a:noFill/>
          </a:ln>
        </p:spPr>
      </p:pic>
      <p:sp>
        <p:nvSpPr>
          <p:cNvPr id="2156" name="Google Shape;2156;p278"/>
          <p:cNvSpPr txBox="1"/>
          <p:nvPr/>
        </p:nvSpPr>
        <p:spPr>
          <a:xfrm>
            <a:off x="0" y="4312675"/>
            <a:ext cx="91440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u="sng">
                <a:solidFill>
                  <a:schemeClr val="hlink"/>
                </a:solidFill>
                <a:hlinkClick r:id="rId6"/>
              </a:rPr>
              <a:t>https://www.typescriptlang.org/docs/handbook/release-notes/typescript-2-0.html#glob-support-in-tsconfigjson</a:t>
            </a:r>
            <a:endParaRPr b="1" sz="1200">
              <a:solidFill>
                <a:srgbClr val="F7DF1E"/>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27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22-2 How to use TS import JS module?</a:t>
            </a:r>
            <a:endParaRPr b="1" sz="1300">
              <a:solidFill>
                <a:srgbClr val="5B9BD5"/>
              </a:solidFill>
              <a:highlight>
                <a:srgbClr val="242424"/>
              </a:highlight>
              <a:latin typeface="Calibri"/>
              <a:ea typeface="Calibri"/>
              <a:cs typeface="Calibri"/>
              <a:sym typeface="Calibri"/>
            </a:endParaRPr>
          </a:p>
        </p:txBody>
      </p:sp>
      <p:sp>
        <p:nvSpPr>
          <p:cNvPr id="2162" name="Google Shape;2162;p279"/>
          <p:cNvSpPr txBox="1"/>
          <p:nvPr/>
        </p:nvSpPr>
        <p:spPr>
          <a:xfrm>
            <a:off x="458975" y="1417350"/>
            <a:ext cx="28113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"compilerOptions"</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8C8C8C"/>
                </a:solidFill>
                <a:highlight>
                  <a:srgbClr val="242424"/>
                </a:highlight>
                <a:latin typeface="Courier New"/>
                <a:ea typeface="Courier New"/>
                <a:cs typeface="Courier New"/>
                <a:sym typeface="Courier New"/>
              </a:rPr>
              <a:t>// 識別js檔案</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"allowJs"</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true</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8C8C8C"/>
                </a:solidFill>
                <a:highlight>
                  <a:srgbClr val="242424"/>
                </a:highlight>
                <a:latin typeface="Courier New"/>
                <a:ea typeface="Courier New"/>
                <a:cs typeface="Courier New"/>
                <a:sym typeface="Courier New"/>
              </a:rPr>
              <a:t>// 不進行js檔案的型別檢查</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"checkJs"</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false</a:t>
            </a:r>
            <a:endParaRPr b="1" sz="1200">
              <a:solidFill>
                <a:srgbClr val="FF80F4"/>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pic>
        <p:nvPicPr>
          <p:cNvPr id="2163" name="Google Shape;2163;p279"/>
          <p:cNvPicPr preferRelativeResize="0"/>
          <p:nvPr/>
        </p:nvPicPr>
        <p:blipFill>
          <a:blip r:embed="rId3">
            <a:alphaModFix/>
          </a:blip>
          <a:stretch>
            <a:fillRect/>
          </a:stretch>
        </p:blipFill>
        <p:spPr>
          <a:xfrm>
            <a:off x="3383575" y="589365"/>
            <a:ext cx="5392850" cy="2068636"/>
          </a:xfrm>
          <a:prstGeom prst="rect">
            <a:avLst/>
          </a:prstGeom>
          <a:noFill/>
          <a:ln>
            <a:noFill/>
          </a:ln>
        </p:spPr>
      </p:pic>
      <p:pic>
        <p:nvPicPr>
          <p:cNvPr id="2164" name="Google Shape;2164;p279"/>
          <p:cNvPicPr preferRelativeResize="0"/>
          <p:nvPr/>
        </p:nvPicPr>
        <p:blipFill>
          <a:blip r:embed="rId4">
            <a:alphaModFix/>
          </a:blip>
          <a:stretch>
            <a:fillRect/>
          </a:stretch>
        </p:blipFill>
        <p:spPr>
          <a:xfrm>
            <a:off x="3383575" y="2817150"/>
            <a:ext cx="5392851" cy="134365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28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22-3 tsconfig 中的 window 與 document</a:t>
            </a:r>
            <a:endParaRPr b="1" sz="1300">
              <a:solidFill>
                <a:srgbClr val="5B9BD5"/>
              </a:solidFill>
              <a:highlight>
                <a:srgbClr val="242424"/>
              </a:highlight>
              <a:latin typeface="Calibri"/>
              <a:ea typeface="Calibri"/>
              <a:cs typeface="Calibri"/>
              <a:sym typeface="Calibri"/>
            </a:endParaRPr>
          </a:p>
        </p:txBody>
      </p:sp>
      <p:sp>
        <p:nvSpPr>
          <p:cNvPr id="2170" name="Google Shape;2170;p280"/>
          <p:cNvSpPr txBox="1"/>
          <p:nvPr/>
        </p:nvSpPr>
        <p:spPr>
          <a:xfrm>
            <a:off x="2517600" y="2157100"/>
            <a:ext cx="4108800" cy="149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"compilerOptions"</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8C8C8C"/>
                </a:solidFill>
                <a:highlight>
                  <a:srgbClr val="242424"/>
                </a:highlight>
                <a:latin typeface="Courier New"/>
                <a:ea typeface="Courier New"/>
                <a:cs typeface="Courier New"/>
                <a:sym typeface="Courier New"/>
              </a:rPr>
              <a:t>// DOM 讓 window 與 document 可以直接使用</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"lib"</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"ES2020"</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"DOM"</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"DOM.Iterable"</a:t>
            </a:r>
            <a:r>
              <a:rPr b="1" lang="zh-TW" sz="1000">
                <a:solidFill>
                  <a:srgbClr val="F8F8F2"/>
                </a:solidFill>
                <a:highlight>
                  <a:srgbClr val="242424"/>
                </a:highlight>
                <a:latin typeface="Courier New"/>
                <a:ea typeface="Courier New"/>
                <a:cs typeface="Courier New"/>
                <a:sym typeface="Courier New"/>
              </a:rPr>
              <a:t>],</a:t>
            </a:r>
            <a:endParaRPr b="1" sz="1000">
              <a:solidFill>
                <a:srgbClr val="FF80F4"/>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pic>
        <p:nvPicPr>
          <p:cNvPr id="2171" name="Google Shape;2171;p280"/>
          <p:cNvPicPr preferRelativeResize="0"/>
          <p:nvPr/>
        </p:nvPicPr>
        <p:blipFill>
          <a:blip r:embed="rId3">
            <a:alphaModFix/>
          </a:blip>
          <a:stretch>
            <a:fillRect/>
          </a:stretch>
        </p:blipFill>
        <p:spPr>
          <a:xfrm>
            <a:off x="677213" y="916725"/>
            <a:ext cx="7789566" cy="1174050"/>
          </a:xfrm>
          <a:prstGeom prst="rect">
            <a:avLst/>
          </a:prstGeom>
          <a:noFill/>
          <a:ln>
            <a:noFill/>
          </a:ln>
        </p:spPr>
      </p:pic>
      <p:sp>
        <p:nvSpPr>
          <p:cNvPr id="2172" name="Google Shape;2172;p280"/>
          <p:cNvSpPr txBox="1"/>
          <p:nvPr/>
        </p:nvSpPr>
        <p:spPr>
          <a:xfrm>
            <a:off x="2552875" y="3950150"/>
            <a:ext cx="393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u="sng">
                <a:solidFill>
                  <a:schemeClr val="hlink"/>
                </a:solidFill>
                <a:hlinkClick r:id="rId4"/>
              </a:rPr>
              <a:t>https://www.typescriptlang.org/tsconfig#lib</a:t>
            </a:r>
            <a:endParaRPr b="1">
              <a:solidFill>
                <a:schemeClr val="dk1"/>
              </a:solidFill>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28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22-4 搭配其他第三方套件配置</a:t>
            </a:r>
            <a:endParaRPr b="1" sz="1300">
              <a:solidFill>
                <a:srgbClr val="5B9BD5"/>
              </a:solidFill>
              <a:highlight>
                <a:srgbClr val="242424"/>
              </a:highlight>
              <a:latin typeface="Calibri"/>
              <a:ea typeface="Calibri"/>
              <a:cs typeface="Calibri"/>
              <a:sym typeface="Calibri"/>
            </a:endParaRPr>
          </a:p>
        </p:txBody>
      </p:sp>
      <p:sp>
        <p:nvSpPr>
          <p:cNvPr id="2178" name="Google Shape;2178;p281"/>
          <p:cNvSpPr txBox="1"/>
          <p:nvPr/>
        </p:nvSpPr>
        <p:spPr>
          <a:xfrm>
            <a:off x="863550" y="1108925"/>
            <a:ext cx="74169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import</a:t>
            </a:r>
            <a:r>
              <a:rPr b="1" lang="zh-TW" sz="1100">
                <a:solidFill>
                  <a:srgbClr val="F8F8F2"/>
                </a:solidFill>
                <a:highlight>
                  <a:srgbClr val="242424"/>
                </a:highlight>
                <a:latin typeface="Courier New"/>
                <a:ea typeface="Courier New"/>
                <a:cs typeface="Courier New"/>
                <a:sym typeface="Courier New"/>
              </a:rPr>
              <a:t> axios, { AxiosResponse } </a:t>
            </a:r>
            <a:r>
              <a:rPr b="1" lang="zh-TW" sz="1100">
                <a:solidFill>
                  <a:srgbClr val="F92672"/>
                </a:solidFill>
                <a:highlight>
                  <a:srgbClr val="242424"/>
                </a:highlight>
                <a:latin typeface="Courier New"/>
                <a:ea typeface="Courier New"/>
                <a:cs typeface="Courier New"/>
                <a:sym typeface="Courier New"/>
              </a:rPr>
              <a:t>from</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"axios"</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axios 自己有提供宣告檔案</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9267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import</a:t>
            </a:r>
            <a:r>
              <a:rPr b="1" lang="zh-TW" sz="1100">
                <a:solidFill>
                  <a:srgbClr val="F8F8F2"/>
                </a:solidFill>
                <a:highlight>
                  <a:srgbClr val="242424"/>
                </a:highlight>
                <a:latin typeface="Courier New"/>
                <a:ea typeface="Courier New"/>
                <a:cs typeface="Courier New"/>
                <a:sym typeface="Courier New"/>
              </a:rPr>
              <a:t> _ </a:t>
            </a:r>
            <a:r>
              <a:rPr b="1" lang="zh-TW" sz="1100">
                <a:solidFill>
                  <a:srgbClr val="F92672"/>
                </a:solidFill>
                <a:highlight>
                  <a:srgbClr val="242424"/>
                </a:highlight>
                <a:latin typeface="Courier New"/>
                <a:ea typeface="Courier New"/>
                <a:cs typeface="Courier New"/>
                <a:sym typeface="Courier New"/>
              </a:rPr>
              <a:t>from</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"lodash"</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//找不到模組 'lodash' 的宣告檔案。 npm i --save-dev @types/lodash</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9267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import</a:t>
            </a:r>
            <a:r>
              <a:rPr b="1" lang="zh-TW" sz="1100">
                <a:solidFill>
                  <a:srgbClr val="F8F8F2"/>
                </a:solidFill>
                <a:highlight>
                  <a:srgbClr val="242424"/>
                </a:highlight>
                <a:latin typeface="Courier New"/>
                <a:ea typeface="Courier New"/>
                <a:cs typeface="Courier New"/>
                <a:sym typeface="Courier New"/>
              </a:rPr>
              <a:t> { SwiperOptions } </a:t>
            </a:r>
            <a:r>
              <a:rPr b="1" lang="zh-TW" sz="1100">
                <a:solidFill>
                  <a:srgbClr val="F92672"/>
                </a:solidFill>
                <a:highlight>
                  <a:srgbClr val="242424"/>
                </a:highlight>
                <a:latin typeface="Courier New"/>
                <a:ea typeface="Courier New"/>
                <a:cs typeface="Courier New"/>
                <a:sym typeface="Courier New"/>
              </a:rPr>
              <a:t>from</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"swiper/types"</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官方提供的宣告檔案</a:t>
            </a:r>
            <a:endParaRPr b="1" i="1" sz="1100">
              <a:solidFill>
                <a:srgbClr val="8C8C8C"/>
              </a:solidFill>
              <a:highlight>
                <a:srgbClr val="242424"/>
              </a:highlight>
              <a:latin typeface="Courier New"/>
              <a:ea typeface="Courier New"/>
              <a:cs typeface="Courier New"/>
              <a:sym typeface="Courier New"/>
            </a:endParaRPr>
          </a:p>
        </p:txBody>
      </p:sp>
      <p:sp>
        <p:nvSpPr>
          <p:cNvPr id="2179" name="Google Shape;2179;p281"/>
          <p:cNvSpPr txBox="1"/>
          <p:nvPr/>
        </p:nvSpPr>
        <p:spPr>
          <a:xfrm>
            <a:off x="2084550" y="3382525"/>
            <a:ext cx="49749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a:solidFill>
                  <a:schemeClr val="dk1"/>
                </a:solidFill>
                <a:latin typeface="Courier New"/>
                <a:ea typeface="Courier New"/>
                <a:cs typeface="Courier New"/>
                <a:sym typeface="Courier New"/>
              </a:rPr>
              <a:t>每一個第三方套件的 type 處理方式都設計的不太一樣，建議一定要詳細參考官方文件來做型別的處理</a:t>
            </a:r>
            <a:endParaRPr b="1">
              <a:solidFill>
                <a:schemeClr val="dk1"/>
              </a:solidFill>
            </a:endParaRPr>
          </a:p>
        </p:txBody>
      </p:sp>
      <p:sp>
        <p:nvSpPr>
          <p:cNvPr id="2180" name="Google Shape;2180;p281"/>
          <p:cNvSpPr txBox="1"/>
          <p:nvPr/>
        </p:nvSpPr>
        <p:spPr>
          <a:xfrm>
            <a:off x="2879275" y="43216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u="sng">
                <a:solidFill>
                  <a:schemeClr val="hlink"/>
                </a:solidFill>
                <a:hlinkClick r:id="rId3"/>
              </a:rPr>
              <a:t>https://www.npmjs.com/~types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3-8 變數型別與保留字</a:t>
            </a:r>
            <a:endParaRPr b="1" sz="1300">
              <a:solidFill>
                <a:srgbClr val="F7DF1E"/>
              </a:solidFill>
              <a:highlight>
                <a:srgbClr val="242424"/>
              </a:highlight>
              <a:latin typeface="Calibri"/>
              <a:ea typeface="Calibri"/>
              <a:cs typeface="Calibri"/>
              <a:sym typeface="Calibri"/>
            </a:endParaRPr>
          </a:p>
        </p:txBody>
      </p:sp>
      <p:sp>
        <p:nvSpPr>
          <p:cNvPr id="274" name="Google Shape;274;p39"/>
          <p:cNvSpPr txBox="1"/>
          <p:nvPr/>
        </p:nvSpPr>
        <p:spPr>
          <a:xfrm>
            <a:off x="2496200" y="158625"/>
            <a:ext cx="4737900" cy="472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三種基本型別： 布林(Boolean)、數值(Number)、字串(String)</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a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1</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name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"TheCodingPro"</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isOpen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true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兩種複合的型別：陣列(Array)、物件(Object)</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8F8F2"/>
                </a:solidFill>
                <a:highlight>
                  <a:srgbClr val="242424"/>
                </a:highlight>
                <a:latin typeface="Courier New"/>
                <a:ea typeface="Courier New"/>
                <a:cs typeface="Courier New"/>
                <a:sym typeface="Courier New"/>
              </a:rPr>
              <a:t>arr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8F8F2"/>
                </a:solidFill>
                <a:highlight>
                  <a:srgbClr val="242424"/>
                </a:highlight>
                <a:latin typeface="Courier New"/>
                <a:ea typeface="Courier New"/>
                <a:cs typeface="Courier New"/>
                <a:sym typeface="Courier New"/>
              </a:rPr>
              <a:t>obj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兩種簡單型別：空值(null)、未定義(undefined)</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Null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null</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Undefined;</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特殊型別：函式(Function)</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fu</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function</a:t>
            </a:r>
            <a:r>
              <a:rPr b="1" lang="zh-TW" sz="1000">
                <a:solidFill>
                  <a:srgbClr val="F8F8F2"/>
                </a:solidFill>
                <a:highlight>
                  <a:srgbClr val="242424"/>
                </a:highlight>
                <a:latin typeface="Courier New"/>
                <a:ea typeface="Courier New"/>
                <a:cs typeface="Courier New"/>
                <a:sym typeface="Courier New"/>
              </a:rPr>
              <a:t> ()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t>
            </a:r>
            <a:r>
              <a:rPr b="1" lang="zh-TW" sz="1000">
                <a:solidFill>
                  <a:srgbClr val="FFEE99"/>
                </a:solidFill>
                <a:highlight>
                  <a:srgbClr val="242424"/>
                </a:highlight>
                <a:latin typeface="Courier New"/>
                <a:ea typeface="Courier New"/>
                <a:cs typeface="Courier New"/>
                <a:sym typeface="Courier New"/>
              </a:rPr>
              <a:t>"123"</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不可以命名變數用原本js的api當成變數，大小寫有分</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var null = "123";</a:t>
            </a:r>
            <a:endParaRPr b="1" i="1" sz="1000">
              <a:solidFill>
                <a:srgbClr val="8C8C8C"/>
              </a:solidFill>
              <a:highlight>
                <a:srgbClr val="242424"/>
              </a:highlight>
              <a:latin typeface="Courier New"/>
              <a:ea typeface="Courier New"/>
              <a:cs typeface="Courier New"/>
              <a:sym typeface="Courier New"/>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28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5B9BD5"/>
                </a:solidFill>
                <a:highlight>
                  <a:srgbClr val="242424"/>
                </a:highlight>
                <a:latin typeface="Calibri"/>
                <a:ea typeface="Calibri"/>
                <a:cs typeface="Calibri"/>
                <a:sym typeface="Calibri"/>
              </a:rPr>
              <a:t># 22-5 vite build.target 與 @types/node </a:t>
            </a:r>
            <a:endParaRPr b="1" sz="1300">
              <a:solidFill>
                <a:srgbClr val="5B9BD5"/>
              </a:solidFill>
              <a:highlight>
                <a:srgbClr val="242424"/>
              </a:highlight>
              <a:latin typeface="Calibri"/>
              <a:ea typeface="Calibri"/>
              <a:cs typeface="Calibri"/>
              <a:sym typeface="Calibri"/>
            </a:endParaRPr>
          </a:p>
        </p:txBody>
      </p:sp>
      <p:sp>
        <p:nvSpPr>
          <p:cNvPr id="2186" name="Google Shape;2186;p282"/>
          <p:cNvSpPr txBox="1"/>
          <p:nvPr/>
        </p:nvSpPr>
        <p:spPr>
          <a:xfrm>
            <a:off x="512300" y="1491800"/>
            <a:ext cx="3330900" cy="188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92672"/>
                </a:solidFill>
                <a:highlight>
                  <a:srgbClr val="242424"/>
                </a:highlight>
                <a:latin typeface="Courier New"/>
                <a:ea typeface="Courier New"/>
                <a:cs typeface="Courier New"/>
                <a:sym typeface="Courier New"/>
              </a:rPr>
              <a:t>export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92672"/>
                </a:solidFill>
                <a:highlight>
                  <a:srgbClr val="242424"/>
                </a:highlight>
                <a:latin typeface="Courier New"/>
                <a:ea typeface="Courier New"/>
                <a:cs typeface="Courier New"/>
                <a:sym typeface="Courier New"/>
              </a:rPr>
              <a:t>default</a:t>
            </a:r>
            <a:r>
              <a:rPr b="1" lang="zh-TW" sz="1300">
                <a:solidFill>
                  <a:srgbClr val="F8F8F2"/>
                </a:solidFill>
                <a:highlight>
                  <a:srgbClr val="242424"/>
                </a:highlight>
                <a:latin typeface="Courier New"/>
                <a:ea typeface="Courier New"/>
                <a:cs typeface="Courier New"/>
                <a:sym typeface="Courier New"/>
              </a:rPr>
              <a:t> </a:t>
            </a:r>
            <a:r>
              <a:rPr b="1" lang="zh-TW" sz="1300">
                <a:solidFill>
                  <a:srgbClr val="A6E22E"/>
                </a:solidFill>
                <a:highlight>
                  <a:srgbClr val="242424"/>
                </a:highlight>
                <a:latin typeface="Courier New"/>
                <a:ea typeface="Courier New"/>
                <a:cs typeface="Courier New"/>
                <a:sym typeface="Courier New"/>
              </a:rPr>
              <a:t>defineConfig</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build: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target: </a:t>
            </a:r>
            <a:r>
              <a:rPr b="1" lang="zh-TW" sz="1300">
                <a:solidFill>
                  <a:srgbClr val="FFEE99"/>
                </a:solidFill>
                <a:highlight>
                  <a:srgbClr val="242424"/>
                </a:highlight>
                <a:latin typeface="Courier New"/>
                <a:ea typeface="Courier New"/>
                <a:cs typeface="Courier New"/>
                <a:sym typeface="Courier New"/>
              </a:rPr>
              <a:t>'esnext'</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i="1" lang="zh-TW" sz="1300">
                <a:solidFill>
                  <a:srgbClr val="8C8C8C"/>
                </a:solidFill>
                <a:highlight>
                  <a:srgbClr val="242424"/>
                </a:highlight>
                <a:latin typeface="Courier New"/>
                <a:ea typeface="Courier New"/>
                <a:cs typeface="Courier New"/>
                <a:sym typeface="Courier New"/>
              </a:rPr>
              <a:t>//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p:txBody>
      </p:sp>
      <p:sp>
        <p:nvSpPr>
          <p:cNvPr id="2187" name="Google Shape;2187;p282"/>
          <p:cNvSpPr txBox="1"/>
          <p:nvPr/>
        </p:nvSpPr>
        <p:spPr>
          <a:xfrm>
            <a:off x="4010575" y="824600"/>
            <a:ext cx="4645200" cy="2862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AutoNum type="arabicPeriod"/>
            </a:pPr>
            <a:r>
              <a:rPr lang="zh-TW" sz="1200">
                <a:solidFill>
                  <a:schemeClr val="dk1"/>
                </a:solidFill>
              </a:rPr>
              <a:t>使用 esnext </a:t>
            </a:r>
            <a:r>
              <a:rPr lang="zh-TW" sz="1200">
                <a:solidFill>
                  <a:schemeClr val="dk1"/>
                </a:solidFill>
              </a:rPr>
              <a:t>代表</a:t>
            </a:r>
            <a:r>
              <a:rPr lang="zh-TW" sz="1200">
                <a:solidFill>
                  <a:schemeClr val="dk1"/>
                </a:solidFill>
              </a:rPr>
              <a:t>你的</a:t>
            </a:r>
            <a:r>
              <a:rPr lang="zh-TW" sz="1200">
                <a:solidFill>
                  <a:schemeClr val="dk1"/>
                </a:solidFill>
              </a:rPr>
              <a:t>程式碼</a:t>
            </a:r>
            <a:r>
              <a:rPr lang="zh-TW" sz="1200">
                <a:solidFill>
                  <a:schemeClr val="dk1"/>
                </a:solidFill>
              </a:rPr>
              <a:t>將保持使用最新的 JS 語法和特性。這適合於當你知道你的</a:t>
            </a:r>
            <a:r>
              <a:rPr lang="zh-TW" sz="1200">
                <a:solidFill>
                  <a:schemeClr val="dk1"/>
                </a:solidFill>
              </a:rPr>
              <a:t>使用者</a:t>
            </a:r>
            <a:r>
              <a:rPr lang="zh-TW" sz="1200">
                <a:solidFill>
                  <a:schemeClr val="dk1"/>
                </a:solidFill>
              </a:rPr>
              <a:t>將會在支持最新 ECMAScript 版本的環境中運行你的 code，例如最新版本的主流瀏覽器。</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zh-TW" sz="1200">
                <a:solidFill>
                  <a:schemeClr val="dk1"/>
                </a:solidFill>
              </a:rPr>
              <a:t>使用 esnext，Vite 不會轉譯任何最新的 JS 語法，因此你的代碼將保留原始語法。</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zh-TW" sz="1200">
                <a:solidFill>
                  <a:schemeClr val="dk1"/>
                </a:solidFill>
              </a:rPr>
              <a:t>保留現代 JS 語法可能對性能有正面影響，因為現代瀏覽器對最新的 ECMAScript 特性通常有更好的優化。</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zh-TW" sz="1200">
                <a:solidFill>
                  <a:schemeClr val="dk1"/>
                </a:solidFill>
              </a:rPr>
              <a:t>如果需要支持較舊的瀏覽器或環境，則可能需要選擇一個更低版本的 ECMAScript 目標，或是一些修復的補丁。</a:t>
            </a:r>
            <a:endParaRPr sz="1200">
              <a:solidFill>
                <a:schemeClr val="dk1"/>
              </a:solidFill>
            </a:endParaRPr>
          </a:p>
        </p:txBody>
      </p:sp>
      <p:sp>
        <p:nvSpPr>
          <p:cNvPr id="2188" name="Google Shape;2188;p282"/>
          <p:cNvSpPr txBox="1"/>
          <p:nvPr/>
        </p:nvSpPr>
        <p:spPr>
          <a:xfrm>
            <a:off x="776700" y="4153400"/>
            <a:ext cx="759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u="sng">
                <a:solidFill>
                  <a:schemeClr val="hlink"/>
                </a:solidFill>
                <a:hlinkClick r:id="rId3"/>
              </a:rPr>
              <a:t>https://esbuild.github.io/content-types/</a:t>
            </a:r>
            <a:endParaRPr b="1"/>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pic>
        <p:nvPicPr>
          <p:cNvPr id="2193" name="Google Shape;2193;p283"/>
          <p:cNvPicPr preferRelativeResize="0"/>
          <p:nvPr/>
        </p:nvPicPr>
        <p:blipFill>
          <a:blip r:embed="rId3">
            <a:alphaModFix/>
          </a:blip>
          <a:stretch>
            <a:fillRect/>
          </a:stretch>
        </p:blipFill>
        <p:spPr>
          <a:xfrm>
            <a:off x="2744125" y="470825"/>
            <a:ext cx="3655750" cy="3614049"/>
          </a:xfrm>
          <a:prstGeom prst="rect">
            <a:avLst/>
          </a:prstGeom>
          <a:noFill/>
          <a:ln>
            <a:noFill/>
          </a:ln>
        </p:spPr>
      </p:pic>
      <p:sp>
        <p:nvSpPr>
          <p:cNvPr id="2194" name="Google Shape;2194;p283"/>
          <p:cNvSpPr txBox="1"/>
          <p:nvPr/>
        </p:nvSpPr>
        <p:spPr>
          <a:xfrm>
            <a:off x="2999700" y="4282213"/>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200">
                <a:solidFill>
                  <a:srgbClr val="252933"/>
                </a:solidFill>
                <a:highlight>
                  <a:schemeClr val="dk1"/>
                </a:highlight>
              </a:rPr>
              <a:t> npm install @types/node --save-dev  </a:t>
            </a:r>
            <a:endParaRPr b="1">
              <a:highlight>
                <a:schemeClr val="dk1"/>
              </a:highlight>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284"/>
          <p:cNvSpPr txBox="1"/>
          <p:nvPr/>
        </p:nvSpPr>
        <p:spPr>
          <a:xfrm>
            <a:off x="700925" y="2076763"/>
            <a:ext cx="7839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600">
                <a:solidFill>
                  <a:srgbClr val="70A5DA"/>
                </a:solidFill>
              </a:rPr>
              <a:t>JavaScript 專案升級 TypeScript </a:t>
            </a:r>
            <a:endParaRPr b="1" sz="3600">
              <a:solidFill>
                <a:srgbClr val="70A5DA"/>
              </a:solidFill>
            </a:endParaRPr>
          </a:p>
        </p:txBody>
      </p:sp>
      <p:sp>
        <p:nvSpPr>
          <p:cNvPr id="2200" name="Google Shape;2200;p284"/>
          <p:cNvSpPr txBox="1"/>
          <p:nvPr/>
        </p:nvSpPr>
        <p:spPr>
          <a:xfrm>
            <a:off x="2573825" y="2681838"/>
            <a:ext cx="409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u="sng">
                <a:solidFill>
                  <a:schemeClr val="hlink"/>
                </a:solidFill>
                <a:hlinkClick r:id="rId3"/>
              </a:rPr>
              <a:t>https://typescript-eslint.io/getting-started/</a:t>
            </a:r>
            <a:endParaRPr sz="1300">
              <a:solidFill>
                <a:srgbClr val="F7DF1E"/>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285"/>
          <p:cNvSpPr txBox="1"/>
          <p:nvPr/>
        </p:nvSpPr>
        <p:spPr>
          <a:xfrm>
            <a:off x="3697800" y="2525700"/>
            <a:ext cx="174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200">
                <a:solidFill>
                  <a:schemeClr val="dk1"/>
                </a:solidFill>
              </a:rPr>
              <a:t>npx tsc --init</a:t>
            </a:r>
            <a:endParaRPr b="1" sz="1200">
              <a:solidFill>
                <a:schemeClr val="dk1"/>
              </a:solidFill>
            </a:endParaRPr>
          </a:p>
        </p:txBody>
      </p:sp>
      <p:sp>
        <p:nvSpPr>
          <p:cNvPr id="2206" name="Google Shape;2206;p285"/>
          <p:cNvSpPr txBox="1"/>
          <p:nvPr/>
        </p:nvSpPr>
        <p:spPr>
          <a:xfrm>
            <a:off x="2467350" y="3427750"/>
            <a:ext cx="4209300" cy="369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"build"</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"tsc &amp;&amp; vite build"</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
        <p:nvSpPr>
          <p:cNvPr id="2207" name="Google Shape;2207;p285"/>
          <p:cNvSpPr txBox="1"/>
          <p:nvPr/>
        </p:nvSpPr>
        <p:spPr>
          <a:xfrm>
            <a:off x="1333650" y="1346450"/>
            <a:ext cx="64767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sz="1200">
                <a:solidFill>
                  <a:srgbClr val="D9EAD3"/>
                </a:solidFill>
              </a:rPr>
              <a:t>npm install </a:t>
            </a:r>
            <a:r>
              <a:rPr b="1" lang="zh-TW" sz="1200">
                <a:solidFill>
                  <a:srgbClr val="FFF2CC"/>
                </a:solidFill>
              </a:rPr>
              <a:t>@typescript-eslint/parser @typescript-eslint/eslint-plugin eslint-plugin-import eslint typescript eslint-plugin-import </a:t>
            </a:r>
            <a:r>
              <a:rPr b="1" lang="zh-TW" sz="1200">
                <a:solidFill>
                  <a:srgbClr val="FFF2CC"/>
                </a:solidFill>
              </a:rPr>
              <a:t>@types/node</a:t>
            </a:r>
            <a:r>
              <a:rPr b="1" lang="zh-TW" sz="1200">
                <a:solidFill>
                  <a:srgbClr val="F7DF1E"/>
                </a:solidFill>
              </a:rPr>
              <a:t> </a:t>
            </a:r>
            <a:r>
              <a:rPr b="1" lang="zh-TW" sz="1200">
                <a:solidFill>
                  <a:srgbClr val="C3E88D"/>
                </a:solidFill>
              </a:rPr>
              <a:t> </a:t>
            </a:r>
            <a:r>
              <a:rPr b="1" lang="zh-TW" sz="1200">
                <a:solidFill>
                  <a:srgbClr val="D9EAD3"/>
                </a:solidFill>
              </a:rPr>
              <a:t>-D</a:t>
            </a:r>
            <a:endParaRPr b="1" sz="1200">
              <a:solidFill>
                <a:srgbClr val="D9EAD3"/>
              </a:solidFill>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286"/>
          <p:cNvSpPr txBox="1"/>
          <p:nvPr/>
        </p:nvSpPr>
        <p:spPr>
          <a:xfrm>
            <a:off x="2386050" y="2893750"/>
            <a:ext cx="4547400" cy="175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rules: </a:t>
            </a:r>
            <a:r>
              <a:rPr b="1" lang="zh-TW" sz="900">
                <a:solidFill>
                  <a:srgbClr val="F8F8F2"/>
                </a:solidFill>
                <a:highlight>
                  <a:srgbClr val="242424"/>
                </a:highlight>
                <a:latin typeface="Courier New"/>
                <a:ea typeface="Courier New"/>
                <a:cs typeface="Courier New"/>
                <a:sym typeface="Courier New"/>
              </a:rPr>
              <a:t>{</a:t>
            </a:r>
            <a:endParaRPr b="1" sz="9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"import/no-extraneous-dependencies"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"off"</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"@typescript-eslint/no-unused-vars"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"off"</a:t>
            </a:r>
            <a:r>
              <a:rPr b="1" lang="zh-TW" sz="900">
                <a:solidFill>
                  <a:srgbClr val="F8F8F2"/>
                </a:solidFill>
                <a:highlight>
                  <a:srgbClr val="242424"/>
                </a:highlight>
                <a:latin typeface="Courier New"/>
                <a:ea typeface="Courier New"/>
                <a:cs typeface="Courier New"/>
                <a:sym typeface="Courier New"/>
              </a:rPr>
              <a:t>,</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"@typescript-eslint/no-explicit-any"</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"off"</a:t>
            </a:r>
            <a:r>
              <a:rPr b="1" lang="zh-TW" sz="900">
                <a:solidFill>
                  <a:srgbClr val="F8F8F2"/>
                </a:solidFill>
                <a:highlight>
                  <a:srgbClr val="242424"/>
                </a:highlight>
                <a:latin typeface="Courier New"/>
                <a:ea typeface="Courier New"/>
                <a:cs typeface="Courier New"/>
                <a:sym typeface="Courier New"/>
              </a:rPr>
              <a:t>,</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"@typescript-eslint/ban-ts-comment"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"off"</a:t>
            </a:r>
            <a:r>
              <a:rPr b="1" lang="zh-TW" sz="900">
                <a:solidFill>
                  <a:srgbClr val="F8F8F2"/>
                </a:solidFill>
                <a:highlight>
                  <a:srgbClr val="242424"/>
                </a:highlight>
                <a:latin typeface="Courier New"/>
                <a:ea typeface="Courier New"/>
                <a:cs typeface="Courier New"/>
                <a:sym typeface="Courier New"/>
              </a:rPr>
              <a:t>,</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"@typescript-eslint/consistent-type-definitions"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"off"</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900">
                <a:solidFill>
                  <a:srgbClr val="FFEE99"/>
                </a:solidFill>
                <a:highlight>
                  <a:srgbClr val="242424"/>
                </a:highlight>
                <a:latin typeface="Consolas"/>
                <a:ea typeface="Consolas"/>
                <a:cs typeface="Consolas"/>
                <a:sym typeface="Consolas"/>
              </a:rPr>
              <a:t>   "@typescript-eslint/prefer-for-of"</a:t>
            </a:r>
            <a:r>
              <a:rPr lang="zh-TW" sz="900">
                <a:solidFill>
                  <a:srgbClr val="F8F8F2"/>
                </a:solidFill>
                <a:highlight>
                  <a:srgbClr val="242424"/>
                </a:highlight>
                <a:latin typeface="Consolas"/>
                <a:ea typeface="Consolas"/>
                <a:cs typeface="Consolas"/>
                <a:sym typeface="Consolas"/>
              </a:rPr>
              <a:t>: </a:t>
            </a:r>
            <a:r>
              <a:rPr lang="zh-TW" sz="900">
                <a:solidFill>
                  <a:srgbClr val="FFEE99"/>
                </a:solidFill>
                <a:highlight>
                  <a:srgbClr val="242424"/>
                </a:highlight>
                <a:latin typeface="Consolas"/>
                <a:ea typeface="Consolas"/>
                <a:cs typeface="Consolas"/>
                <a:sym typeface="Consolas"/>
              </a:rPr>
              <a:t>"off"</a:t>
            </a:r>
            <a:r>
              <a:rPr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2213" name="Google Shape;2213;p286"/>
          <p:cNvSpPr txBox="1"/>
          <p:nvPr/>
        </p:nvSpPr>
        <p:spPr>
          <a:xfrm>
            <a:off x="2662350" y="559875"/>
            <a:ext cx="3819300" cy="219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F92672"/>
                </a:solidFill>
                <a:highlight>
                  <a:srgbClr val="242424"/>
                </a:highlight>
                <a:latin typeface="Courier New"/>
                <a:ea typeface="Courier New"/>
                <a:cs typeface="Courier New"/>
                <a:sym typeface="Courier New"/>
              </a:rPr>
              <a:t>module.</a:t>
            </a:r>
            <a:r>
              <a:rPr b="1" i="1" lang="zh-TW" sz="900">
                <a:solidFill>
                  <a:srgbClr val="66D9EF"/>
                </a:solidFill>
                <a:highlight>
                  <a:srgbClr val="242424"/>
                </a:highlight>
                <a:latin typeface="Courier New"/>
                <a:ea typeface="Courier New"/>
                <a:cs typeface="Courier New"/>
                <a:sym typeface="Courier New"/>
              </a:rPr>
              <a:t>exports</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extends</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eslint:recommended"</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plugin:@typescript-eslint/recommended"</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"plugin:@typescript-eslint/stylistic"</a:t>
            </a:r>
            <a:endParaRPr b="1" sz="9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parser</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'@typescript-eslint/parser'</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plugins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'import'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'@typescript-eslint'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root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true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287"/>
          <p:cNvSpPr txBox="1"/>
          <p:nvPr/>
        </p:nvSpPr>
        <p:spPr>
          <a:xfrm>
            <a:off x="1645200" y="1929150"/>
            <a:ext cx="5853600" cy="12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"[typescript]"</a:t>
            </a:r>
            <a:r>
              <a:rPr b="1" lang="zh-TW" sz="1300">
                <a:solidFill>
                  <a:srgbClr val="F8F8F2"/>
                </a:solidFill>
                <a:highlight>
                  <a:srgbClr val="242424"/>
                </a:highlight>
                <a:latin typeface="Courier New"/>
                <a:ea typeface="Courier New"/>
                <a:cs typeface="Courier New"/>
                <a:sym typeface="Courier New"/>
              </a:rPr>
              <a:t>: {</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"editor.formatOnSave"</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80F4"/>
                </a:solidFill>
                <a:highlight>
                  <a:srgbClr val="242424"/>
                </a:highlight>
                <a:latin typeface="Courier New"/>
                <a:ea typeface="Courier New"/>
                <a:cs typeface="Courier New"/>
                <a:sym typeface="Courier New"/>
              </a:rPr>
              <a:t>true</a:t>
            </a:r>
            <a:r>
              <a:rPr b="1" lang="zh-TW" sz="1300">
                <a:solidFill>
                  <a:srgbClr val="F8F8F2"/>
                </a:solidFill>
                <a:highlight>
                  <a:srgbClr val="242424"/>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r>
              <a:rPr b="1" i="1" lang="zh-TW" sz="1300">
                <a:solidFill>
                  <a:srgbClr val="66D9EF"/>
                </a:solidFill>
                <a:highlight>
                  <a:srgbClr val="242424"/>
                </a:highlight>
                <a:latin typeface="Courier New"/>
                <a:ea typeface="Courier New"/>
                <a:cs typeface="Courier New"/>
                <a:sym typeface="Courier New"/>
              </a:rPr>
              <a:t>"editor.defaultFormatter"</a:t>
            </a:r>
            <a:r>
              <a:rPr b="1" lang="zh-TW" sz="1300">
                <a:solidFill>
                  <a:srgbClr val="F8F8F2"/>
                </a:solidFill>
                <a:highlight>
                  <a:srgbClr val="242424"/>
                </a:highlight>
                <a:latin typeface="Courier New"/>
                <a:ea typeface="Courier New"/>
                <a:cs typeface="Courier New"/>
                <a:sym typeface="Courier New"/>
              </a:rPr>
              <a:t>: </a:t>
            </a:r>
            <a:r>
              <a:rPr b="1" lang="zh-TW" sz="1300">
                <a:solidFill>
                  <a:srgbClr val="FFEE99"/>
                </a:solidFill>
                <a:highlight>
                  <a:srgbClr val="242424"/>
                </a:highlight>
                <a:latin typeface="Courier New"/>
                <a:ea typeface="Courier New"/>
                <a:cs typeface="Courier New"/>
                <a:sym typeface="Courier New"/>
              </a:rPr>
              <a:t>"esbenp.prettier-vscode"</a:t>
            </a:r>
            <a:endParaRPr b="1" sz="1300">
              <a:solidFill>
                <a:srgbClr val="FFEE99"/>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 },</a:t>
            </a:r>
            <a:endParaRPr b="1" sz="13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288"/>
          <p:cNvSpPr txBox="1"/>
          <p:nvPr/>
        </p:nvSpPr>
        <p:spPr>
          <a:xfrm>
            <a:off x="4849000" y="2046950"/>
            <a:ext cx="3613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u="sng">
                <a:solidFill>
                  <a:schemeClr val="hlink"/>
                </a:solidFill>
                <a:hlinkClick r:id="rId3"/>
              </a:rPr>
              <a:t>https://vite-plugin-checker.netlify.app/</a:t>
            </a:r>
            <a:endParaRPr b="1" sz="1200">
              <a:solidFill>
                <a:schemeClr val="dk1"/>
              </a:solidFill>
            </a:endParaRPr>
          </a:p>
        </p:txBody>
      </p:sp>
      <p:sp>
        <p:nvSpPr>
          <p:cNvPr id="2224" name="Google Shape;2224;p288"/>
          <p:cNvSpPr txBox="1"/>
          <p:nvPr/>
        </p:nvSpPr>
        <p:spPr>
          <a:xfrm>
            <a:off x="5094100" y="2447150"/>
            <a:ext cx="312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1100">
                <a:solidFill>
                  <a:srgbClr val="C3E88D"/>
                </a:solidFill>
                <a:highlight>
                  <a:srgbClr val="292B30"/>
                </a:highlight>
                <a:latin typeface="Consolas"/>
                <a:ea typeface="Consolas"/>
                <a:cs typeface="Consolas"/>
                <a:sym typeface="Consolas"/>
              </a:rPr>
              <a:t>npm install</a:t>
            </a:r>
            <a:r>
              <a:rPr b="1" lang="zh-TW" sz="1100">
                <a:solidFill>
                  <a:srgbClr val="F7DF1E"/>
                </a:solidFill>
                <a:highlight>
                  <a:srgbClr val="292B30"/>
                </a:highlight>
                <a:latin typeface="Consolas"/>
                <a:ea typeface="Consolas"/>
                <a:cs typeface="Consolas"/>
                <a:sym typeface="Consolas"/>
              </a:rPr>
              <a:t> vite-plugin-checker </a:t>
            </a:r>
            <a:r>
              <a:rPr b="1" lang="zh-TW" sz="1100">
                <a:solidFill>
                  <a:srgbClr val="C3E88D"/>
                </a:solidFill>
                <a:highlight>
                  <a:srgbClr val="292B30"/>
                </a:highlight>
                <a:latin typeface="Consolas"/>
                <a:ea typeface="Consolas"/>
                <a:cs typeface="Consolas"/>
                <a:sym typeface="Consolas"/>
              </a:rPr>
              <a:t>-D</a:t>
            </a:r>
            <a:endParaRPr b="1" sz="1100">
              <a:solidFill>
                <a:srgbClr val="C3E88D"/>
              </a:solidFill>
            </a:endParaRPr>
          </a:p>
        </p:txBody>
      </p:sp>
      <p:sp>
        <p:nvSpPr>
          <p:cNvPr id="2225" name="Google Shape;2225;p288"/>
          <p:cNvSpPr txBox="1"/>
          <p:nvPr/>
        </p:nvSpPr>
        <p:spPr>
          <a:xfrm>
            <a:off x="490925" y="293700"/>
            <a:ext cx="3889800" cy="455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800">
                <a:solidFill>
                  <a:srgbClr val="F92672"/>
                </a:solidFill>
                <a:highlight>
                  <a:srgbClr val="242424"/>
                </a:highlight>
                <a:latin typeface="Courier New"/>
                <a:ea typeface="Courier New"/>
                <a:cs typeface="Courier New"/>
                <a:sym typeface="Courier New"/>
              </a:rPr>
              <a:t>import</a:t>
            </a:r>
            <a:r>
              <a:rPr b="1" lang="zh-TW" sz="800">
                <a:solidFill>
                  <a:srgbClr val="F8F8F2"/>
                </a:solidFill>
                <a:highlight>
                  <a:srgbClr val="242424"/>
                </a:highlight>
                <a:latin typeface="Courier New"/>
                <a:ea typeface="Courier New"/>
                <a:cs typeface="Courier New"/>
                <a:sym typeface="Courier New"/>
              </a:rPr>
              <a:t> { resolve } </a:t>
            </a:r>
            <a:r>
              <a:rPr b="1" lang="zh-TW" sz="800">
                <a:solidFill>
                  <a:srgbClr val="F92672"/>
                </a:solidFill>
                <a:highlight>
                  <a:srgbClr val="242424"/>
                </a:highlight>
                <a:latin typeface="Courier New"/>
                <a:ea typeface="Courier New"/>
                <a:cs typeface="Courier New"/>
                <a:sym typeface="Courier New"/>
              </a:rPr>
              <a:t>from</a:t>
            </a: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"path"</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92672"/>
                </a:solidFill>
                <a:highlight>
                  <a:srgbClr val="242424"/>
                </a:highlight>
                <a:latin typeface="Courier New"/>
                <a:ea typeface="Courier New"/>
                <a:cs typeface="Courier New"/>
                <a:sym typeface="Courier New"/>
              </a:rPr>
              <a:t>import</a:t>
            </a:r>
            <a:r>
              <a:rPr b="1" lang="zh-TW" sz="800">
                <a:solidFill>
                  <a:srgbClr val="F8F8F2"/>
                </a:solidFill>
                <a:highlight>
                  <a:srgbClr val="242424"/>
                </a:highlight>
                <a:latin typeface="Courier New"/>
                <a:ea typeface="Courier New"/>
                <a:cs typeface="Courier New"/>
                <a:sym typeface="Courier New"/>
              </a:rPr>
              <a:t> { defineConfig } </a:t>
            </a:r>
            <a:r>
              <a:rPr b="1" lang="zh-TW" sz="800">
                <a:solidFill>
                  <a:srgbClr val="F92672"/>
                </a:solidFill>
                <a:highlight>
                  <a:srgbClr val="242424"/>
                </a:highlight>
                <a:latin typeface="Courier New"/>
                <a:ea typeface="Courier New"/>
                <a:cs typeface="Courier New"/>
                <a:sym typeface="Courier New"/>
              </a:rPr>
              <a:t>from</a:t>
            </a: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"vite"</a:t>
            </a:r>
            <a:r>
              <a:rPr b="1" lang="zh-TW" sz="800">
                <a:solidFill>
                  <a:srgbClr val="F8F8F2"/>
                </a:solidFill>
                <a:highlight>
                  <a:srgbClr val="242424"/>
                </a:highlight>
                <a:latin typeface="Courier New"/>
                <a:ea typeface="Courier New"/>
                <a:cs typeface="Courier New"/>
                <a:sym typeface="Courier New"/>
              </a:rPr>
              <a:t>;</a:t>
            </a:r>
            <a:endParaRPr b="1" i="1" sz="8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92672"/>
                </a:solidFill>
                <a:highlight>
                  <a:srgbClr val="242424"/>
                </a:highlight>
                <a:latin typeface="Courier New"/>
                <a:ea typeface="Courier New"/>
                <a:cs typeface="Courier New"/>
                <a:sym typeface="Courier New"/>
              </a:rPr>
              <a:t>import</a:t>
            </a:r>
            <a:r>
              <a:rPr b="1" lang="zh-TW" sz="800">
                <a:solidFill>
                  <a:srgbClr val="F8F8F2"/>
                </a:solidFill>
                <a:highlight>
                  <a:srgbClr val="242424"/>
                </a:highlight>
                <a:latin typeface="Courier New"/>
                <a:ea typeface="Courier New"/>
                <a:cs typeface="Courier New"/>
                <a:sym typeface="Courier New"/>
              </a:rPr>
              <a:t> eslint </a:t>
            </a:r>
            <a:r>
              <a:rPr b="1" lang="zh-TW" sz="800">
                <a:solidFill>
                  <a:srgbClr val="F92672"/>
                </a:solidFill>
                <a:highlight>
                  <a:srgbClr val="242424"/>
                </a:highlight>
                <a:latin typeface="Courier New"/>
                <a:ea typeface="Courier New"/>
                <a:cs typeface="Courier New"/>
                <a:sym typeface="Courier New"/>
              </a:rPr>
              <a:t>from</a:t>
            </a: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"vite-plugin-eslint"</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92672"/>
                </a:solidFill>
                <a:highlight>
                  <a:srgbClr val="242424"/>
                </a:highlight>
                <a:latin typeface="Courier New"/>
                <a:ea typeface="Courier New"/>
                <a:cs typeface="Courier New"/>
                <a:sym typeface="Courier New"/>
              </a:rPr>
              <a:t>import</a:t>
            </a:r>
            <a:r>
              <a:rPr b="1" lang="zh-TW" sz="800">
                <a:solidFill>
                  <a:srgbClr val="F8F8F2"/>
                </a:solidFill>
                <a:highlight>
                  <a:srgbClr val="242424"/>
                </a:highlight>
                <a:latin typeface="Courier New"/>
                <a:ea typeface="Courier New"/>
                <a:cs typeface="Courier New"/>
                <a:sym typeface="Courier New"/>
              </a:rPr>
              <a:t> checker </a:t>
            </a:r>
            <a:r>
              <a:rPr b="1" lang="zh-TW" sz="800">
                <a:solidFill>
                  <a:srgbClr val="F92672"/>
                </a:solidFill>
                <a:highlight>
                  <a:srgbClr val="242424"/>
                </a:highlight>
                <a:latin typeface="Courier New"/>
                <a:ea typeface="Courier New"/>
                <a:cs typeface="Courier New"/>
                <a:sym typeface="Courier New"/>
              </a:rPr>
              <a:t>from</a:t>
            </a:r>
            <a:r>
              <a:rPr b="1" lang="zh-TW" sz="800">
                <a:solidFill>
                  <a:srgbClr val="F8F8F2"/>
                </a:solidFill>
                <a:highlight>
                  <a:srgbClr val="242424"/>
                </a:highlight>
                <a:latin typeface="Courier New"/>
                <a:ea typeface="Courier New"/>
                <a:cs typeface="Courier New"/>
                <a:sym typeface="Courier New"/>
              </a:rPr>
              <a:t> </a:t>
            </a:r>
            <a:r>
              <a:rPr b="1" lang="zh-TW" sz="800">
                <a:solidFill>
                  <a:srgbClr val="FFEE99"/>
                </a:solidFill>
                <a:highlight>
                  <a:srgbClr val="242424"/>
                </a:highlight>
                <a:latin typeface="Courier New"/>
                <a:ea typeface="Courier New"/>
                <a:cs typeface="Courier New"/>
                <a:sym typeface="Courier New"/>
              </a:rPr>
              <a:t>"vite-plugin-checker"</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92672"/>
                </a:solidFill>
                <a:highlight>
                  <a:srgbClr val="242424"/>
                </a:highlight>
                <a:latin typeface="Courier New"/>
                <a:ea typeface="Courier New"/>
                <a:cs typeface="Courier New"/>
                <a:sym typeface="Courier New"/>
              </a:rPr>
              <a:t>export</a:t>
            </a:r>
            <a:r>
              <a:rPr b="1" lang="zh-TW" sz="800">
                <a:solidFill>
                  <a:srgbClr val="F8F8F2"/>
                </a:solidFill>
                <a:highlight>
                  <a:srgbClr val="242424"/>
                </a:highlight>
                <a:latin typeface="Courier New"/>
                <a:ea typeface="Courier New"/>
                <a:cs typeface="Courier New"/>
                <a:sym typeface="Courier New"/>
              </a:rPr>
              <a:t> </a:t>
            </a:r>
            <a:r>
              <a:rPr b="1" lang="zh-TW" sz="800">
                <a:solidFill>
                  <a:srgbClr val="F92672"/>
                </a:solidFill>
                <a:highlight>
                  <a:srgbClr val="242424"/>
                </a:highlight>
                <a:latin typeface="Courier New"/>
                <a:ea typeface="Courier New"/>
                <a:cs typeface="Courier New"/>
                <a:sym typeface="Courier New"/>
              </a:rPr>
              <a:t>default</a:t>
            </a: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defineConfig</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root: </a:t>
            </a:r>
            <a:r>
              <a:rPr b="1" lang="zh-TW" sz="800">
                <a:solidFill>
                  <a:srgbClr val="FFEE99"/>
                </a:solidFill>
                <a:highlight>
                  <a:srgbClr val="242424"/>
                </a:highlight>
                <a:latin typeface="Courier New"/>
                <a:ea typeface="Courier New"/>
                <a:cs typeface="Courier New"/>
                <a:sym typeface="Courier New"/>
              </a:rPr>
              <a:t>"src"</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build: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target: </a:t>
            </a:r>
            <a:r>
              <a:rPr b="1" lang="zh-TW" sz="800">
                <a:solidFill>
                  <a:srgbClr val="FFEE99"/>
                </a:solidFill>
                <a:highlight>
                  <a:srgbClr val="242424"/>
                </a:highlight>
                <a:latin typeface="Courier New"/>
                <a:ea typeface="Courier New"/>
                <a:cs typeface="Courier New"/>
                <a:sym typeface="Courier New"/>
              </a:rPr>
              <a:t>"esnext"</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rollupOptions: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input: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main: </a:t>
            </a:r>
            <a:r>
              <a:rPr b="1" lang="zh-TW" sz="800">
                <a:solidFill>
                  <a:srgbClr val="A6E22E"/>
                </a:solidFill>
                <a:highlight>
                  <a:srgbClr val="242424"/>
                </a:highlight>
                <a:latin typeface="Courier New"/>
                <a:ea typeface="Courier New"/>
                <a:cs typeface="Courier New"/>
                <a:sym typeface="Courier New"/>
              </a:rPr>
              <a:t>resolve</a:t>
            </a:r>
            <a:r>
              <a:rPr b="1" lang="zh-TW" sz="800">
                <a:solidFill>
                  <a:srgbClr val="F8F8F2"/>
                </a:solidFill>
                <a:highlight>
                  <a:srgbClr val="242424"/>
                </a:highlight>
                <a:latin typeface="Courier New"/>
                <a:ea typeface="Courier New"/>
                <a:cs typeface="Courier New"/>
                <a:sym typeface="Courier New"/>
              </a:rPr>
              <a:t>(__dirname, </a:t>
            </a:r>
            <a:r>
              <a:rPr b="1" lang="zh-TW" sz="800">
                <a:solidFill>
                  <a:srgbClr val="FFEE99"/>
                </a:solidFill>
                <a:highlight>
                  <a:srgbClr val="242424"/>
                </a:highlight>
                <a:latin typeface="Courier New"/>
                <a:ea typeface="Courier New"/>
                <a:cs typeface="Courier New"/>
                <a:sym typeface="Courier New"/>
              </a:rPr>
              <a:t>"src/index.html"</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output: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dir: </a:t>
            </a:r>
            <a:r>
              <a:rPr b="1" lang="zh-TW" sz="800">
                <a:solidFill>
                  <a:srgbClr val="A6E22E"/>
                </a:solidFill>
                <a:highlight>
                  <a:srgbClr val="242424"/>
                </a:highlight>
                <a:latin typeface="Courier New"/>
                <a:ea typeface="Courier New"/>
                <a:cs typeface="Courier New"/>
                <a:sym typeface="Courier New"/>
              </a:rPr>
              <a:t>resolve</a:t>
            </a:r>
            <a:r>
              <a:rPr b="1" lang="zh-TW" sz="800">
                <a:solidFill>
                  <a:srgbClr val="F8F8F2"/>
                </a:solidFill>
                <a:highlight>
                  <a:srgbClr val="242424"/>
                </a:highlight>
                <a:latin typeface="Courier New"/>
                <a:ea typeface="Courier New"/>
                <a:cs typeface="Courier New"/>
                <a:sym typeface="Courier New"/>
              </a:rPr>
              <a:t>(__dirname, </a:t>
            </a:r>
            <a:r>
              <a:rPr b="1" lang="zh-TW" sz="800">
                <a:solidFill>
                  <a:srgbClr val="FFEE99"/>
                </a:solidFill>
                <a:highlight>
                  <a:srgbClr val="242424"/>
                </a:highlight>
                <a:latin typeface="Courier New"/>
                <a:ea typeface="Courier New"/>
                <a:cs typeface="Courier New"/>
                <a:sym typeface="Courier New"/>
              </a:rPr>
              <a:t>"dist"</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plugins: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checker</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typescript: </a:t>
            </a:r>
            <a:r>
              <a:rPr b="1" lang="zh-TW" sz="800">
                <a:solidFill>
                  <a:srgbClr val="FF80F4"/>
                </a:solidFill>
                <a:highlight>
                  <a:srgbClr val="242424"/>
                </a:highlight>
                <a:latin typeface="Courier New"/>
                <a:ea typeface="Courier New"/>
                <a:cs typeface="Courier New"/>
                <a:sym typeface="Courier New"/>
              </a:rPr>
              <a:t>true</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r>
              <a:rPr b="1" lang="zh-TW" sz="800">
                <a:solidFill>
                  <a:srgbClr val="A6E22E"/>
                </a:solidFill>
                <a:highlight>
                  <a:srgbClr val="242424"/>
                </a:highlight>
                <a:latin typeface="Courier New"/>
                <a:ea typeface="Courier New"/>
                <a:cs typeface="Courier New"/>
                <a:sym typeface="Courier New"/>
              </a:rPr>
              <a:t>eslint</a:t>
            </a: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 ],</a:t>
            </a:r>
            <a:endParaRPr b="1" sz="8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800">
                <a:solidFill>
                  <a:srgbClr val="F8F8F2"/>
                </a:solidFill>
                <a:highlight>
                  <a:srgbClr val="242424"/>
                </a:highlight>
                <a:latin typeface="Courier New"/>
                <a:ea typeface="Courier New"/>
                <a:cs typeface="Courier New"/>
                <a:sym typeface="Courier New"/>
              </a:rPr>
              <a:t>});</a:t>
            </a:r>
            <a:endParaRPr b="1" sz="800">
              <a:solidFill>
                <a:srgbClr val="F8F8F2"/>
              </a:solidFill>
              <a:highlight>
                <a:srgbClr val="242424"/>
              </a:highlight>
              <a:latin typeface="Courier New"/>
              <a:ea typeface="Courier New"/>
              <a:cs typeface="Courier New"/>
              <a:sym typeface="Courier New"/>
            </a:endParaRPr>
          </a:p>
        </p:txBody>
      </p:sp>
      <p:sp>
        <p:nvSpPr>
          <p:cNvPr id="2226" name="Google Shape;2226;p288"/>
          <p:cNvSpPr txBox="1"/>
          <p:nvPr/>
        </p:nvSpPr>
        <p:spPr>
          <a:xfrm>
            <a:off x="5138300" y="4713000"/>
            <a:ext cx="4002900" cy="28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u="sng">
                <a:solidFill>
                  <a:schemeClr val="hlink"/>
                </a:solidFill>
                <a:hlinkClick r:id="rId4"/>
              </a:rPr>
              <a:t>https://cn.vitejs.dev/guide/features#typescript</a:t>
            </a:r>
            <a:endParaRPr b="1" sz="1200">
              <a:solidFill>
                <a:schemeClr val="dk1"/>
              </a:solidFill>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289"/>
          <p:cNvSpPr txBox="1"/>
          <p:nvPr/>
        </p:nvSpPr>
        <p:spPr>
          <a:xfrm>
            <a:off x="657125" y="2270425"/>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&lt;</a:t>
            </a:r>
            <a:r>
              <a:rPr b="1" lang="zh-TW" sz="900">
                <a:solidFill>
                  <a:srgbClr val="F92672"/>
                </a:solidFill>
                <a:highlight>
                  <a:srgbClr val="242424"/>
                </a:highlight>
                <a:latin typeface="Courier New"/>
                <a:ea typeface="Courier New"/>
                <a:cs typeface="Courier New"/>
                <a:sym typeface="Courier New"/>
              </a:rPr>
              <a:t>reference</a:t>
            </a:r>
            <a:r>
              <a:rPr b="1" i="1" lang="zh-TW" sz="900">
                <a:solidFill>
                  <a:srgbClr val="8C8C8C"/>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types</a:t>
            </a:r>
            <a:r>
              <a:rPr b="1" i="1" lang="zh-TW" sz="900">
                <a:solidFill>
                  <a:srgbClr val="F92672"/>
                </a:solidFill>
                <a:highlight>
                  <a:srgbClr val="242424"/>
                </a:highlight>
                <a:latin typeface="Courier New"/>
                <a:ea typeface="Courier New"/>
                <a:cs typeface="Courier New"/>
                <a:sym typeface="Courier New"/>
              </a:rPr>
              <a:t>=</a:t>
            </a:r>
            <a:r>
              <a:rPr b="1" i="1" lang="zh-TW" sz="900">
                <a:solidFill>
                  <a:srgbClr val="FFEE99"/>
                </a:solidFill>
                <a:highlight>
                  <a:srgbClr val="242424"/>
                </a:highlight>
                <a:latin typeface="Courier New"/>
                <a:ea typeface="Courier New"/>
                <a:cs typeface="Courier New"/>
                <a:sym typeface="Courier New"/>
              </a:rPr>
              <a:t>"vite/client"</a:t>
            </a:r>
            <a:r>
              <a:rPr b="1" i="1" lang="zh-TW" sz="900">
                <a:solidFill>
                  <a:srgbClr val="8C8C8C"/>
                </a:solidFill>
                <a:highlight>
                  <a:srgbClr val="242424"/>
                </a:highlight>
                <a:latin typeface="Courier New"/>
                <a:ea typeface="Courier New"/>
                <a:cs typeface="Courier New"/>
                <a:sym typeface="Courier New"/>
              </a:rPr>
              <a:t> /&gt;</a:t>
            </a:r>
            <a:endParaRPr b="1" sz="900">
              <a:solidFill>
                <a:srgbClr val="F8F8F2"/>
              </a:solidFill>
              <a:highlight>
                <a:srgbClr val="242424"/>
              </a:highlight>
              <a:latin typeface="Courier New"/>
              <a:ea typeface="Courier New"/>
              <a:cs typeface="Courier New"/>
              <a:sym typeface="Courier New"/>
            </a:endParaRPr>
          </a:p>
        </p:txBody>
      </p:sp>
      <p:sp>
        <p:nvSpPr>
          <p:cNvPr id="2232" name="Google Shape;2232;p289"/>
          <p:cNvSpPr txBox="1"/>
          <p:nvPr/>
        </p:nvSpPr>
        <p:spPr>
          <a:xfrm>
            <a:off x="717525" y="1870225"/>
            <a:ext cx="17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vite-env.d.ts</a:t>
            </a:r>
            <a:endParaRPr>
              <a:solidFill>
                <a:schemeClr val="dk1"/>
              </a:solidFill>
            </a:endParaRPr>
          </a:p>
        </p:txBody>
      </p:sp>
      <p:sp>
        <p:nvSpPr>
          <p:cNvPr id="2233" name="Google Shape;2233;p289"/>
          <p:cNvSpPr txBox="1"/>
          <p:nvPr/>
        </p:nvSpPr>
        <p:spPr>
          <a:xfrm>
            <a:off x="5608000" y="1737175"/>
            <a:ext cx="3000000" cy="12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"compilerOptions"</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"types"</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"vite/client"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2234" name="Google Shape;2234;p289"/>
          <p:cNvSpPr txBox="1"/>
          <p:nvPr/>
        </p:nvSpPr>
        <p:spPr>
          <a:xfrm>
            <a:off x="5532475" y="1397300"/>
            <a:ext cx="20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tsconfig.json</a:t>
            </a:r>
            <a:endParaRPr>
              <a:solidFill>
                <a:schemeClr val="dk1"/>
              </a:solidFill>
            </a:endParaRPr>
          </a:p>
        </p:txBody>
      </p:sp>
      <p:sp>
        <p:nvSpPr>
          <p:cNvPr id="2235" name="Google Shape;2235;p289"/>
          <p:cNvSpPr txBox="1"/>
          <p:nvPr/>
        </p:nvSpPr>
        <p:spPr>
          <a:xfrm>
            <a:off x="3876650" y="1870225"/>
            <a:ext cx="1020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900">
                <a:solidFill>
                  <a:schemeClr val="dk1"/>
                </a:solidFill>
              </a:rPr>
              <a:t>or</a:t>
            </a:r>
            <a:endParaRPr b="1" sz="2900">
              <a:solidFill>
                <a:schemeClr val="dk1"/>
              </a:solidFill>
            </a:endParaRPr>
          </a:p>
        </p:txBody>
      </p:sp>
      <p:sp>
        <p:nvSpPr>
          <p:cNvPr id="2236" name="Google Shape;2236;p289"/>
          <p:cNvSpPr txBox="1"/>
          <p:nvPr/>
        </p:nvSpPr>
        <p:spPr>
          <a:xfrm>
            <a:off x="1909650" y="3761325"/>
            <a:ext cx="5324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3"/>
              </a:rPr>
              <a:t>https://vitejs.dev/guide/features.html#client-types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290"/>
          <p:cNvSpPr txBox="1"/>
          <p:nvPr/>
        </p:nvSpPr>
        <p:spPr>
          <a:xfrm>
            <a:off x="3034500" y="100300"/>
            <a:ext cx="3075000" cy="4820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"compilerOptions"</a:t>
            </a: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"target"</a:t>
            </a:r>
            <a:r>
              <a:rPr lang="zh-TW" sz="800">
                <a:solidFill>
                  <a:srgbClr val="F8F8F2"/>
                </a:solidFill>
                <a:highlight>
                  <a:srgbClr val="242424"/>
                </a:highlight>
                <a:latin typeface="Consolas"/>
                <a:ea typeface="Consolas"/>
                <a:cs typeface="Consolas"/>
                <a:sym typeface="Consolas"/>
              </a:rPr>
              <a:t>: </a:t>
            </a:r>
            <a:r>
              <a:rPr lang="zh-TW" sz="800">
                <a:solidFill>
                  <a:srgbClr val="FFEE99"/>
                </a:solidFill>
                <a:highlight>
                  <a:srgbClr val="242424"/>
                </a:highlight>
                <a:latin typeface="Consolas"/>
                <a:ea typeface="Consolas"/>
                <a:cs typeface="Consolas"/>
                <a:sym typeface="Consolas"/>
              </a:rPr>
              <a:t>"ES2020"</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"useDefineForClassFields"</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"module"</a:t>
            </a:r>
            <a:r>
              <a:rPr lang="zh-TW" sz="800">
                <a:solidFill>
                  <a:srgbClr val="F8F8F2"/>
                </a:solidFill>
                <a:highlight>
                  <a:srgbClr val="242424"/>
                </a:highlight>
                <a:latin typeface="Consolas"/>
                <a:ea typeface="Consolas"/>
                <a:cs typeface="Consolas"/>
                <a:sym typeface="Consolas"/>
              </a:rPr>
              <a:t>: </a:t>
            </a:r>
            <a:r>
              <a:rPr lang="zh-TW" sz="800">
                <a:solidFill>
                  <a:srgbClr val="FFEE99"/>
                </a:solidFill>
                <a:highlight>
                  <a:srgbClr val="242424"/>
                </a:highlight>
                <a:latin typeface="Consolas"/>
                <a:ea typeface="Consolas"/>
                <a:cs typeface="Consolas"/>
                <a:sym typeface="Consolas"/>
              </a:rPr>
              <a:t>"ESNext"</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"lib"</a:t>
            </a:r>
            <a:r>
              <a:rPr lang="zh-TW" sz="800">
                <a:solidFill>
                  <a:srgbClr val="F8F8F2"/>
                </a:solidFill>
                <a:highlight>
                  <a:srgbClr val="242424"/>
                </a:highlight>
                <a:latin typeface="Consolas"/>
                <a:ea typeface="Consolas"/>
                <a:cs typeface="Consolas"/>
                <a:sym typeface="Consolas"/>
              </a:rPr>
              <a:t>: [</a:t>
            </a:r>
            <a:r>
              <a:rPr lang="zh-TW" sz="800">
                <a:solidFill>
                  <a:srgbClr val="FFEE99"/>
                </a:solidFill>
                <a:highlight>
                  <a:srgbClr val="242424"/>
                </a:highlight>
                <a:latin typeface="Consolas"/>
                <a:ea typeface="Consolas"/>
                <a:cs typeface="Consolas"/>
                <a:sym typeface="Consolas"/>
              </a:rPr>
              <a:t>"ES2020"</a:t>
            </a:r>
            <a:r>
              <a:rPr lang="zh-TW" sz="800">
                <a:solidFill>
                  <a:srgbClr val="F8F8F2"/>
                </a:solidFill>
                <a:highlight>
                  <a:srgbClr val="242424"/>
                </a:highlight>
                <a:latin typeface="Consolas"/>
                <a:ea typeface="Consolas"/>
                <a:cs typeface="Consolas"/>
                <a:sym typeface="Consolas"/>
              </a:rPr>
              <a:t>, </a:t>
            </a:r>
            <a:r>
              <a:rPr lang="zh-TW" sz="800">
                <a:solidFill>
                  <a:srgbClr val="FFEE99"/>
                </a:solidFill>
                <a:highlight>
                  <a:srgbClr val="242424"/>
                </a:highlight>
                <a:latin typeface="Consolas"/>
                <a:ea typeface="Consolas"/>
                <a:cs typeface="Consolas"/>
                <a:sym typeface="Consolas"/>
              </a:rPr>
              <a:t>"DOM"</a:t>
            </a:r>
            <a:r>
              <a:rPr lang="zh-TW" sz="800">
                <a:solidFill>
                  <a:srgbClr val="F8F8F2"/>
                </a:solidFill>
                <a:highlight>
                  <a:srgbClr val="242424"/>
                </a:highlight>
                <a:latin typeface="Consolas"/>
                <a:ea typeface="Consolas"/>
                <a:cs typeface="Consolas"/>
                <a:sym typeface="Consolas"/>
              </a:rPr>
              <a:t>, </a:t>
            </a:r>
            <a:r>
              <a:rPr lang="zh-TW" sz="800">
                <a:solidFill>
                  <a:srgbClr val="FFEE99"/>
                </a:solidFill>
                <a:highlight>
                  <a:srgbClr val="242424"/>
                </a:highlight>
                <a:latin typeface="Consolas"/>
                <a:ea typeface="Consolas"/>
                <a:cs typeface="Consolas"/>
                <a:sym typeface="Consolas"/>
              </a:rPr>
              <a:t>"DOM.Iterable"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"skipLibCheck"</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8C8C8C"/>
                </a:solidFill>
                <a:highlight>
                  <a:srgbClr val="242424"/>
                </a:highlight>
                <a:latin typeface="Consolas"/>
                <a:ea typeface="Consolas"/>
                <a:cs typeface="Consolas"/>
                <a:sym typeface="Consolas"/>
              </a:rPr>
              <a:t>/* Bundler mode */</a:t>
            </a:r>
            <a:endParaRPr i="1" sz="8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"moduleResolution"</a:t>
            </a:r>
            <a:r>
              <a:rPr lang="zh-TW" sz="800">
                <a:solidFill>
                  <a:srgbClr val="F8F8F2"/>
                </a:solidFill>
                <a:highlight>
                  <a:srgbClr val="242424"/>
                </a:highlight>
                <a:latin typeface="Consolas"/>
                <a:ea typeface="Consolas"/>
                <a:cs typeface="Consolas"/>
                <a:sym typeface="Consolas"/>
              </a:rPr>
              <a:t>: </a:t>
            </a:r>
            <a:r>
              <a:rPr lang="zh-TW" sz="800">
                <a:solidFill>
                  <a:srgbClr val="FFEE99"/>
                </a:solidFill>
                <a:highlight>
                  <a:srgbClr val="242424"/>
                </a:highlight>
                <a:latin typeface="Consolas"/>
                <a:ea typeface="Consolas"/>
                <a:cs typeface="Consolas"/>
                <a:sym typeface="Consolas"/>
              </a:rPr>
              <a:t>"bundler"</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"allowImportingTsExtensions"</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"resolveJsonModule"</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"isolatedModules"</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"noEmit"</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8C8C8C"/>
                </a:solidFill>
                <a:highlight>
                  <a:srgbClr val="242424"/>
                </a:highlight>
                <a:latin typeface="Consolas"/>
                <a:ea typeface="Consolas"/>
                <a:cs typeface="Consolas"/>
                <a:sym typeface="Consolas"/>
              </a:rPr>
              <a:t>/* Linting */</a:t>
            </a:r>
            <a:endParaRPr i="1" sz="8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"strict"</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"noUnusedLocals"</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"noUnusedParameters"</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"noFallthroughCasesInSwitch"</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8C8C8C"/>
                </a:solidFill>
                <a:highlight>
                  <a:srgbClr val="242424"/>
                </a:highlight>
                <a:latin typeface="Consolas"/>
                <a:ea typeface="Consolas"/>
                <a:cs typeface="Consolas"/>
                <a:sym typeface="Consolas"/>
              </a:rPr>
              <a:t>// 識別js檔案~</a:t>
            </a:r>
            <a:endParaRPr i="1" sz="8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"allowJs"</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true</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8C8C8C"/>
                </a:solidFill>
                <a:highlight>
                  <a:srgbClr val="242424"/>
                </a:highlight>
                <a:latin typeface="Consolas"/>
                <a:ea typeface="Consolas"/>
                <a:cs typeface="Consolas"/>
                <a:sym typeface="Consolas"/>
              </a:rPr>
              <a:t>// 不進行js檔案的型別檢查</a:t>
            </a:r>
            <a:endParaRPr i="1" sz="8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"checkJs"</a:t>
            </a:r>
            <a:r>
              <a:rPr lang="zh-TW" sz="800">
                <a:solidFill>
                  <a:srgbClr val="F8F8F2"/>
                </a:solidFill>
                <a:highlight>
                  <a:srgbClr val="242424"/>
                </a:highlight>
                <a:latin typeface="Consolas"/>
                <a:ea typeface="Consolas"/>
                <a:cs typeface="Consolas"/>
                <a:sym typeface="Consolas"/>
              </a:rPr>
              <a:t>: </a:t>
            </a:r>
            <a:r>
              <a:rPr lang="zh-TW" sz="800">
                <a:solidFill>
                  <a:srgbClr val="FF80F4"/>
                </a:solidFill>
                <a:highlight>
                  <a:srgbClr val="242424"/>
                </a:highlight>
                <a:latin typeface="Consolas"/>
                <a:ea typeface="Consolas"/>
                <a:cs typeface="Consolas"/>
                <a:sym typeface="Consolas"/>
              </a:rPr>
              <a:t>false</a:t>
            </a:r>
            <a:endParaRPr sz="800">
              <a:solidFill>
                <a:srgbClr val="FF80F4"/>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  </a:t>
            </a:r>
            <a:r>
              <a:rPr i="1" lang="zh-TW" sz="800">
                <a:solidFill>
                  <a:srgbClr val="66D9EF"/>
                </a:solidFill>
                <a:highlight>
                  <a:srgbClr val="242424"/>
                </a:highlight>
                <a:latin typeface="Consolas"/>
                <a:ea typeface="Consolas"/>
                <a:cs typeface="Consolas"/>
                <a:sym typeface="Consolas"/>
              </a:rPr>
              <a:t>"include"</a:t>
            </a:r>
            <a:r>
              <a:rPr lang="zh-TW" sz="800">
                <a:solidFill>
                  <a:srgbClr val="F8F8F2"/>
                </a:solidFill>
                <a:highlight>
                  <a:srgbClr val="242424"/>
                </a:highlight>
                <a:latin typeface="Consolas"/>
                <a:ea typeface="Consolas"/>
                <a:cs typeface="Consolas"/>
                <a:sym typeface="Consolas"/>
              </a:rPr>
              <a:t>: [</a:t>
            </a:r>
            <a:r>
              <a:rPr lang="zh-TW" sz="800">
                <a:solidFill>
                  <a:srgbClr val="FFEE99"/>
                </a:solidFill>
                <a:highlight>
                  <a:srgbClr val="242424"/>
                </a:highlight>
                <a:latin typeface="Consolas"/>
                <a:ea typeface="Consolas"/>
                <a:cs typeface="Consolas"/>
                <a:sym typeface="Consolas"/>
              </a:rPr>
              <a:t>"src/**/*"</a:t>
            </a:r>
            <a:r>
              <a:rPr lang="zh-TW" sz="800">
                <a:solidFill>
                  <a:srgbClr val="F8F8F2"/>
                </a:solidFill>
                <a:highlight>
                  <a:srgbClr val="242424"/>
                </a:highlight>
                <a:latin typeface="Consolas"/>
                <a:ea typeface="Consolas"/>
                <a:cs typeface="Consolas"/>
                <a:sym typeface="Consolas"/>
              </a:rPr>
              <a:t>],</a:t>
            </a:r>
            <a:endParaRPr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pic>
        <p:nvPicPr>
          <p:cNvPr id="2246" name="Google Shape;2246;p291"/>
          <p:cNvPicPr preferRelativeResize="0"/>
          <p:nvPr/>
        </p:nvPicPr>
        <p:blipFill>
          <a:blip r:embed="rId3">
            <a:alphaModFix/>
          </a:blip>
          <a:stretch>
            <a:fillRect/>
          </a:stretch>
        </p:blipFill>
        <p:spPr>
          <a:xfrm>
            <a:off x="5562325" y="2381250"/>
            <a:ext cx="1638300" cy="381000"/>
          </a:xfrm>
          <a:prstGeom prst="rect">
            <a:avLst/>
          </a:prstGeom>
          <a:noFill/>
          <a:ln>
            <a:noFill/>
          </a:ln>
        </p:spPr>
      </p:pic>
      <p:pic>
        <p:nvPicPr>
          <p:cNvPr id="2247" name="Google Shape;2247;p291"/>
          <p:cNvPicPr preferRelativeResize="0"/>
          <p:nvPr/>
        </p:nvPicPr>
        <p:blipFill>
          <a:blip r:embed="rId4">
            <a:alphaModFix/>
          </a:blip>
          <a:stretch>
            <a:fillRect/>
          </a:stretch>
        </p:blipFill>
        <p:spPr>
          <a:xfrm>
            <a:off x="2059150" y="2400288"/>
            <a:ext cx="1181100" cy="342900"/>
          </a:xfrm>
          <a:prstGeom prst="rect">
            <a:avLst/>
          </a:prstGeom>
          <a:noFill/>
          <a:ln>
            <a:noFill/>
          </a:ln>
        </p:spPr>
      </p:pic>
      <p:sp>
        <p:nvSpPr>
          <p:cNvPr id="2248" name="Google Shape;2248;p291"/>
          <p:cNvSpPr/>
          <p:nvPr/>
        </p:nvSpPr>
        <p:spPr>
          <a:xfrm>
            <a:off x="4121850" y="2337750"/>
            <a:ext cx="629100" cy="468000"/>
          </a:xfrm>
          <a:prstGeom prst="rightArrow">
            <a:avLst>
              <a:gd fmla="val 50000" name="adj1"/>
              <a:gd fmla="val 50000" name="adj2"/>
            </a:avLst>
          </a:prstGeom>
          <a:solidFill>
            <a:srgbClr val="0288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3-9 運算子（加減乘除）</a:t>
            </a:r>
            <a:endParaRPr b="1" sz="1300">
              <a:solidFill>
                <a:srgbClr val="F7DF1E"/>
              </a:solidFill>
              <a:highlight>
                <a:srgbClr val="242424"/>
              </a:highlight>
              <a:latin typeface="Calibri"/>
              <a:ea typeface="Calibri"/>
              <a:cs typeface="Calibri"/>
              <a:sym typeface="Calibri"/>
            </a:endParaRPr>
          </a:p>
        </p:txBody>
      </p:sp>
      <p:sp>
        <p:nvSpPr>
          <p:cNvPr id="280" name="Google Shape;280;p40"/>
          <p:cNvSpPr txBox="1"/>
          <p:nvPr/>
        </p:nvSpPr>
        <p:spPr>
          <a:xfrm>
            <a:off x="1602188" y="1295188"/>
            <a:ext cx="27999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一般運算子（加減乘除）</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let</a:t>
            </a:r>
            <a:r>
              <a:rPr b="1" lang="zh-TW" sz="1200">
                <a:solidFill>
                  <a:srgbClr val="F8F8F2"/>
                </a:solidFill>
                <a:highlight>
                  <a:srgbClr val="242424"/>
                </a:highlight>
                <a:latin typeface="Courier New"/>
                <a:ea typeface="Courier New"/>
                <a:cs typeface="Courier New"/>
                <a:sym typeface="Courier New"/>
              </a:rPr>
              <a:t> num1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1</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1</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(num1);</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let</a:t>
            </a:r>
            <a:r>
              <a:rPr b="1" lang="zh-TW" sz="1200">
                <a:solidFill>
                  <a:srgbClr val="F8F8F2"/>
                </a:solidFill>
                <a:highlight>
                  <a:srgbClr val="242424"/>
                </a:highlight>
                <a:latin typeface="Courier New"/>
                <a:ea typeface="Courier New"/>
                <a:cs typeface="Courier New"/>
                <a:sym typeface="Courier New"/>
              </a:rPr>
              <a:t> num2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5</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2</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(num2);</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let</a:t>
            </a:r>
            <a:r>
              <a:rPr b="1" lang="zh-TW" sz="1200">
                <a:solidFill>
                  <a:srgbClr val="F8F8F2"/>
                </a:solidFill>
                <a:highlight>
                  <a:srgbClr val="242424"/>
                </a:highlight>
                <a:latin typeface="Courier New"/>
                <a:ea typeface="Courier New"/>
                <a:cs typeface="Courier New"/>
                <a:sym typeface="Courier New"/>
              </a:rPr>
              <a:t> num3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2</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2</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(num3);</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let</a:t>
            </a:r>
            <a:r>
              <a:rPr b="1" lang="zh-TW" sz="1200">
                <a:solidFill>
                  <a:srgbClr val="F8F8F2"/>
                </a:solidFill>
                <a:highlight>
                  <a:srgbClr val="242424"/>
                </a:highlight>
                <a:latin typeface="Courier New"/>
                <a:ea typeface="Courier New"/>
                <a:cs typeface="Courier New"/>
                <a:sym typeface="Courier New"/>
              </a:rPr>
              <a:t> num4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10</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3</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(num4);</a:t>
            </a:r>
            <a:endParaRPr b="1" sz="1200">
              <a:solidFill>
                <a:srgbClr val="F8F8F2"/>
              </a:solidFill>
              <a:highlight>
                <a:srgbClr val="242424"/>
              </a:highlight>
              <a:latin typeface="Courier New"/>
              <a:ea typeface="Courier New"/>
              <a:cs typeface="Courier New"/>
              <a:sym typeface="Courier New"/>
            </a:endParaRPr>
          </a:p>
        </p:txBody>
      </p:sp>
      <p:sp>
        <p:nvSpPr>
          <p:cNvPr id="281" name="Google Shape;281;p40"/>
          <p:cNvSpPr txBox="1"/>
          <p:nvPr/>
        </p:nvSpPr>
        <p:spPr>
          <a:xfrm>
            <a:off x="4541813" y="1262313"/>
            <a:ext cx="30000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8C8C8C"/>
                </a:solidFill>
                <a:highlight>
                  <a:srgbClr val="242424"/>
                </a:highlight>
                <a:latin typeface="Courier New"/>
                <a:ea typeface="Courier New"/>
                <a:cs typeface="Courier New"/>
                <a:sym typeface="Courier New"/>
              </a:rPr>
              <a:t>// 特殊運算子轉型</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let</a:t>
            </a:r>
            <a:r>
              <a:rPr b="1" lang="zh-TW" sz="1200">
                <a:solidFill>
                  <a:srgbClr val="F8F8F2"/>
                </a:solidFill>
                <a:highlight>
                  <a:srgbClr val="242424"/>
                </a:highlight>
                <a:latin typeface="Courier New"/>
                <a:ea typeface="Courier New"/>
                <a:cs typeface="Courier New"/>
                <a:sym typeface="Courier New"/>
              </a:rPr>
              <a:t> test1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"5"</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1</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(test1);</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let</a:t>
            </a:r>
            <a:r>
              <a:rPr b="1" lang="zh-TW" sz="1200">
                <a:solidFill>
                  <a:srgbClr val="F8F8F2"/>
                </a:solidFill>
                <a:highlight>
                  <a:srgbClr val="242424"/>
                </a:highlight>
                <a:latin typeface="Courier New"/>
                <a:ea typeface="Courier New"/>
                <a:cs typeface="Courier New"/>
                <a:sym typeface="Courier New"/>
              </a:rPr>
              <a:t> test2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"6"</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1</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(test2);</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let</a:t>
            </a:r>
            <a:r>
              <a:rPr b="1" lang="zh-TW" sz="1200">
                <a:solidFill>
                  <a:srgbClr val="F8F8F2"/>
                </a:solidFill>
                <a:highlight>
                  <a:srgbClr val="242424"/>
                </a:highlight>
                <a:latin typeface="Courier New"/>
                <a:ea typeface="Courier New"/>
                <a:cs typeface="Courier New"/>
                <a:sym typeface="Courier New"/>
              </a:rPr>
              <a:t> test3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1</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"2"</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(test3);</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let</a:t>
            </a:r>
            <a:r>
              <a:rPr b="1" lang="zh-TW" sz="1200">
                <a:solidFill>
                  <a:srgbClr val="F8F8F2"/>
                </a:solidFill>
                <a:highlight>
                  <a:srgbClr val="242424"/>
                </a:highlight>
                <a:latin typeface="Courier New"/>
                <a:ea typeface="Courier New"/>
                <a:cs typeface="Courier New"/>
                <a:sym typeface="Courier New"/>
              </a:rPr>
              <a:t> test4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80F4"/>
                </a:solidFill>
                <a:highlight>
                  <a:srgbClr val="242424"/>
                </a:highlight>
                <a:latin typeface="Courier New"/>
                <a:ea typeface="Courier New"/>
                <a:cs typeface="Courier New"/>
                <a:sym typeface="Courier New"/>
              </a:rPr>
              <a:t>5</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"2"</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(test4);</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292"/>
          <p:cNvSpPr txBox="1"/>
          <p:nvPr/>
        </p:nvSpPr>
        <p:spPr>
          <a:xfrm>
            <a:off x="1617600" y="958950"/>
            <a:ext cx="5908800" cy="346200"/>
          </a:xfrm>
          <a:prstGeom prst="rect">
            <a:avLst/>
          </a:prstGeom>
          <a:noFill/>
          <a:ln>
            <a:noFill/>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const</a:t>
            </a:r>
            <a:r>
              <a:rPr lang="zh-TW" sz="1050">
                <a:solidFill>
                  <a:srgbClr val="F8F8F2"/>
                </a:solidFill>
                <a:highlight>
                  <a:srgbClr val="242424"/>
                </a:highlight>
                <a:latin typeface="Consolas"/>
                <a:ea typeface="Consolas"/>
                <a:cs typeface="Consolas"/>
                <a:sym typeface="Consolas"/>
              </a:rPr>
              <a:t> tagKey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(e.target </a:t>
            </a:r>
            <a:r>
              <a:rPr lang="zh-TW" sz="1050">
                <a:solidFill>
                  <a:srgbClr val="F92672"/>
                </a:solidFill>
                <a:highlight>
                  <a:srgbClr val="242424"/>
                </a:highlight>
                <a:latin typeface="Consolas"/>
                <a:ea typeface="Consolas"/>
                <a:cs typeface="Consolas"/>
                <a:sym typeface="Consolas"/>
              </a:rPr>
              <a:t>as</a:t>
            </a:r>
            <a:r>
              <a:rPr lang="zh-TW" sz="1050">
                <a:solidFill>
                  <a:srgbClr val="F8F8F2"/>
                </a:solidFill>
                <a:highlight>
                  <a:srgbClr val="242424"/>
                </a:highlight>
                <a:latin typeface="Consolas"/>
                <a:ea typeface="Consolas"/>
                <a:cs typeface="Consolas"/>
                <a:sym typeface="Consolas"/>
              </a:rPr>
              <a:t> HTMLAnchorElement).attributes[</a:t>
            </a:r>
            <a:r>
              <a:rPr lang="zh-TW" sz="1050">
                <a:solidFill>
                  <a:srgbClr val="FFEE99"/>
                </a:solidFill>
                <a:highlight>
                  <a:srgbClr val="242424"/>
                </a:highlight>
                <a:latin typeface="Consolas"/>
                <a:ea typeface="Consolas"/>
                <a:cs typeface="Consolas"/>
                <a:sym typeface="Consolas"/>
              </a:rPr>
              <a:t>"data-key"</a:t>
            </a:r>
            <a:r>
              <a:rPr lang="zh-TW" sz="1050">
                <a:solidFill>
                  <a:srgbClr val="F8F8F2"/>
                </a:solidFill>
                <a:highlight>
                  <a:srgbClr val="242424"/>
                </a:highlight>
                <a:latin typeface="Consolas"/>
                <a:ea typeface="Consolas"/>
                <a:cs typeface="Consolas"/>
                <a:sym typeface="Consolas"/>
              </a:rPr>
              <a:t>].value;</a:t>
            </a:r>
            <a:endParaRPr sz="1050">
              <a:solidFill>
                <a:srgbClr val="F8F8F2"/>
              </a:solidFill>
              <a:highlight>
                <a:srgbClr val="242424"/>
              </a:highlight>
              <a:latin typeface="Consolas"/>
              <a:ea typeface="Consolas"/>
              <a:cs typeface="Consolas"/>
              <a:sym typeface="Consolas"/>
            </a:endParaRPr>
          </a:p>
        </p:txBody>
      </p:sp>
      <p:sp>
        <p:nvSpPr>
          <p:cNvPr id="2254" name="Google Shape;2254;p292"/>
          <p:cNvSpPr txBox="1"/>
          <p:nvPr/>
        </p:nvSpPr>
        <p:spPr>
          <a:xfrm>
            <a:off x="2266625" y="1305150"/>
            <a:ext cx="45672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050">
                <a:solidFill>
                  <a:srgbClr val="CCCCCC"/>
                </a:solidFill>
                <a:highlight>
                  <a:srgbClr val="252526"/>
                </a:highlight>
                <a:latin typeface="Consolas"/>
                <a:ea typeface="Consolas"/>
                <a:cs typeface="Consolas"/>
                <a:sym typeface="Consolas"/>
              </a:rPr>
              <a:t>因為索引運算式不屬於類型 'number'，所以元素具有隱含 'any' 類型。</a:t>
            </a:r>
            <a:endParaRPr/>
          </a:p>
        </p:txBody>
      </p:sp>
      <p:sp>
        <p:nvSpPr>
          <p:cNvPr id="2255" name="Google Shape;2255;p292"/>
          <p:cNvSpPr/>
          <p:nvPr/>
        </p:nvSpPr>
        <p:spPr>
          <a:xfrm>
            <a:off x="4254725" y="2072900"/>
            <a:ext cx="591000" cy="920100"/>
          </a:xfrm>
          <a:prstGeom prst="downArrow">
            <a:avLst>
              <a:gd fmla="val 50000" name="adj1"/>
              <a:gd fmla="val 50000" name="adj2"/>
            </a:avLst>
          </a:prstGeom>
          <a:solidFill>
            <a:srgbClr val="0288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6" name="Google Shape;2256;p292"/>
          <p:cNvSpPr txBox="1"/>
          <p:nvPr/>
        </p:nvSpPr>
        <p:spPr>
          <a:xfrm>
            <a:off x="2266625" y="3361200"/>
            <a:ext cx="4897800" cy="78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const</a:t>
            </a:r>
            <a:r>
              <a:rPr lang="zh-TW" sz="1050">
                <a:solidFill>
                  <a:srgbClr val="F8F8F2"/>
                </a:solidFill>
                <a:highlight>
                  <a:srgbClr val="242424"/>
                </a:highlight>
                <a:latin typeface="Consolas"/>
                <a:ea typeface="Consolas"/>
                <a:cs typeface="Consolas"/>
                <a:sym typeface="Consolas"/>
              </a:rPr>
              <a:t> aLinkRef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e.target </a:t>
            </a:r>
            <a:r>
              <a:rPr lang="zh-TW" sz="1050">
                <a:solidFill>
                  <a:srgbClr val="F92672"/>
                </a:solidFill>
                <a:highlight>
                  <a:srgbClr val="242424"/>
                </a:highlight>
                <a:latin typeface="Consolas"/>
                <a:ea typeface="Consolas"/>
                <a:cs typeface="Consolas"/>
                <a:sym typeface="Consolas"/>
              </a:rPr>
              <a:t>as</a:t>
            </a:r>
            <a:r>
              <a:rPr lang="zh-TW" sz="1050">
                <a:solidFill>
                  <a:srgbClr val="F8F8F2"/>
                </a:solidFill>
                <a:highlight>
                  <a:srgbClr val="242424"/>
                </a:highlight>
                <a:latin typeface="Consolas"/>
                <a:ea typeface="Consolas"/>
                <a:cs typeface="Consolas"/>
                <a:sym typeface="Consolas"/>
              </a:rPr>
              <a:t> HTMLAnchorElement;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const</a:t>
            </a:r>
            <a:r>
              <a:rPr lang="zh-TW" sz="1050">
                <a:solidFill>
                  <a:srgbClr val="F8F8F2"/>
                </a:solidFill>
                <a:highlight>
                  <a:srgbClr val="242424"/>
                </a:highlight>
                <a:latin typeface="Consolas"/>
                <a:ea typeface="Consolas"/>
                <a:cs typeface="Consolas"/>
                <a:sym typeface="Consolas"/>
              </a:rPr>
              <a:t> attributes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aLinkRef.attributes.</a:t>
            </a:r>
            <a:r>
              <a:rPr lang="zh-TW" sz="1050">
                <a:solidFill>
                  <a:srgbClr val="A6E22E"/>
                </a:solidFill>
                <a:highlight>
                  <a:srgbClr val="242424"/>
                </a:highlight>
                <a:latin typeface="Consolas"/>
                <a:ea typeface="Consolas"/>
                <a:cs typeface="Consolas"/>
                <a:sym typeface="Consolas"/>
              </a:rPr>
              <a:t>getNamedItem</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"data-key"</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const</a:t>
            </a:r>
            <a:r>
              <a:rPr lang="zh-TW" sz="1050">
                <a:solidFill>
                  <a:srgbClr val="F8F8F2"/>
                </a:solidFill>
                <a:highlight>
                  <a:srgbClr val="242424"/>
                </a:highlight>
                <a:latin typeface="Consolas"/>
                <a:ea typeface="Consolas"/>
                <a:cs typeface="Consolas"/>
                <a:sym typeface="Consolas"/>
              </a:rPr>
              <a:t> tagKey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attributes</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.value;</a:t>
            </a:r>
            <a:endParaRPr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93"/>
          <p:cNvSpPr txBox="1"/>
          <p:nvPr/>
        </p:nvSpPr>
        <p:spPr>
          <a:xfrm>
            <a:off x="1913100" y="424500"/>
            <a:ext cx="5317800" cy="4294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const</a:t>
            </a:r>
            <a:r>
              <a:rPr lang="zh-TW" sz="1050">
                <a:solidFill>
                  <a:srgbClr val="F8F8F2"/>
                </a:solidFill>
                <a:highlight>
                  <a:srgbClr val="242424"/>
                </a:highlight>
                <a:latin typeface="Consolas"/>
                <a:ea typeface="Consolas"/>
                <a:cs typeface="Consolas"/>
                <a:sym typeface="Consolas"/>
              </a:rPr>
              <a:t> loadingRef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document.</a:t>
            </a:r>
            <a:r>
              <a:rPr lang="zh-TW" sz="1050">
                <a:solidFill>
                  <a:srgbClr val="A6E22E"/>
                </a:solidFill>
                <a:highlight>
                  <a:srgbClr val="242424"/>
                </a:highlight>
                <a:latin typeface="Consolas"/>
                <a:ea typeface="Consolas"/>
                <a:cs typeface="Consolas"/>
                <a:sym typeface="Consolas"/>
              </a:rPr>
              <a:t>querySelector</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".loading"</a:t>
            </a: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as</a:t>
            </a:r>
            <a:r>
              <a:rPr lang="zh-TW" sz="1050">
                <a:solidFill>
                  <a:srgbClr val="F8F8F2"/>
                </a:solidFill>
                <a:highlight>
                  <a:srgbClr val="242424"/>
                </a:highlight>
                <a:latin typeface="Consolas"/>
                <a:ea typeface="Consolas"/>
                <a:cs typeface="Consolas"/>
                <a:sym typeface="Consolas"/>
              </a:rPr>
              <a:t> HTMLElement;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const</a:t>
            </a:r>
            <a:r>
              <a:rPr lang="zh-TW" sz="1050">
                <a:solidFill>
                  <a:srgbClr val="F8F8F2"/>
                </a:solidFill>
                <a:highlight>
                  <a:srgbClr val="242424"/>
                </a:highlight>
                <a:latin typeface="Consolas"/>
                <a:ea typeface="Consolas"/>
                <a:cs typeface="Consolas"/>
                <a:sym typeface="Consolas"/>
              </a:rPr>
              <a:t> contentRef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document.</a:t>
            </a:r>
            <a:r>
              <a:rPr lang="zh-TW" sz="1050">
                <a:solidFill>
                  <a:srgbClr val="A6E22E"/>
                </a:solidFill>
                <a:highlight>
                  <a:srgbClr val="242424"/>
                </a:highlight>
                <a:latin typeface="Consolas"/>
                <a:ea typeface="Consolas"/>
                <a:cs typeface="Consolas"/>
                <a:sym typeface="Consolas"/>
              </a:rPr>
              <a:t>querySelector</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".content"</a:t>
            </a: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as</a:t>
            </a:r>
            <a:r>
              <a:rPr lang="zh-TW" sz="1050">
                <a:solidFill>
                  <a:srgbClr val="F8F8F2"/>
                </a:solidFill>
                <a:highlight>
                  <a:srgbClr val="242424"/>
                </a:highlight>
                <a:latin typeface="Consolas"/>
                <a:ea typeface="Consolas"/>
                <a:cs typeface="Consolas"/>
                <a:sym typeface="Consolas"/>
              </a:rPr>
              <a:t> HTMLElement;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type</a:t>
            </a:r>
            <a:r>
              <a:rPr lang="zh-TW" sz="1050">
                <a:solidFill>
                  <a:srgbClr val="F8F8F2"/>
                </a:solidFill>
                <a:highlight>
                  <a:srgbClr val="242424"/>
                </a:highlight>
                <a:latin typeface="Consolas"/>
                <a:ea typeface="Consolas"/>
                <a:cs typeface="Consolas"/>
                <a:sym typeface="Consolas"/>
              </a:rPr>
              <a:t> TLoading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show</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 </a:t>
            </a:r>
            <a:r>
              <a:rPr i="1" lang="zh-TW" sz="1050">
                <a:solidFill>
                  <a:srgbClr val="66D9EF"/>
                </a:solidFill>
                <a:highlight>
                  <a:srgbClr val="242424"/>
                </a:highlight>
                <a:latin typeface="Consolas"/>
                <a:ea typeface="Consolas"/>
                <a:cs typeface="Consolas"/>
                <a:sym typeface="Consolas"/>
              </a:rPr>
              <a:t>=&gt;</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void</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hidden</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 </a:t>
            </a:r>
            <a:r>
              <a:rPr i="1" lang="zh-TW" sz="1050">
                <a:solidFill>
                  <a:srgbClr val="66D9EF"/>
                </a:solidFill>
                <a:highlight>
                  <a:srgbClr val="242424"/>
                </a:highlight>
                <a:latin typeface="Consolas"/>
                <a:ea typeface="Consolas"/>
                <a:cs typeface="Consolas"/>
                <a:sym typeface="Consolas"/>
              </a:rPr>
              <a:t>=&gt;</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void</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const</a:t>
            </a:r>
            <a:r>
              <a:rPr lang="zh-TW" sz="1050">
                <a:solidFill>
                  <a:srgbClr val="F8F8F2"/>
                </a:solidFill>
                <a:highlight>
                  <a:srgbClr val="242424"/>
                </a:highlight>
                <a:latin typeface="Consolas"/>
                <a:ea typeface="Consolas"/>
                <a:cs typeface="Consolas"/>
                <a:sym typeface="Consolas"/>
              </a:rPr>
              <a:t> loading</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TLoading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show</a:t>
            </a:r>
            <a:r>
              <a:rPr lang="zh-TW" sz="1050">
                <a:solidFill>
                  <a:srgbClr val="F8F8F2"/>
                </a:solidFill>
                <a:highlight>
                  <a:srgbClr val="242424"/>
                </a:highlight>
                <a:latin typeface="Consolas"/>
                <a:ea typeface="Consolas"/>
                <a:cs typeface="Consolas"/>
                <a:sym typeface="Consolas"/>
              </a:rPr>
              <a:t>: () </a:t>
            </a:r>
            <a:r>
              <a:rPr i="1" lang="zh-TW" sz="1050">
                <a:solidFill>
                  <a:srgbClr val="66D9EF"/>
                </a:solidFill>
                <a:highlight>
                  <a:srgbClr val="242424"/>
                </a:highlight>
                <a:latin typeface="Consolas"/>
                <a:ea typeface="Consolas"/>
                <a:cs typeface="Consolas"/>
                <a:sym typeface="Consolas"/>
              </a:rPr>
              <a:t>=&gt;</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contentRef.innerHTML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EE99"/>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loadingRef.classList.</a:t>
            </a:r>
            <a:r>
              <a:rPr lang="zh-TW" sz="1050">
                <a:solidFill>
                  <a:srgbClr val="A6E22E"/>
                </a:solidFill>
                <a:highlight>
                  <a:srgbClr val="242424"/>
                </a:highlight>
                <a:latin typeface="Consolas"/>
                <a:ea typeface="Consolas"/>
                <a:cs typeface="Consolas"/>
                <a:sym typeface="Consolas"/>
              </a:rPr>
              <a:t>remove</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"hidden"</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hidden</a:t>
            </a:r>
            <a:r>
              <a:rPr lang="zh-TW" sz="1050">
                <a:solidFill>
                  <a:srgbClr val="F8F8F2"/>
                </a:solidFill>
                <a:highlight>
                  <a:srgbClr val="242424"/>
                </a:highlight>
                <a:latin typeface="Consolas"/>
                <a:ea typeface="Consolas"/>
                <a:cs typeface="Consolas"/>
                <a:sym typeface="Consolas"/>
              </a:rPr>
              <a:t>: () </a:t>
            </a:r>
            <a:r>
              <a:rPr i="1" lang="zh-TW" sz="1050">
                <a:solidFill>
                  <a:srgbClr val="66D9EF"/>
                </a:solidFill>
                <a:highlight>
                  <a:srgbClr val="242424"/>
                </a:highlight>
                <a:latin typeface="Consolas"/>
                <a:ea typeface="Consolas"/>
                <a:cs typeface="Consolas"/>
                <a:sym typeface="Consolas"/>
              </a:rPr>
              <a:t>=&gt;</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loadingRef.classList.</a:t>
            </a:r>
            <a:r>
              <a:rPr lang="zh-TW" sz="1050">
                <a:solidFill>
                  <a:srgbClr val="A6E22E"/>
                </a:solidFill>
                <a:highlight>
                  <a:srgbClr val="242424"/>
                </a:highlight>
                <a:latin typeface="Consolas"/>
                <a:ea typeface="Consolas"/>
                <a:cs typeface="Consolas"/>
                <a:sym typeface="Consolas"/>
              </a:rPr>
              <a:t>add</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"hidden"</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92672"/>
                </a:solidFill>
                <a:highlight>
                  <a:srgbClr val="242424"/>
                </a:highlight>
                <a:latin typeface="Consolas"/>
                <a:ea typeface="Consolas"/>
                <a:cs typeface="Consolas"/>
                <a:sym typeface="Consolas"/>
              </a:rPr>
              <a:t>export</a:t>
            </a: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default</a:t>
            </a:r>
            <a:r>
              <a:rPr lang="zh-TW" sz="1050">
                <a:solidFill>
                  <a:srgbClr val="F8F8F2"/>
                </a:solidFill>
                <a:highlight>
                  <a:srgbClr val="242424"/>
                </a:highlight>
                <a:latin typeface="Consolas"/>
                <a:ea typeface="Consolas"/>
                <a:cs typeface="Consolas"/>
                <a:sym typeface="Consolas"/>
              </a:rPr>
              <a:t> loading;</a:t>
            </a:r>
            <a:endParaRPr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294"/>
          <p:cNvSpPr txBox="1"/>
          <p:nvPr>
            <p:ph type="title"/>
          </p:nvPr>
        </p:nvSpPr>
        <p:spPr>
          <a:xfrm>
            <a:off x="2531100" y="2285400"/>
            <a:ext cx="4081800" cy="6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zh-TW" sz="3120">
                <a:solidFill>
                  <a:srgbClr val="3C78D8"/>
                </a:solidFill>
              </a:rPr>
              <a:t>什麼是 .d.ts?</a:t>
            </a:r>
            <a:endParaRPr b="1" sz="3120">
              <a:solidFill>
                <a:srgbClr val="3C78D8"/>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295"/>
          <p:cNvSpPr txBox="1"/>
          <p:nvPr/>
        </p:nvSpPr>
        <p:spPr>
          <a:xfrm>
            <a:off x="1605450" y="951750"/>
            <a:ext cx="5933100" cy="3240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020">
                <a:solidFill>
                  <a:schemeClr val="dk1"/>
                </a:solidFill>
              </a:rPr>
              <a:t>在 TypeScript 中，.d.ts 檔案被稱為</a:t>
            </a:r>
            <a:r>
              <a:rPr b="1" lang="zh-TW" sz="1020" u="sng">
                <a:solidFill>
                  <a:srgbClr val="3C78D8"/>
                </a:solidFill>
              </a:rPr>
              <a:t>聲明檔案</a:t>
            </a:r>
            <a:r>
              <a:rPr lang="zh-TW" sz="1020">
                <a:solidFill>
                  <a:schemeClr val="dk1"/>
                </a:solidFill>
              </a:rPr>
              <a:t>（Declaration Files），它們用於</a:t>
            </a:r>
            <a:r>
              <a:rPr b="1" lang="zh-TW" sz="1020" u="sng">
                <a:solidFill>
                  <a:srgbClr val="3C78D8"/>
                </a:solidFill>
              </a:rPr>
              <a:t>描述 JavaScript 程式庫或 API 的結構</a:t>
            </a:r>
            <a:r>
              <a:rPr lang="zh-TW" sz="1020">
                <a:solidFill>
                  <a:schemeClr val="dk1"/>
                </a:solidFill>
              </a:rPr>
              <a:t>，以便 TypeScript 編譯器能夠理解這些程式庫或 API 的類型資訊。 這對於 TypeScript 專案來說非常重要，因為它</a:t>
            </a:r>
            <a:r>
              <a:rPr b="1" lang="zh-TW" sz="1020" u="sng">
                <a:solidFill>
                  <a:srgbClr val="3C78D8"/>
                </a:solidFill>
              </a:rPr>
              <a:t>允許開發者在不直接修改程式庫的原始程式碼的情況下，為外部程式庫提供類型定義</a:t>
            </a:r>
            <a:r>
              <a:rPr lang="zh-TW" sz="1020">
                <a:solidFill>
                  <a:schemeClr val="dk1"/>
                </a:solidFill>
              </a:rPr>
              <a:t>。</a:t>
            </a:r>
            <a:endParaRPr sz="1020">
              <a:solidFill>
                <a:schemeClr val="dk1"/>
              </a:solidFill>
            </a:endParaRPr>
          </a:p>
          <a:p>
            <a:pPr indent="0" lvl="0" marL="0" rtl="0" algn="l">
              <a:lnSpc>
                <a:spcPct val="150000"/>
              </a:lnSpc>
              <a:spcBef>
                <a:spcPts val="1200"/>
              </a:spcBef>
              <a:spcAft>
                <a:spcPts val="0"/>
              </a:spcAft>
              <a:buNone/>
            </a:pPr>
            <a:r>
              <a:rPr lang="zh-TW" sz="1020">
                <a:solidFill>
                  <a:schemeClr val="dk1"/>
                </a:solidFill>
              </a:rPr>
              <a:t>聲明文件主要用於以下幾個方面：</a:t>
            </a:r>
            <a:endParaRPr sz="1020">
              <a:solidFill>
                <a:schemeClr val="dk1"/>
              </a:solidFill>
            </a:endParaRPr>
          </a:p>
          <a:p>
            <a:pPr indent="-293370" lvl="0" marL="457200" rtl="0" algn="l">
              <a:lnSpc>
                <a:spcPct val="150000"/>
              </a:lnSpc>
              <a:spcBef>
                <a:spcPts val="1200"/>
              </a:spcBef>
              <a:spcAft>
                <a:spcPts val="0"/>
              </a:spcAft>
              <a:buClr>
                <a:schemeClr val="dk1"/>
              </a:buClr>
              <a:buSzPts val="1020"/>
              <a:buAutoNum type="arabicPeriod"/>
            </a:pPr>
            <a:r>
              <a:rPr lang="zh-TW" sz="1020">
                <a:solidFill>
                  <a:schemeClr val="dk1"/>
                </a:solidFill>
              </a:rPr>
              <a:t>描述外部函式庫的結構：當我們需要使用一個外部 JavaScript 函式庫或新的 API 時，我們可以透過宣告檔案來描述這個函式庫的結構，包括它的型別、函數、物件等。 這樣，TypeScript 編譯器就能夠在編譯時檢查這些函式庫的使用是否符合其型別定義。</a:t>
            </a:r>
            <a:endParaRPr sz="1020">
              <a:solidFill>
                <a:schemeClr val="dk1"/>
              </a:solidFill>
            </a:endParaRPr>
          </a:p>
          <a:p>
            <a:pPr indent="-293370" lvl="0" marL="457200" rtl="0" algn="l">
              <a:lnSpc>
                <a:spcPct val="150000"/>
              </a:lnSpc>
              <a:spcBef>
                <a:spcPts val="0"/>
              </a:spcBef>
              <a:spcAft>
                <a:spcPts val="0"/>
              </a:spcAft>
              <a:buClr>
                <a:schemeClr val="dk1"/>
              </a:buClr>
              <a:buSzPts val="1020"/>
              <a:buAutoNum type="arabicPeriod"/>
            </a:pPr>
            <a:r>
              <a:rPr lang="zh-TW" sz="1020">
                <a:solidFill>
                  <a:schemeClr val="dk1"/>
                </a:solidFill>
              </a:rPr>
              <a:t>提供類型安全性：透過聲明文件，我們可以確保在使用外部程式庫時，TypeScript 編譯器能夠檢查我們的程式碼是否正確地使用了這些程式庫的 API，從而提供類型安全性。</a:t>
            </a:r>
            <a:endParaRPr sz="1020">
              <a:solidFill>
                <a:schemeClr val="dk1"/>
              </a:solidFill>
            </a:endParaRPr>
          </a:p>
          <a:p>
            <a:pPr indent="-293370" lvl="0" marL="457200" rtl="0" algn="l">
              <a:lnSpc>
                <a:spcPct val="150000"/>
              </a:lnSpc>
              <a:spcBef>
                <a:spcPts val="0"/>
              </a:spcBef>
              <a:spcAft>
                <a:spcPts val="0"/>
              </a:spcAft>
              <a:buClr>
                <a:schemeClr val="dk1"/>
              </a:buClr>
              <a:buSzPts val="1020"/>
              <a:buAutoNum type="arabicPeriod"/>
            </a:pPr>
            <a:r>
              <a:rPr lang="zh-TW" sz="1020">
                <a:solidFill>
                  <a:schemeClr val="dk1"/>
                </a:solidFill>
              </a:rPr>
              <a:t>支援模組化：聲明檔案還可以幫助我們在 TypeScript 中使用模組化的 JavaScript 程式庫，透過定義模組的匯入和匯出，使得我們可以像使用 TypeScript 模組一樣使用這些程式庫。</a:t>
            </a:r>
            <a:endParaRPr sz="1020">
              <a:solidFill>
                <a:schemeClr val="dk1"/>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296"/>
          <p:cNvSpPr txBox="1"/>
          <p:nvPr/>
        </p:nvSpPr>
        <p:spPr>
          <a:xfrm>
            <a:off x="2516025" y="960600"/>
            <a:ext cx="4317900" cy="100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zh-TW" sz="1050">
                <a:solidFill>
                  <a:srgbClr val="8C8C8C"/>
                </a:solidFill>
                <a:highlight>
                  <a:srgbClr val="242424"/>
                </a:highlight>
                <a:latin typeface="Consolas"/>
                <a:ea typeface="Consolas"/>
                <a:cs typeface="Consolas"/>
                <a:sym typeface="Consolas"/>
              </a:rPr>
              <a:t>// my-library</a:t>
            </a:r>
            <a:r>
              <a:rPr i="1" lang="zh-TW" sz="1050">
                <a:solidFill>
                  <a:srgbClr val="8C8C8C"/>
                </a:solidFill>
                <a:highlight>
                  <a:srgbClr val="242424"/>
                </a:highlight>
                <a:latin typeface="Consolas"/>
                <a:ea typeface="Consolas"/>
                <a:cs typeface="Consolas"/>
                <a:sym typeface="Consolas"/>
              </a:rPr>
              <a:t>.d.ts</a:t>
            </a:r>
            <a:endParaRPr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92672"/>
                </a:solidFill>
                <a:highlight>
                  <a:srgbClr val="242424"/>
                </a:highlight>
                <a:latin typeface="Consolas"/>
                <a:ea typeface="Consolas"/>
                <a:cs typeface="Consolas"/>
                <a:sym typeface="Consolas"/>
              </a:rPr>
              <a:t>declare</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module</a:t>
            </a:r>
            <a:r>
              <a:rPr lang="zh-TW" sz="1050">
                <a:solidFill>
                  <a:srgbClr val="F8F8F2"/>
                </a:solidFill>
                <a:highlight>
                  <a:srgbClr val="242424"/>
                </a:highlight>
                <a:latin typeface="Consolas"/>
                <a:ea typeface="Consolas"/>
                <a:cs typeface="Consolas"/>
                <a:sym typeface="Consolas"/>
              </a:rPr>
              <a:t> </a:t>
            </a:r>
            <a:r>
              <a:rPr lang="zh-TW" sz="1050">
                <a:solidFill>
                  <a:srgbClr val="FFEE99"/>
                </a:solidFill>
                <a:highlight>
                  <a:srgbClr val="242424"/>
                </a:highlight>
                <a:latin typeface="Consolas"/>
                <a:ea typeface="Consolas"/>
                <a:cs typeface="Consolas"/>
                <a:sym typeface="Consolas"/>
              </a:rPr>
              <a:t>"my-library"</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export</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function</a:t>
            </a: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add</a:t>
            </a:r>
            <a:r>
              <a:rPr lang="zh-TW" sz="1050">
                <a:solidFill>
                  <a:srgbClr val="F8F8F2"/>
                </a:solidFill>
                <a:highlight>
                  <a:srgbClr val="242424"/>
                </a:highlight>
                <a:latin typeface="Consolas"/>
                <a:ea typeface="Consolas"/>
                <a:cs typeface="Consolas"/>
                <a:sym typeface="Consolas"/>
              </a:rPr>
              <a:t>(</a:t>
            </a:r>
            <a:r>
              <a:rPr i="1" lang="zh-TW" sz="1050">
                <a:solidFill>
                  <a:srgbClr val="FD971F"/>
                </a:solidFill>
                <a:highlight>
                  <a:srgbClr val="242424"/>
                </a:highlight>
                <a:latin typeface="Consolas"/>
                <a:ea typeface="Consolas"/>
                <a:cs typeface="Consolas"/>
                <a:sym typeface="Consolas"/>
              </a:rPr>
              <a:t>a</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number</a:t>
            </a:r>
            <a:r>
              <a:rPr lang="zh-TW" sz="1050">
                <a:solidFill>
                  <a:srgbClr val="F8F8F2"/>
                </a:solidFill>
                <a:highlight>
                  <a:srgbClr val="242424"/>
                </a:highlight>
                <a:latin typeface="Consolas"/>
                <a:ea typeface="Consolas"/>
                <a:cs typeface="Consolas"/>
                <a:sym typeface="Consolas"/>
              </a:rPr>
              <a:t>, </a:t>
            </a:r>
            <a:r>
              <a:rPr i="1" lang="zh-TW" sz="1050">
                <a:solidFill>
                  <a:srgbClr val="FD971F"/>
                </a:solidFill>
                <a:highlight>
                  <a:srgbClr val="242424"/>
                </a:highlight>
                <a:latin typeface="Consolas"/>
                <a:ea typeface="Consolas"/>
                <a:cs typeface="Consolas"/>
                <a:sym typeface="Consolas"/>
              </a:rPr>
              <a:t>b</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number</a:t>
            </a:r>
            <a:r>
              <a:rPr lang="zh-TW" sz="1050">
                <a:solidFill>
                  <a:srgbClr val="F8F8F2"/>
                </a:solidFill>
                <a:highlight>
                  <a:srgbClr val="242424"/>
                </a:highlight>
                <a:latin typeface="Consolas"/>
                <a:ea typeface="Consolas"/>
                <a:cs typeface="Consolas"/>
                <a:sym typeface="Consolas"/>
              </a:rPr>
              <a:t>)</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number</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p:txBody>
      </p:sp>
      <p:sp>
        <p:nvSpPr>
          <p:cNvPr id="2277" name="Google Shape;2277;p296"/>
          <p:cNvSpPr txBox="1"/>
          <p:nvPr/>
        </p:nvSpPr>
        <p:spPr>
          <a:xfrm>
            <a:off x="1699950" y="2876875"/>
            <a:ext cx="6703200" cy="100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F92672"/>
                </a:solidFill>
                <a:highlight>
                  <a:srgbClr val="242424"/>
                </a:highlight>
                <a:latin typeface="Consolas"/>
                <a:ea typeface="Consolas"/>
                <a:cs typeface="Consolas"/>
                <a:sym typeface="Consolas"/>
              </a:rPr>
              <a:t>import</a:t>
            </a:r>
            <a:r>
              <a:rPr lang="zh-TW" sz="1050">
                <a:solidFill>
                  <a:srgbClr val="F8F8F2"/>
                </a:solidFill>
                <a:highlight>
                  <a:srgbClr val="242424"/>
                </a:highlight>
                <a:latin typeface="Consolas"/>
                <a:ea typeface="Consolas"/>
                <a:cs typeface="Consolas"/>
                <a:sym typeface="Consolas"/>
              </a:rPr>
              <a:t> { add } </a:t>
            </a:r>
            <a:r>
              <a:rPr lang="zh-TW" sz="1050">
                <a:solidFill>
                  <a:srgbClr val="F92672"/>
                </a:solidFill>
                <a:highlight>
                  <a:srgbClr val="242424"/>
                </a:highlight>
                <a:latin typeface="Consolas"/>
                <a:ea typeface="Consolas"/>
                <a:cs typeface="Consolas"/>
                <a:sym typeface="Consolas"/>
              </a:rPr>
              <a:t>from</a:t>
            </a:r>
            <a:r>
              <a:rPr lang="zh-TW" sz="1050">
                <a:solidFill>
                  <a:srgbClr val="F8F8F2"/>
                </a:solidFill>
                <a:highlight>
                  <a:srgbClr val="242424"/>
                </a:highlight>
                <a:latin typeface="Consolas"/>
                <a:ea typeface="Consolas"/>
                <a:cs typeface="Consolas"/>
                <a:sym typeface="Consolas"/>
              </a:rPr>
              <a:t> </a:t>
            </a:r>
            <a:r>
              <a:rPr lang="zh-TW" sz="1050">
                <a:solidFill>
                  <a:srgbClr val="FFEE99"/>
                </a:solidFill>
                <a:highlight>
                  <a:srgbClr val="242424"/>
                </a:highlight>
                <a:latin typeface="Consolas"/>
                <a:ea typeface="Consolas"/>
                <a:cs typeface="Consolas"/>
                <a:sym typeface="Consolas"/>
              </a:rPr>
              <a:t>'my-library'</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i="1" lang="zh-TW" sz="1050">
                <a:solidFill>
                  <a:srgbClr val="66D9EF"/>
                </a:solidFill>
                <a:highlight>
                  <a:srgbClr val="242424"/>
                </a:highlight>
                <a:latin typeface="Consolas"/>
                <a:ea typeface="Consolas"/>
                <a:cs typeface="Consolas"/>
                <a:sym typeface="Consolas"/>
              </a:rPr>
              <a:t>const</a:t>
            </a:r>
            <a:r>
              <a:rPr lang="zh-TW" sz="1050">
                <a:solidFill>
                  <a:srgbClr val="F8F8F2"/>
                </a:solidFill>
                <a:highlight>
                  <a:srgbClr val="242424"/>
                </a:highlight>
                <a:latin typeface="Consolas"/>
                <a:ea typeface="Consolas"/>
                <a:cs typeface="Consolas"/>
                <a:sym typeface="Consolas"/>
              </a:rPr>
              <a:t> result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A6E22E"/>
                </a:solidFill>
                <a:highlight>
                  <a:srgbClr val="242424"/>
                </a:highlight>
                <a:latin typeface="Consolas"/>
                <a:ea typeface="Consolas"/>
                <a:cs typeface="Consolas"/>
                <a:sym typeface="Consolas"/>
              </a:rPr>
              <a:t>add</a:t>
            </a:r>
            <a:r>
              <a:rPr lang="zh-TW" sz="1050">
                <a:solidFill>
                  <a:srgbClr val="F8F8F2"/>
                </a:solidFill>
                <a:highlight>
                  <a:srgbClr val="242424"/>
                </a:highlight>
                <a:latin typeface="Consolas"/>
                <a:ea typeface="Consolas"/>
                <a:cs typeface="Consolas"/>
                <a:sym typeface="Consolas"/>
              </a:rPr>
              <a:t>(</a:t>
            </a:r>
            <a:r>
              <a:rPr lang="zh-TW" sz="1050">
                <a:solidFill>
                  <a:srgbClr val="FF80F4"/>
                </a:solidFill>
                <a:highlight>
                  <a:srgbClr val="242424"/>
                </a:highlight>
                <a:latin typeface="Consolas"/>
                <a:ea typeface="Consolas"/>
                <a:cs typeface="Consolas"/>
                <a:sym typeface="Consolas"/>
              </a:rPr>
              <a:t>1</a:t>
            </a:r>
            <a:r>
              <a:rPr lang="zh-TW" sz="1050">
                <a:solidFill>
                  <a:srgbClr val="F8F8F2"/>
                </a:solidFill>
                <a:highlight>
                  <a:srgbClr val="242424"/>
                </a:highlight>
                <a:latin typeface="Consolas"/>
                <a:ea typeface="Consolas"/>
                <a:cs typeface="Consolas"/>
                <a:sym typeface="Consolas"/>
              </a:rPr>
              <a:t>, </a:t>
            </a:r>
            <a:r>
              <a:rPr lang="zh-TW" sz="1050">
                <a:solidFill>
                  <a:srgbClr val="FF80F4"/>
                </a:solidFill>
                <a:highlight>
                  <a:srgbClr val="242424"/>
                </a:highlight>
                <a:latin typeface="Consolas"/>
                <a:ea typeface="Consolas"/>
                <a:cs typeface="Consolas"/>
                <a:sym typeface="Consolas"/>
              </a:rPr>
              <a:t>2</a:t>
            </a:r>
            <a:r>
              <a:rPr lang="zh-TW" sz="1050">
                <a:solidFill>
                  <a:srgbClr val="F8F8F2"/>
                </a:solidFill>
                <a:highlight>
                  <a:srgbClr val="242424"/>
                </a:highlight>
                <a:latin typeface="Consolas"/>
                <a:ea typeface="Consolas"/>
                <a:cs typeface="Consolas"/>
                <a:sym typeface="Consolas"/>
              </a:rPr>
              <a:t>); </a:t>
            </a:r>
            <a:r>
              <a:rPr i="1" lang="zh-TW" sz="1050">
                <a:solidFill>
                  <a:srgbClr val="8C8C8C"/>
                </a:solidFill>
                <a:highlight>
                  <a:srgbClr val="242424"/>
                </a:highlight>
                <a:latin typeface="Consolas"/>
                <a:ea typeface="Consolas"/>
                <a:cs typeface="Consolas"/>
                <a:sym typeface="Consolas"/>
              </a:rPr>
              <a:t>// TS 會知道 add function 接受兩個 number 並 return 一個 </a:t>
            </a:r>
            <a:r>
              <a:rPr i="1" lang="zh-TW" sz="1050">
                <a:solidFill>
                  <a:srgbClr val="8C8C8C"/>
                </a:solidFill>
                <a:highlight>
                  <a:srgbClr val="242424"/>
                </a:highlight>
                <a:latin typeface="Consolas"/>
                <a:ea typeface="Consolas"/>
                <a:cs typeface="Consolas"/>
                <a:sym typeface="Consolas"/>
              </a:rPr>
              <a:t>number </a:t>
            </a:r>
            <a:endParaRPr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console.</a:t>
            </a:r>
            <a:r>
              <a:rPr lang="zh-TW" sz="1050">
                <a:solidFill>
                  <a:srgbClr val="A6E22E"/>
                </a:solidFill>
                <a:highlight>
                  <a:srgbClr val="242424"/>
                </a:highlight>
                <a:latin typeface="Consolas"/>
                <a:ea typeface="Consolas"/>
                <a:cs typeface="Consolas"/>
                <a:sym typeface="Consolas"/>
              </a:rPr>
              <a:t>log</a:t>
            </a:r>
            <a:r>
              <a:rPr lang="zh-TW" sz="1050">
                <a:solidFill>
                  <a:srgbClr val="F8F8F2"/>
                </a:solidFill>
                <a:highlight>
                  <a:srgbClr val="242424"/>
                </a:highlight>
                <a:latin typeface="Consolas"/>
                <a:ea typeface="Consolas"/>
                <a:cs typeface="Consolas"/>
                <a:sym typeface="Consolas"/>
              </a:rPr>
              <a:t>(result);</a:t>
            </a:r>
            <a:endParaRPr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297"/>
          <p:cNvSpPr txBox="1"/>
          <p:nvPr/>
        </p:nvSpPr>
        <p:spPr>
          <a:xfrm>
            <a:off x="652500" y="2325438"/>
            <a:ext cx="7839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600">
                <a:solidFill>
                  <a:srgbClr val="70A5DA"/>
                </a:solidFill>
              </a:rPr>
              <a:t>從零開始用 TypeScript 開發專案</a:t>
            </a:r>
            <a:endParaRPr b="1" sz="3600">
              <a:solidFill>
                <a:srgbClr val="70A5DA"/>
              </a:solidFill>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pic>
        <p:nvPicPr>
          <p:cNvPr id="2287" name="Google Shape;2287;p298"/>
          <p:cNvPicPr preferRelativeResize="0"/>
          <p:nvPr/>
        </p:nvPicPr>
        <p:blipFill>
          <a:blip r:embed="rId3">
            <a:alphaModFix/>
          </a:blip>
          <a:stretch>
            <a:fillRect/>
          </a:stretch>
        </p:blipFill>
        <p:spPr>
          <a:xfrm>
            <a:off x="2226346" y="574275"/>
            <a:ext cx="4691302" cy="3300873"/>
          </a:xfrm>
          <a:prstGeom prst="rect">
            <a:avLst/>
          </a:prstGeom>
          <a:noFill/>
          <a:ln>
            <a:noFill/>
          </a:ln>
        </p:spPr>
      </p:pic>
      <p:sp>
        <p:nvSpPr>
          <p:cNvPr id="2288" name="Google Shape;2288;p298"/>
          <p:cNvSpPr txBox="1"/>
          <p:nvPr/>
        </p:nvSpPr>
        <p:spPr>
          <a:xfrm>
            <a:off x="2399400" y="4076600"/>
            <a:ext cx="43452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chemeClr val="dk1"/>
                </a:solidFill>
              </a:rPr>
              <a:t>完整版的 github repos 搜尋系統</a:t>
            </a:r>
            <a:endParaRPr b="1" sz="1800">
              <a:solidFill>
                <a:schemeClr val="dk1"/>
              </a:solidFill>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299"/>
          <p:cNvSpPr txBox="1"/>
          <p:nvPr/>
        </p:nvSpPr>
        <p:spPr>
          <a:xfrm>
            <a:off x="832800" y="996425"/>
            <a:ext cx="4948200" cy="5352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sz="2140">
                <a:solidFill>
                  <a:srgbClr val="F7DF1E"/>
                </a:solidFill>
                <a:latin typeface="Raleway"/>
                <a:ea typeface="Raleway"/>
                <a:cs typeface="Raleway"/>
                <a:sym typeface="Raleway"/>
              </a:rPr>
              <a:t>那裡可以找到我？</a:t>
            </a:r>
            <a:endParaRPr b="1" sz="2140">
              <a:solidFill>
                <a:srgbClr val="F7DF1E"/>
              </a:solidFill>
              <a:latin typeface="Raleway"/>
              <a:ea typeface="Raleway"/>
              <a:cs typeface="Raleway"/>
              <a:sym typeface="Raleway"/>
            </a:endParaRPr>
          </a:p>
        </p:txBody>
      </p:sp>
      <p:sp>
        <p:nvSpPr>
          <p:cNvPr id="2294" name="Google Shape;2294;p299"/>
          <p:cNvSpPr txBox="1"/>
          <p:nvPr/>
        </p:nvSpPr>
        <p:spPr>
          <a:xfrm>
            <a:off x="914175" y="2305625"/>
            <a:ext cx="7014000" cy="5352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a:solidFill>
                  <a:srgbClr val="F7DF1E"/>
                </a:solidFill>
                <a:latin typeface="Raleway"/>
                <a:ea typeface="Raleway"/>
                <a:cs typeface="Raleway"/>
                <a:sym typeface="Raleway"/>
              </a:rPr>
              <a:t>FB社團 :</a:t>
            </a:r>
            <a:r>
              <a:rPr b="1" lang="zh-TW">
                <a:solidFill>
                  <a:srgbClr val="FFFFFF"/>
                </a:solidFill>
                <a:latin typeface="Raleway"/>
                <a:ea typeface="Raleway"/>
                <a:cs typeface="Raleway"/>
                <a:sym typeface="Raleway"/>
              </a:rPr>
              <a:t> </a:t>
            </a:r>
            <a:r>
              <a:rPr b="1" lang="zh-TW" u="sng">
                <a:solidFill>
                  <a:srgbClr val="FFFFFF"/>
                </a:solidFill>
                <a:latin typeface="Raleway"/>
                <a:ea typeface="Raleway"/>
                <a:cs typeface="Raleway"/>
                <a:sym typeface="Raleway"/>
                <a:hlinkClick r:id="rId3">
                  <a:extLst>
                    <a:ext uri="{A12FA001-AC4F-418D-AE19-62706E023703}">
                      <ahyp:hlinkClr val="tx"/>
                    </a:ext>
                  </a:extLst>
                </a:hlinkClick>
              </a:rPr>
              <a:t>https://www.facebook.com/groups/2189823101261689</a:t>
            </a:r>
            <a:endParaRPr b="1">
              <a:solidFill>
                <a:srgbClr val="FFFFFF"/>
              </a:solidFill>
              <a:latin typeface="Raleway"/>
              <a:ea typeface="Raleway"/>
              <a:cs typeface="Raleway"/>
              <a:sym typeface="Raleway"/>
            </a:endParaRPr>
          </a:p>
        </p:txBody>
      </p:sp>
      <p:sp>
        <p:nvSpPr>
          <p:cNvPr id="2295" name="Google Shape;2295;p299"/>
          <p:cNvSpPr txBox="1"/>
          <p:nvPr/>
        </p:nvSpPr>
        <p:spPr>
          <a:xfrm>
            <a:off x="914175" y="2840825"/>
            <a:ext cx="7820100" cy="428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a:solidFill>
                  <a:srgbClr val="F7DF1E"/>
                </a:solidFill>
                <a:latin typeface="Raleway"/>
                <a:ea typeface="Raleway"/>
                <a:cs typeface="Raleway"/>
                <a:sym typeface="Raleway"/>
              </a:rPr>
              <a:t>Youtube : </a:t>
            </a:r>
            <a:r>
              <a:rPr b="1" lang="zh-TW" u="sng">
                <a:solidFill>
                  <a:srgbClr val="FFFFFF"/>
                </a:solidFill>
                <a:latin typeface="Raleway"/>
                <a:ea typeface="Raleway"/>
                <a:cs typeface="Raleway"/>
                <a:sym typeface="Raleway"/>
                <a:hlinkClick r:id="rId4">
                  <a:extLst>
                    <a:ext uri="{A12FA001-AC4F-418D-AE19-62706E023703}">
                      <ahyp:hlinkClr val="tx"/>
                    </a:ext>
                  </a:extLst>
                </a:hlinkClick>
              </a:rPr>
              <a:t>https://www.youtube.com/MikeCheng</a:t>
            </a:r>
            <a:endParaRPr b="1">
              <a:solidFill>
                <a:srgbClr val="FFFFFF"/>
              </a:solidFill>
              <a:latin typeface="Raleway"/>
              <a:ea typeface="Raleway"/>
              <a:cs typeface="Raleway"/>
              <a:sym typeface="Raleway"/>
            </a:endParaRPr>
          </a:p>
        </p:txBody>
      </p:sp>
      <p:sp>
        <p:nvSpPr>
          <p:cNvPr id="2296" name="Google Shape;2296;p299"/>
          <p:cNvSpPr txBox="1"/>
          <p:nvPr/>
        </p:nvSpPr>
        <p:spPr>
          <a:xfrm>
            <a:off x="938375" y="3322150"/>
            <a:ext cx="7820100" cy="398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a:solidFill>
                  <a:srgbClr val="F7DF1E"/>
                </a:solidFill>
                <a:latin typeface="Raleway"/>
                <a:ea typeface="Raleway"/>
                <a:cs typeface="Raleway"/>
                <a:sym typeface="Raleway"/>
              </a:rPr>
              <a:t>LINE :</a:t>
            </a:r>
            <a:r>
              <a:rPr b="1" lang="zh-TW">
                <a:solidFill>
                  <a:srgbClr val="FFFFFF"/>
                </a:solidFill>
                <a:latin typeface="Raleway"/>
                <a:ea typeface="Raleway"/>
                <a:cs typeface="Raleway"/>
                <a:sym typeface="Raleway"/>
              </a:rPr>
              <a:t> @Mike_cheng</a:t>
            </a:r>
            <a:endParaRPr b="1">
              <a:solidFill>
                <a:srgbClr val="FFFFFF"/>
              </a:solidFill>
              <a:latin typeface="Raleway"/>
              <a:ea typeface="Raleway"/>
              <a:cs typeface="Raleway"/>
              <a:sym typeface="Raleway"/>
            </a:endParaRPr>
          </a:p>
        </p:txBody>
      </p:sp>
      <p:sp>
        <p:nvSpPr>
          <p:cNvPr id="2297" name="Google Shape;2297;p299"/>
          <p:cNvSpPr txBox="1"/>
          <p:nvPr/>
        </p:nvSpPr>
        <p:spPr>
          <a:xfrm>
            <a:off x="914175" y="1770425"/>
            <a:ext cx="7014000" cy="5352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zh-TW">
                <a:solidFill>
                  <a:srgbClr val="F7DF1E"/>
                </a:solidFill>
                <a:latin typeface="Raleway"/>
                <a:ea typeface="Raleway"/>
                <a:cs typeface="Raleway"/>
                <a:sym typeface="Raleway"/>
              </a:rPr>
              <a:t>FB :</a:t>
            </a:r>
            <a:r>
              <a:rPr b="1" lang="zh-TW">
                <a:solidFill>
                  <a:srgbClr val="FFFFFF"/>
                </a:solidFill>
                <a:latin typeface="Raleway"/>
                <a:ea typeface="Raleway"/>
                <a:cs typeface="Raleway"/>
                <a:sym typeface="Raleway"/>
              </a:rPr>
              <a:t> </a:t>
            </a:r>
            <a:r>
              <a:rPr b="1" lang="zh-TW" u="sng">
                <a:solidFill>
                  <a:srgbClr val="FFFFFF"/>
                </a:solidFill>
                <a:latin typeface="Raleway"/>
                <a:ea typeface="Raleway"/>
                <a:cs typeface="Raleway"/>
                <a:sym typeface="Raleway"/>
                <a:hlinkClick r:id="rId5">
                  <a:extLst>
                    <a:ext uri="{A12FA001-AC4F-418D-AE19-62706E023703}">
                      <ahyp:hlinkClr val="tx"/>
                    </a:ext>
                  </a:extLst>
                </a:hlinkClick>
              </a:rPr>
              <a:t>https://www.facebook.com/profile.php?id=100000202869909</a:t>
            </a:r>
            <a:endParaRPr b="1">
              <a:solidFill>
                <a:srgbClr val="FFFFFF"/>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3-10 字串模板</a:t>
            </a:r>
            <a:endParaRPr b="1" sz="1300">
              <a:solidFill>
                <a:srgbClr val="F7DF1E"/>
              </a:solidFill>
              <a:highlight>
                <a:srgbClr val="242424"/>
              </a:highlight>
              <a:latin typeface="Calibri"/>
              <a:ea typeface="Calibri"/>
              <a:cs typeface="Calibri"/>
              <a:sym typeface="Calibri"/>
            </a:endParaRPr>
          </a:p>
        </p:txBody>
      </p:sp>
      <p:sp>
        <p:nvSpPr>
          <p:cNvPr id="287" name="Google Shape;287;p41"/>
          <p:cNvSpPr txBox="1"/>
          <p:nvPr/>
        </p:nvSpPr>
        <p:spPr>
          <a:xfrm>
            <a:off x="996000" y="1078650"/>
            <a:ext cx="71520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const</a:t>
            </a:r>
            <a:r>
              <a:rPr b="1" lang="zh-TW">
                <a:solidFill>
                  <a:srgbClr val="F8F8F2"/>
                </a:solidFill>
                <a:highlight>
                  <a:srgbClr val="242424"/>
                </a:highlight>
                <a:latin typeface="Courier New"/>
                <a:ea typeface="Courier New"/>
                <a:cs typeface="Courier New"/>
                <a:sym typeface="Courier New"/>
              </a:rPr>
              <a:t> name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"Mike"</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const</a:t>
            </a:r>
            <a:r>
              <a:rPr b="1" lang="zh-TW">
                <a:solidFill>
                  <a:srgbClr val="F8F8F2"/>
                </a:solidFill>
                <a:highlight>
                  <a:srgbClr val="242424"/>
                </a:highlight>
                <a:latin typeface="Courier New"/>
                <a:ea typeface="Courier New"/>
                <a:cs typeface="Courier New"/>
                <a:sym typeface="Courier New"/>
              </a:rPr>
              <a:t> age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80F4"/>
                </a:solidFill>
                <a:highlight>
                  <a:srgbClr val="242424"/>
                </a:highlight>
                <a:latin typeface="Courier New"/>
                <a:ea typeface="Courier New"/>
                <a:cs typeface="Courier New"/>
                <a:sym typeface="Courier New"/>
              </a:rPr>
              <a:t>12</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const</a:t>
            </a:r>
            <a:r>
              <a:rPr b="1" lang="zh-TW">
                <a:solidFill>
                  <a:srgbClr val="F8F8F2"/>
                </a:solidFill>
                <a:highlight>
                  <a:srgbClr val="242424"/>
                </a:highlight>
                <a:latin typeface="Courier New"/>
                <a:ea typeface="Courier New"/>
                <a:cs typeface="Courier New"/>
                <a:sym typeface="Courier New"/>
              </a:rPr>
              <a:t> newText </a:t>
            </a:r>
            <a:r>
              <a:rPr b="1" lang="zh-TW">
                <a:solidFill>
                  <a:srgbClr val="F92672"/>
                </a:solidFill>
                <a:highlight>
                  <a:srgbClr val="242424"/>
                </a:highlight>
                <a:latin typeface="Courier New"/>
                <a:ea typeface="Courier New"/>
                <a:cs typeface="Courier New"/>
                <a:sym typeface="Courier New"/>
              </a:rPr>
              <a:t>=</a:t>
            </a:r>
            <a:r>
              <a:rPr b="1" lang="zh-TW">
                <a:solidFill>
                  <a:srgbClr val="FFEE99"/>
                </a:solidFill>
                <a:highlight>
                  <a:srgbClr val="242424"/>
                </a:highlight>
                <a:latin typeface="Courier New"/>
                <a:ea typeface="Courier New"/>
                <a:cs typeface="Courier New"/>
                <a:sym typeface="Courier New"/>
              </a:rPr>
              <a:t> `我的名字叫${name}，我今年${age}歲`</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console</a:t>
            </a:r>
            <a:r>
              <a:rPr b="1" lang="zh-TW">
                <a:solidFill>
                  <a:srgbClr val="F92672"/>
                </a:solidFill>
                <a:highlight>
                  <a:srgbClr val="242424"/>
                </a:highlight>
                <a:latin typeface="Courier New"/>
                <a:ea typeface="Courier New"/>
                <a:cs typeface="Courier New"/>
                <a:sym typeface="Courier New"/>
              </a:rPr>
              <a:t>.</a:t>
            </a:r>
            <a:r>
              <a:rPr b="1" lang="zh-TW">
                <a:solidFill>
                  <a:srgbClr val="66D9EF"/>
                </a:solidFill>
                <a:highlight>
                  <a:srgbClr val="242424"/>
                </a:highlight>
                <a:latin typeface="Courier New"/>
                <a:ea typeface="Courier New"/>
                <a:cs typeface="Courier New"/>
                <a:sym typeface="Courier New"/>
              </a:rPr>
              <a:t>log</a:t>
            </a:r>
            <a:r>
              <a:rPr b="1" lang="zh-TW">
                <a:solidFill>
                  <a:srgbClr val="F8F8F2"/>
                </a:solidFill>
                <a:highlight>
                  <a:srgbClr val="242424"/>
                </a:highlight>
                <a:latin typeface="Courier New"/>
                <a:ea typeface="Courier New"/>
                <a:cs typeface="Courier New"/>
                <a:sym typeface="Courier New"/>
              </a:rPr>
              <a:t>(</a:t>
            </a:r>
            <a:r>
              <a:rPr b="1" lang="zh-TW">
                <a:solidFill>
                  <a:srgbClr val="FFEE99"/>
                </a:solidFill>
                <a:highlight>
                  <a:srgbClr val="242424"/>
                </a:highlight>
                <a:latin typeface="Courier New"/>
                <a:ea typeface="Courier New"/>
                <a:cs typeface="Courier New"/>
                <a:sym typeface="Courier New"/>
              </a:rPr>
              <a:t>"newText:"</a:t>
            </a:r>
            <a:r>
              <a:rPr b="1" lang="zh-TW">
                <a:solidFill>
                  <a:srgbClr val="F8F8F2"/>
                </a:solidFill>
                <a:highlight>
                  <a:srgbClr val="242424"/>
                </a:highlight>
                <a:latin typeface="Courier New"/>
                <a:ea typeface="Courier New"/>
                <a:cs typeface="Courier New"/>
                <a:sym typeface="Courier New"/>
              </a:rPr>
              <a:t>, newText);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8C8C8C"/>
                </a:solidFill>
                <a:highlight>
                  <a:srgbClr val="242424"/>
                </a:highlight>
                <a:latin typeface="Courier New"/>
                <a:ea typeface="Courier New"/>
                <a:cs typeface="Courier New"/>
                <a:sym typeface="Courier New"/>
              </a:rPr>
              <a:t>// 以前的用法</a:t>
            </a:r>
            <a:endParaRPr b="1" i="1">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const</a:t>
            </a:r>
            <a:r>
              <a:rPr b="1" lang="zh-TW">
                <a:solidFill>
                  <a:srgbClr val="F8F8F2"/>
                </a:solidFill>
                <a:highlight>
                  <a:srgbClr val="242424"/>
                </a:highlight>
                <a:latin typeface="Courier New"/>
                <a:ea typeface="Courier New"/>
                <a:cs typeface="Courier New"/>
                <a:sym typeface="Courier New"/>
              </a:rPr>
              <a:t> oldText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"我的名字叫"</a:t>
            </a:r>
            <a:r>
              <a:rPr b="1" lang="zh-TW">
                <a:solidFill>
                  <a:srgbClr val="F8F8F2"/>
                </a:solidFill>
                <a:highlight>
                  <a:srgbClr val="242424"/>
                </a:highlight>
                <a:latin typeface="Courier New"/>
                <a:ea typeface="Courier New"/>
                <a:cs typeface="Courier New"/>
                <a:sym typeface="Courier New"/>
              </a:rPr>
              <a:t>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name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"，我今年"</a:t>
            </a:r>
            <a:r>
              <a:rPr b="1" lang="zh-TW">
                <a:solidFill>
                  <a:srgbClr val="F8F8F2"/>
                </a:solidFill>
                <a:highlight>
                  <a:srgbClr val="242424"/>
                </a:highlight>
                <a:latin typeface="Courier New"/>
                <a:ea typeface="Courier New"/>
                <a:cs typeface="Courier New"/>
                <a:sym typeface="Courier New"/>
              </a:rPr>
              <a:t>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age </a:t>
            </a:r>
            <a:r>
              <a:rPr b="1" lang="zh-TW">
                <a:solidFill>
                  <a:srgbClr val="F92672"/>
                </a:solidFill>
                <a:highlight>
                  <a:srgbClr val="242424"/>
                </a:highlight>
                <a:latin typeface="Courier New"/>
                <a:ea typeface="Courier New"/>
                <a:cs typeface="Courier New"/>
                <a:sym typeface="Courier New"/>
              </a:rPr>
              <a:t>+</a:t>
            </a:r>
            <a:r>
              <a:rPr b="1" lang="zh-TW">
                <a:solidFill>
                  <a:srgbClr val="F8F8F2"/>
                </a:solidFill>
                <a:highlight>
                  <a:srgbClr val="242424"/>
                </a:highlight>
                <a:latin typeface="Courier New"/>
                <a:ea typeface="Courier New"/>
                <a:cs typeface="Courier New"/>
                <a:sym typeface="Courier New"/>
              </a:rPr>
              <a:t> </a:t>
            </a:r>
            <a:r>
              <a:rPr b="1" lang="zh-TW">
                <a:solidFill>
                  <a:srgbClr val="FFEE99"/>
                </a:solidFill>
                <a:highlight>
                  <a:srgbClr val="242424"/>
                </a:highlight>
                <a:latin typeface="Courier New"/>
                <a:ea typeface="Courier New"/>
                <a:cs typeface="Courier New"/>
                <a:sym typeface="Courier New"/>
              </a:rPr>
              <a:t>"歲"</a:t>
            </a:r>
            <a:r>
              <a:rPr b="1" lang="zh-TW">
                <a:solidFill>
                  <a:srgbClr val="F8F8F2"/>
                </a:solidFill>
                <a:highlight>
                  <a:srgbClr val="242424"/>
                </a:highlight>
                <a:latin typeface="Courier New"/>
                <a:ea typeface="Courier New"/>
                <a:cs typeface="Courier New"/>
                <a:sym typeface="Courier New"/>
              </a:rPr>
              <a:t>;</a:t>
            </a:r>
            <a:endParaRPr b="1">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a:solidFill>
                  <a:srgbClr val="66D9EF"/>
                </a:solidFill>
                <a:highlight>
                  <a:srgbClr val="242424"/>
                </a:highlight>
                <a:latin typeface="Courier New"/>
                <a:ea typeface="Courier New"/>
                <a:cs typeface="Courier New"/>
                <a:sym typeface="Courier New"/>
              </a:rPr>
              <a:t>console</a:t>
            </a:r>
            <a:r>
              <a:rPr b="1" lang="zh-TW">
                <a:solidFill>
                  <a:srgbClr val="F92672"/>
                </a:solidFill>
                <a:highlight>
                  <a:srgbClr val="242424"/>
                </a:highlight>
                <a:latin typeface="Courier New"/>
                <a:ea typeface="Courier New"/>
                <a:cs typeface="Courier New"/>
                <a:sym typeface="Courier New"/>
              </a:rPr>
              <a:t>.</a:t>
            </a:r>
            <a:r>
              <a:rPr b="1" lang="zh-TW">
                <a:solidFill>
                  <a:srgbClr val="66D9EF"/>
                </a:solidFill>
                <a:highlight>
                  <a:srgbClr val="242424"/>
                </a:highlight>
                <a:latin typeface="Courier New"/>
                <a:ea typeface="Courier New"/>
                <a:cs typeface="Courier New"/>
                <a:sym typeface="Courier New"/>
              </a:rPr>
              <a:t>log</a:t>
            </a:r>
            <a:r>
              <a:rPr b="1" lang="zh-TW">
                <a:solidFill>
                  <a:srgbClr val="F8F8F2"/>
                </a:solidFill>
                <a:highlight>
                  <a:srgbClr val="242424"/>
                </a:highlight>
                <a:latin typeface="Courier New"/>
                <a:ea typeface="Courier New"/>
                <a:cs typeface="Courier New"/>
                <a:sym typeface="Courier New"/>
              </a:rPr>
              <a:t>(</a:t>
            </a:r>
            <a:r>
              <a:rPr b="1" lang="zh-TW">
                <a:solidFill>
                  <a:srgbClr val="FFEE99"/>
                </a:solidFill>
                <a:highlight>
                  <a:srgbClr val="242424"/>
                </a:highlight>
                <a:latin typeface="Courier New"/>
                <a:ea typeface="Courier New"/>
                <a:cs typeface="Courier New"/>
                <a:sym typeface="Courier New"/>
              </a:rPr>
              <a:t>"oldText:"</a:t>
            </a:r>
            <a:r>
              <a:rPr b="1" lang="zh-TW">
                <a:solidFill>
                  <a:srgbClr val="F8F8F2"/>
                </a:solidFill>
                <a:highlight>
                  <a:srgbClr val="242424"/>
                </a:highlight>
                <a:latin typeface="Courier New"/>
                <a:ea typeface="Courier New"/>
                <a:cs typeface="Courier New"/>
                <a:sym typeface="Courier New"/>
              </a:rPr>
              <a:t>, oldText);</a:t>
            </a:r>
            <a:endParaRPr b="1">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311700" y="2063525"/>
            <a:ext cx="8520600" cy="72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000">
                <a:solidFill>
                  <a:srgbClr val="FFFFFF"/>
                </a:solidFill>
              </a:rPr>
              <a:t>範例下載</a:t>
            </a:r>
            <a:endParaRPr b="1" sz="3000">
              <a:solidFill>
                <a:srgbClr val="FFFFFF"/>
              </a:solidFill>
            </a:endParaRPr>
          </a:p>
        </p:txBody>
      </p:sp>
      <p:sp>
        <p:nvSpPr>
          <p:cNvPr id="70" name="Google Shape;70;p15"/>
          <p:cNvSpPr txBox="1"/>
          <p:nvPr/>
        </p:nvSpPr>
        <p:spPr>
          <a:xfrm>
            <a:off x="311700" y="2668650"/>
            <a:ext cx="8520600" cy="4659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zh-TW" u="sng">
                <a:solidFill>
                  <a:schemeClr val="hlink"/>
                </a:solidFill>
                <a:hlinkClick r:id="rId3"/>
              </a:rPr>
              <a:t>https://github.com/MikeOnlineCourse/JS_TS_F2E_Course</a:t>
            </a:r>
            <a:endParaRPr>
              <a:solidFill>
                <a:srgbClr val="EEEEE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4-1 判斷式 if</a:t>
            </a:r>
            <a:endParaRPr b="1" sz="1300">
              <a:solidFill>
                <a:srgbClr val="F7DF1E"/>
              </a:solidFill>
              <a:highlight>
                <a:srgbClr val="242424"/>
              </a:highlight>
              <a:latin typeface="Calibri"/>
              <a:ea typeface="Calibri"/>
              <a:cs typeface="Calibri"/>
              <a:sym typeface="Calibri"/>
            </a:endParaRPr>
          </a:p>
        </p:txBody>
      </p:sp>
      <p:sp>
        <p:nvSpPr>
          <p:cNvPr id="293" name="Google Shape;293;p42"/>
          <p:cNvSpPr txBox="1"/>
          <p:nvPr/>
        </p:nvSpPr>
        <p:spPr>
          <a:xfrm>
            <a:off x="2832450" y="1617450"/>
            <a:ext cx="34791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600">
                <a:solidFill>
                  <a:srgbClr val="66D9EF"/>
                </a:solidFill>
                <a:highlight>
                  <a:srgbClr val="242424"/>
                </a:highlight>
                <a:latin typeface="Courier New"/>
                <a:ea typeface="Courier New"/>
                <a:cs typeface="Courier New"/>
                <a:sym typeface="Courier New"/>
              </a:rPr>
              <a:t>const</a:t>
            </a:r>
            <a:r>
              <a:rPr b="1" lang="zh-TW" sz="1600">
                <a:solidFill>
                  <a:srgbClr val="F8F8F2"/>
                </a:solidFill>
                <a:highlight>
                  <a:srgbClr val="242424"/>
                </a:highlight>
                <a:latin typeface="Courier New"/>
                <a:ea typeface="Courier New"/>
                <a:cs typeface="Courier New"/>
                <a:sym typeface="Courier New"/>
              </a:rPr>
              <a:t> weather </a:t>
            </a:r>
            <a:r>
              <a:rPr b="1" lang="zh-TW" sz="1600">
                <a:solidFill>
                  <a:srgbClr val="F92672"/>
                </a:solidFill>
                <a:highlight>
                  <a:srgbClr val="242424"/>
                </a:highlight>
                <a:latin typeface="Courier New"/>
                <a:ea typeface="Courier New"/>
                <a:cs typeface="Courier New"/>
                <a:sym typeface="Courier New"/>
              </a:rPr>
              <a:t>=</a:t>
            </a:r>
            <a:r>
              <a:rPr b="1" lang="zh-TW" sz="1600">
                <a:solidFill>
                  <a:srgbClr val="F8F8F2"/>
                </a:solidFill>
                <a:highlight>
                  <a:srgbClr val="242424"/>
                </a:highlight>
                <a:latin typeface="Courier New"/>
                <a:ea typeface="Courier New"/>
                <a:cs typeface="Courier New"/>
                <a:sym typeface="Courier New"/>
              </a:rPr>
              <a:t> </a:t>
            </a:r>
            <a:r>
              <a:rPr b="1" lang="zh-TW" sz="1600">
                <a:solidFill>
                  <a:srgbClr val="FFEE99"/>
                </a:solidFill>
                <a:highlight>
                  <a:srgbClr val="242424"/>
                </a:highlight>
                <a:latin typeface="Courier New"/>
                <a:ea typeface="Courier New"/>
                <a:cs typeface="Courier New"/>
                <a:sym typeface="Courier New"/>
              </a:rPr>
              <a:t>"下雨"</a:t>
            </a:r>
            <a:r>
              <a:rPr b="1" lang="zh-TW" sz="1600">
                <a:solidFill>
                  <a:srgbClr val="F8F8F2"/>
                </a:solidFill>
                <a:highlight>
                  <a:srgbClr val="242424"/>
                </a:highlight>
                <a:latin typeface="Courier New"/>
                <a:ea typeface="Courier New"/>
                <a:cs typeface="Courier New"/>
                <a:sym typeface="Courier New"/>
              </a:rPr>
              <a:t>;</a:t>
            </a:r>
            <a:endParaRPr b="1" sz="16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6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600">
                <a:solidFill>
                  <a:srgbClr val="F92672"/>
                </a:solidFill>
                <a:highlight>
                  <a:srgbClr val="242424"/>
                </a:highlight>
                <a:latin typeface="Courier New"/>
                <a:ea typeface="Courier New"/>
                <a:cs typeface="Courier New"/>
                <a:sym typeface="Courier New"/>
              </a:rPr>
              <a:t>if</a:t>
            </a:r>
            <a:r>
              <a:rPr b="1" lang="zh-TW" sz="1600">
                <a:solidFill>
                  <a:srgbClr val="F8F8F2"/>
                </a:solidFill>
                <a:highlight>
                  <a:srgbClr val="242424"/>
                </a:highlight>
                <a:latin typeface="Courier New"/>
                <a:ea typeface="Courier New"/>
                <a:cs typeface="Courier New"/>
                <a:sym typeface="Courier New"/>
              </a:rPr>
              <a:t> (weather </a:t>
            </a:r>
            <a:r>
              <a:rPr b="1" lang="zh-TW" sz="1600">
                <a:solidFill>
                  <a:srgbClr val="F92672"/>
                </a:solidFill>
                <a:highlight>
                  <a:srgbClr val="242424"/>
                </a:highlight>
                <a:latin typeface="Courier New"/>
                <a:ea typeface="Courier New"/>
                <a:cs typeface="Courier New"/>
                <a:sym typeface="Courier New"/>
              </a:rPr>
              <a:t>==</a:t>
            </a:r>
            <a:r>
              <a:rPr b="1" lang="zh-TW" sz="1600">
                <a:solidFill>
                  <a:srgbClr val="F8F8F2"/>
                </a:solidFill>
                <a:highlight>
                  <a:srgbClr val="242424"/>
                </a:highlight>
                <a:latin typeface="Courier New"/>
                <a:ea typeface="Courier New"/>
                <a:cs typeface="Courier New"/>
                <a:sym typeface="Courier New"/>
              </a:rPr>
              <a:t> </a:t>
            </a:r>
            <a:r>
              <a:rPr b="1" lang="zh-TW" sz="1600">
                <a:solidFill>
                  <a:srgbClr val="FFEE99"/>
                </a:solidFill>
                <a:highlight>
                  <a:srgbClr val="242424"/>
                </a:highlight>
                <a:latin typeface="Courier New"/>
                <a:ea typeface="Courier New"/>
                <a:cs typeface="Courier New"/>
                <a:sym typeface="Courier New"/>
              </a:rPr>
              <a:t>"下雨"</a:t>
            </a:r>
            <a:r>
              <a:rPr b="1" lang="zh-TW" sz="1600">
                <a:solidFill>
                  <a:srgbClr val="F8F8F2"/>
                </a:solidFill>
                <a:highlight>
                  <a:srgbClr val="242424"/>
                </a:highlight>
                <a:latin typeface="Courier New"/>
                <a:ea typeface="Courier New"/>
                <a:cs typeface="Courier New"/>
                <a:sym typeface="Courier New"/>
              </a:rPr>
              <a:t>) {</a:t>
            </a:r>
            <a:endParaRPr b="1" sz="16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600">
                <a:solidFill>
                  <a:srgbClr val="A6E22E"/>
                </a:solidFill>
                <a:highlight>
                  <a:srgbClr val="242424"/>
                </a:highlight>
                <a:latin typeface="Courier New"/>
                <a:ea typeface="Courier New"/>
                <a:cs typeface="Courier New"/>
                <a:sym typeface="Courier New"/>
              </a:rPr>
              <a:t>alert</a:t>
            </a:r>
            <a:r>
              <a:rPr b="1" lang="zh-TW" sz="1600">
                <a:solidFill>
                  <a:srgbClr val="F8F8F2"/>
                </a:solidFill>
                <a:highlight>
                  <a:srgbClr val="242424"/>
                </a:highlight>
                <a:latin typeface="Courier New"/>
                <a:ea typeface="Courier New"/>
                <a:cs typeface="Courier New"/>
                <a:sym typeface="Courier New"/>
              </a:rPr>
              <a:t>(</a:t>
            </a:r>
            <a:r>
              <a:rPr b="1" lang="zh-TW" sz="1600">
                <a:solidFill>
                  <a:srgbClr val="FFEE99"/>
                </a:solidFill>
                <a:highlight>
                  <a:srgbClr val="242424"/>
                </a:highlight>
                <a:latin typeface="Courier New"/>
                <a:ea typeface="Courier New"/>
                <a:cs typeface="Courier New"/>
                <a:sym typeface="Courier New"/>
              </a:rPr>
              <a:t>"今天要帶傘"</a:t>
            </a:r>
            <a:r>
              <a:rPr b="1" lang="zh-TW" sz="1600">
                <a:solidFill>
                  <a:srgbClr val="F8F8F2"/>
                </a:solidFill>
                <a:highlight>
                  <a:srgbClr val="242424"/>
                </a:highlight>
                <a:latin typeface="Courier New"/>
                <a:ea typeface="Courier New"/>
                <a:cs typeface="Courier New"/>
                <a:sym typeface="Courier New"/>
              </a:rPr>
              <a:t>);</a:t>
            </a:r>
            <a:endParaRPr b="1" sz="16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600">
                <a:solidFill>
                  <a:srgbClr val="F8F8F2"/>
                </a:solidFill>
                <a:highlight>
                  <a:srgbClr val="242424"/>
                </a:highlight>
                <a:latin typeface="Courier New"/>
                <a:ea typeface="Courier New"/>
                <a:cs typeface="Courier New"/>
                <a:sym typeface="Courier New"/>
              </a:rPr>
              <a:t>}</a:t>
            </a:r>
            <a:endParaRPr b="1" sz="16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4-2 判斷式 if...else</a:t>
            </a:r>
            <a:endParaRPr b="1" sz="1300">
              <a:solidFill>
                <a:srgbClr val="F7DF1E"/>
              </a:solidFill>
              <a:highlight>
                <a:srgbClr val="242424"/>
              </a:highlight>
              <a:latin typeface="Calibri"/>
              <a:ea typeface="Calibri"/>
              <a:cs typeface="Calibri"/>
              <a:sym typeface="Calibri"/>
            </a:endParaRPr>
          </a:p>
        </p:txBody>
      </p:sp>
      <p:sp>
        <p:nvSpPr>
          <p:cNvPr id="299" name="Google Shape;299;p43"/>
          <p:cNvSpPr txBox="1"/>
          <p:nvPr/>
        </p:nvSpPr>
        <p:spPr>
          <a:xfrm>
            <a:off x="2959950" y="1324950"/>
            <a:ext cx="3224100" cy="249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500">
                <a:solidFill>
                  <a:srgbClr val="66D9EF"/>
                </a:solidFill>
                <a:highlight>
                  <a:srgbClr val="242424"/>
                </a:highlight>
                <a:latin typeface="Courier New"/>
                <a:ea typeface="Courier New"/>
                <a:cs typeface="Courier New"/>
                <a:sym typeface="Courier New"/>
              </a:rPr>
              <a:t>const</a:t>
            </a:r>
            <a:r>
              <a:rPr b="1" lang="zh-TW" sz="1500">
                <a:solidFill>
                  <a:srgbClr val="F8F8F2"/>
                </a:solidFill>
                <a:highlight>
                  <a:srgbClr val="242424"/>
                </a:highlight>
                <a:latin typeface="Courier New"/>
                <a:ea typeface="Courier New"/>
                <a:cs typeface="Courier New"/>
                <a:sym typeface="Courier New"/>
              </a:rPr>
              <a:t> weather </a:t>
            </a:r>
            <a:r>
              <a:rPr b="1" lang="zh-TW" sz="1500">
                <a:solidFill>
                  <a:srgbClr val="F92672"/>
                </a:solidFill>
                <a:highlight>
                  <a:srgbClr val="242424"/>
                </a:highlight>
                <a:latin typeface="Courier New"/>
                <a:ea typeface="Courier New"/>
                <a:cs typeface="Courier New"/>
                <a:sym typeface="Courier New"/>
              </a:rPr>
              <a:t>=</a:t>
            </a:r>
            <a:r>
              <a:rPr b="1" lang="zh-TW" sz="1500">
                <a:solidFill>
                  <a:srgbClr val="F8F8F2"/>
                </a:solidFill>
                <a:highlight>
                  <a:srgbClr val="242424"/>
                </a:highlight>
                <a:latin typeface="Courier New"/>
                <a:ea typeface="Courier New"/>
                <a:cs typeface="Courier New"/>
                <a:sym typeface="Courier New"/>
              </a:rPr>
              <a:t> </a:t>
            </a:r>
            <a:r>
              <a:rPr b="1" lang="zh-TW" sz="1500">
                <a:solidFill>
                  <a:srgbClr val="FFEE99"/>
                </a:solidFill>
                <a:highlight>
                  <a:srgbClr val="242424"/>
                </a:highlight>
                <a:latin typeface="Courier New"/>
                <a:ea typeface="Courier New"/>
                <a:cs typeface="Courier New"/>
                <a:sym typeface="Courier New"/>
              </a:rPr>
              <a:t>"下雨"</a:t>
            </a: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92672"/>
                </a:solidFill>
                <a:highlight>
                  <a:srgbClr val="242424"/>
                </a:highlight>
                <a:latin typeface="Courier New"/>
                <a:ea typeface="Courier New"/>
                <a:cs typeface="Courier New"/>
                <a:sym typeface="Courier New"/>
              </a:rPr>
              <a:t>if</a:t>
            </a:r>
            <a:r>
              <a:rPr b="1" lang="zh-TW" sz="1500">
                <a:solidFill>
                  <a:srgbClr val="F8F8F2"/>
                </a:solidFill>
                <a:highlight>
                  <a:srgbClr val="242424"/>
                </a:highlight>
                <a:latin typeface="Courier New"/>
                <a:ea typeface="Courier New"/>
                <a:cs typeface="Courier New"/>
                <a:sym typeface="Courier New"/>
              </a:rPr>
              <a:t> (weather </a:t>
            </a:r>
            <a:r>
              <a:rPr b="1" lang="zh-TW" sz="1500">
                <a:solidFill>
                  <a:srgbClr val="F92672"/>
                </a:solidFill>
                <a:highlight>
                  <a:srgbClr val="242424"/>
                </a:highlight>
                <a:latin typeface="Courier New"/>
                <a:ea typeface="Courier New"/>
                <a:cs typeface="Courier New"/>
                <a:sym typeface="Courier New"/>
              </a:rPr>
              <a:t>==</a:t>
            </a:r>
            <a:r>
              <a:rPr b="1" lang="zh-TW" sz="1500">
                <a:solidFill>
                  <a:srgbClr val="F8F8F2"/>
                </a:solidFill>
                <a:highlight>
                  <a:srgbClr val="242424"/>
                </a:highlight>
                <a:latin typeface="Courier New"/>
                <a:ea typeface="Courier New"/>
                <a:cs typeface="Courier New"/>
                <a:sym typeface="Courier New"/>
              </a:rPr>
              <a:t> </a:t>
            </a:r>
            <a:r>
              <a:rPr b="1" lang="zh-TW" sz="1500">
                <a:solidFill>
                  <a:srgbClr val="FFEE99"/>
                </a:solidFill>
                <a:highlight>
                  <a:srgbClr val="242424"/>
                </a:highlight>
                <a:latin typeface="Courier New"/>
                <a:ea typeface="Courier New"/>
                <a:cs typeface="Courier New"/>
                <a:sym typeface="Courier New"/>
              </a:rPr>
              <a:t>"下雨"</a:t>
            </a:r>
            <a:r>
              <a:rPr b="1" lang="zh-TW" sz="1500">
                <a:solidFill>
                  <a:srgbClr val="F8F8F2"/>
                </a:solidFill>
                <a:highlight>
                  <a:srgbClr val="242424"/>
                </a:highlight>
                <a:latin typeface="Courier New"/>
                <a:ea typeface="Courier New"/>
                <a:cs typeface="Courier New"/>
                <a:sym typeface="Courier New"/>
              </a:rPr>
              <a:t>) {</a:t>
            </a:r>
            <a:endParaRPr b="1" sz="15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500">
                <a:solidFill>
                  <a:srgbClr val="A6E22E"/>
                </a:solidFill>
                <a:highlight>
                  <a:srgbClr val="242424"/>
                </a:highlight>
                <a:latin typeface="Courier New"/>
                <a:ea typeface="Courier New"/>
                <a:cs typeface="Courier New"/>
                <a:sym typeface="Courier New"/>
              </a:rPr>
              <a:t>alert</a:t>
            </a:r>
            <a:r>
              <a:rPr b="1" lang="zh-TW" sz="1500">
                <a:solidFill>
                  <a:srgbClr val="F8F8F2"/>
                </a:solidFill>
                <a:highlight>
                  <a:srgbClr val="242424"/>
                </a:highlight>
                <a:latin typeface="Courier New"/>
                <a:ea typeface="Courier New"/>
                <a:cs typeface="Courier New"/>
                <a:sym typeface="Courier New"/>
              </a:rPr>
              <a:t>(</a:t>
            </a:r>
            <a:r>
              <a:rPr b="1" lang="zh-TW" sz="1500">
                <a:solidFill>
                  <a:srgbClr val="FFEE99"/>
                </a:solidFill>
                <a:highlight>
                  <a:srgbClr val="242424"/>
                </a:highlight>
                <a:latin typeface="Courier New"/>
                <a:ea typeface="Courier New"/>
                <a:cs typeface="Courier New"/>
                <a:sym typeface="Courier New"/>
              </a:rPr>
              <a:t>"今天要帶傘"</a:t>
            </a: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8F8F2"/>
                </a:solidFill>
                <a:highlight>
                  <a:srgbClr val="242424"/>
                </a:highlight>
                <a:latin typeface="Courier New"/>
                <a:ea typeface="Courier New"/>
                <a:cs typeface="Courier New"/>
                <a:sym typeface="Courier New"/>
              </a:rPr>
              <a:t>} </a:t>
            </a:r>
            <a:r>
              <a:rPr b="1" lang="zh-TW" sz="1500">
                <a:solidFill>
                  <a:srgbClr val="F92672"/>
                </a:solidFill>
                <a:highlight>
                  <a:srgbClr val="242424"/>
                </a:highlight>
                <a:latin typeface="Courier New"/>
                <a:ea typeface="Courier New"/>
                <a:cs typeface="Courier New"/>
                <a:sym typeface="Courier New"/>
              </a:rPr>
              <a:t>else</a:t>
            </a:r>
            <a:r>
              <a:rPr b="1" lang="zh-TW" sz="1500">
                <a:solidFill>
                  <a:srgbClr val="F8F8F2"/>
                </a:solidFill>
                <a:highlight>
                  <a:srgbClr val="242424"/>
                </a:highlight>
                <a:latin typeface="Courier New"/>
                <a:ea typeface="Courier New"/>
                <a:cs typeface="Courier New"/>
                <a:sym typeface="Courier New"/>
              </a:rPr>
              <a:t> {</a:t>
            </a:r>
            <a:endParaRPr b="1" sz="15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500">
                <a:solidFill>
                  <a:srgbClr val="A6E22E"/>
                </a:solidFill>
                <a:highlight>
                  <a:srgbClr val="242424"/>
                </a:highlight>
                <a:latin typeface="Courier New"/>
                <a:ea typeface="Courier New"/>
                <a:cs typeface="Courier New"/>
                <a:sym typeface="Courier New"/>
              </a:rPr>
              <a:t>alert</a:t>
            </a:r>
            <a:r>
              <a:rPr b="1" lang="zh-TW" sz="1500">
                <a:solidFill>
                  <a:srgbClr val="F8F8F2"/>
                </a:solidFill>
                <a:highlight>
                  <a:srgbClr val="242424"/>
                </a:highlight>
                <a:latin typeface="Courier New"/>
                <a:ea typeface="Courier New"/>
                <a:cs typeface="Courier New"/>
                <a:sym typeface="Courier New"/>
              </a:rPr>
              <a:t>(</a:t>
            </a:r>
            <a:r>
              <a:rPr b="1" lang="zh-TW" sz="1500">
                <a:solidFill>
                  <a:srgbClr val="FFEE99"/>
                </a:solidFill>
                <a:highlight>
                  <a:srgbClr val="242424"/>
                </a:highlight>
                <a:latin typeface="Courier New"/>
                <a:ea typeface="Courier New"/>
                <a:cs typeface="Courier New"/>
                <a:sym typeface="Courier New"/>
              </a:rPr>
              <a:t>"今天不要帶傘"</a:t>
            </a: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4-3 判斷式 if...else if</a:t>
            </a:r>
            <a:endParaRPr b="1" sz="1300">
              <a:solidFill>
                <a:srgbClr val="F7DF1E"/>
              </a:solidFill>
              <a:highlight>
                <a:srgbClr val="242424"/>
              </a:highlight>
              <a:latin typeface="Calibri"/>
              <a:ea typeface="Calibri"/>
              <a:cs typeface="Calibri"/>
              <a:sym typeface="Calibri"/>
            </a:endParaRPr>
          </a:p>
        </p:txBody>
      </p:sp>
      <p:sp>
        <p:nvSpPr>
          <p:cNvPr id="305" name="Google Shape;305;p44"/>
          <p:cNvSpPr txBox="1"/>
          <p:nvPr/>
        </p:nvSpPr>
        <p:spPr>
          <a:xfrm>
            <a:off x="2539650" y="616950"/>
            <a:ext cx="4064700" cy="390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breakfast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"麥香雞肉堡"</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92672"/>
                </a:solidFill>
                <a:highlight>
                  <a:srgbClr val="242424"/>
                </a:highlight>
                <a:latin typeface="Courier New"/>
                <a:ea typeface="Courier New"/>
                <a:cs typeface="Courier New"/>
                <a:sym typeface="Courier New"/>
              </a:rPr>
              <a:t>if</a:t>
            </a:r>
            <a:r>
              <a:rPr b="1" lang="zh-TW" sz="1100">
                <a:solidFill>
                  <a:srgbClr val="F8F8F2"/>
                </a:solidFill>
                <a:highlight>
                  <a:srgbClr val="242424"/>
                </a:highlight>
                <a:latin typeface="Courier New"/>
                <a:ea typeface="Courier New"/>
                <a:cs typeface="Courier New"/>
                <a:sym typeface="Courier New"/>
              </a:rPr>
              <a:t> (breakfast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"麥香雞肉堡"</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alert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"收你30元"</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else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if</a:t>
            </a:r>
            <a:r>
              <a:rPr b="1" lang="zh-TW" sz="1100">
                <a:solidFill>
                  <a:srgbClr val="F8F8F2"/>
                </a:solidFill>
                <a:highlight>
                  <a:srgbClr val="242424"/>
                </a:highlight>
                <a:latin typeface="Courier New"/>
                <a:ea typeface="Courier New"/>
                <a:cs typeface="Courier New"/>
                <a:sym typeface="Courier New"/>
              </a:rPr>
              <a:t> (breakfast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"厚切豬排堡"</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alert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"收你85元"</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else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if</a:t>
            </a:r>
            <a:r>
              <a:rPr b="1" lang="zh-TW" sz="1100">
                <a:solidFill>
                  <a:srgbClr val="F8F8F2"/>
                </a:solidFill>
                <a:highlight>
                  <a:srgbClr val="242424"/>
                </a:highlight>
                <a:latin typeface="Courier New"/>
                <a:ea typeface="Courier New"/>
                <a:cs typeface="Courier New"/>
                <a:sym typeface="Courier New"/>
              </a:rPr>
              <a:t> (breakfast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"總匯蛋餅"</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alert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"收你50元"</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else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if</a:t>
            </a:r>
            <a:r>
              <a:rPr b="1" lang="zh-TW" sz="1100">
                <a:solidFill>
                  <a:srgbClr val="F8F8F2"/>
                </a:solidFill>
                <a:highlight>
                  <a:srgbClr val="242424"/>
                </a:highlight>
                <a:latin typeface="Courier New"/>
                <a:ea typeface="Courier New"/>
                <a:cs typeface="Courier New"/>
                <a:sym typeface="Courier New"/>
              </a:rPr>
              <a:t> (breakfast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"玉米濃湯"</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alert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"收你35元"</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else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if</a:t>
            </a:r>
            <a:r>
              <a:rPr b="1" lang="zh-TW" sz="1100">
                <a:solidFill>
                  <a:srgbClr val="F8F8F2"/>
                </a:solidFill>
                <a:highlight>
                  <a:srgbClr val="242424"/>
                </a:highlight>
                <a:latin typeface="Courier New"/>
                <a:ea typeface="Courier New"/>
                <a:cs typeface="Courier New"/>
                <a:sym typeface="Courier New"/>
              </a:rPr>
              <a:t> (breakfast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"捷克厚牛芝加哥堡"</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alert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"收你75元"</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else</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100">
                <a:solidFill>
                  <a:srgbClr val="A6E22E"/>
                </a:solidFill>
                <a:highlight>
                  <a:srgbClr val="242424"/>
                </a:highlight>
                <a:latin typeface="Courier New"/>
                <a:ea typeface="Courier New"/>
                <a:cs typeface="Courier New"/>
                <a:sym typeface="Courier New"/>
              </a:rPr>
              <a:t>alert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"其它一律收你55元"</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4-4 三種等於的差別</a:t>
            </a:r>
            <a:endParaRPr b="1" sz="1300">
              <a:solidFill>
                <a:srgbClr val="F7DF1E"/>
              </a:solidFill>
              <a:highlight>
                <a:srgbClr val="242424"/>
              </a:highlight>
              <a:latin typeface="Calibri"/>
              <a:ea typeface="Calibri"/>
              <a:cs typeface="Calibri"/>
              <a:sym typeface="Calibri"/>
            </a:endParaRPr>
          </a:p>
        </p:txBody>
      </p:sp>
      <p:sp>
        <p:nvSpPr>
          <p:cNvPr id="311" name="Google Shape;311;p45"/>
          <p:cNvSpPr txBox="1"/>
          <p:nvPr/>
        </p:nvSpPr>
        <p:spPr>
          <a:xfrm>
            <a:off x="1445175" y="966425"/>
            <a:ext cx="30000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500">
                <a:solidFill>
                  <a:srgbClr val="8C8C8C"/>
                </a:solidFill>
                <a:highlight>
                  <a:srgbClr val="242424"/>
                </a:highlight>
                <a:latin typeface="Courier New"/>
                <a:ea typeface="Courier New"/>
                <a:cs typeface="Courier New"/>
                <a:sym typeface="Courier New"/>
              </a:rPr>
              <a:t>// 賦予 (設定)</a:t>
            </a:r>
            <a:endParaRPr b="1" i="1" sz="15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500">
                <a:solidFill>
                  <a:srgbClr val="66D9EF"/>
                </a:solidFill>
                <a:highlight>
                  <a:srgbClr val="242424"/>
                </a:highlight>
                <a:latin typeface="Courier New"/>
                <a:ea typeface="Courier New"/>
                <a:cs typeface="Courier New"/>
                <a:sym typeface="Courier New"/>
              </a:rPr>
              <a:t>const</a:t>
            </a:r>
            <a:r>
              <a:rPr b="1" lang="zh-TW" sz="1500">
                <a:solidFill>
                  <a:srgbClr val="F8F8F2"/>
                </a:solidFill>
                <a:highlight>
                  <a:srgbClr val="242424"/>
                </a:highlight>
                <a:latin typeface="Courier New"/>
                <a:ea typeface="Courier New"/>
                <a:cs typeface="Courier New"/>
                <a:sym typeface="Courier New"/>
              </a:rPr>
              <a:t> int </a:t>
            </a:r>
            <a:r>
              <a:rPr b="1" lang="zh-TW" sz="1500">
                <a:solidFill>
                  <a:srgbClr val="F92672"/>
                </a:solidFill>
                <a:highlight>
                  <a:srgbClr val="242424"/>
                </a:highlight>
                <a:latin typeface="Courier New"/>
                <a:ea typeface="Courier New"/>
                <a:cs typeface="Courier New"/>
                <a:sym typeface="Courier New"/>
              </a:rPr>
              <a:t>=</a:t>
            </a:r>
            <a:r>
              <a:rPr b="1" lang="zh-TW" sz="1500">
                <a:solidFill>
                  <a:srgbClr val="F8F8F2"/>
                </a:solidFill>
                <a:highlight>
                  <a:srgbClr val="242424"/>
                </a:highlight>
                <a:latin typeface="Courier New"/>
                <a:ea typeface="Courier New"/>
                <a:cs typeface="Courier New"/>
                <a:sym typeface="Courier New"/>
              </a:rPr>
              <a:t> </a:t>
            </a:r>
            <a:r>
              <a:rPr b="1" lang="zh-TW" sz="1500">
                <a:solidFill>
                  <a:srgbClr val="FF80F4"/>
                </a:solidFill>
                <a:highlight>
                  <a:srgbClr val="242424"/>
                </a:highlight>
                <a:latin typeface="Courier New"/>
                <a:ea typeface="Courier New"/>
                <a:cs typeface="Courier New"/>
                <a:sym typeface="Courier New"/>
              </a:rPr>
              <a:t>1</a:t>
            </a: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p:txBody>
      </p:sp>
      <p:sp>
        <p:nvSpPr>
          <p:cNvPr id="312" name="Google Shape;312;p45"/>
          <p:cNvSpPr txBox="1"/>
          <p:nvPr/>
        </p:nvSpPr>
        <p:spPr>
          <a:xfrm>
            <a:off x="1445175" y="2151325"/>
            <a:ext cx="3000000" cy="214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500">
                <a:solidFill>
                  <a:srgbClr val="8C8C8C"/>
                </a:solidFill>
                <a:highlight>
                  <a:srgbClr val="242424"/>
                </a:highlight>
                <a:latin typeface="Courier New"/>
                <a:ea typeface="Courier New"/>
                <a:cs typeface="Courier New"/>
                <a:sym typeface="Courier New"/>
              </a:rPr>
              <a:t>//一般相等 (==) 會強制轉型</a:t>
            </a:r>
            <a:endParaRPr b="1" i="1" sz="15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92672"/>
                </a:solidFill>
                <a:highlight>
                  <a:srgbClr val="242424"/>
                </a:highlight>
                <a:latin typeface="Courier New"/>
                <a:ea typeface="Courier New"/>
                <a:cs typeface="Courier New"/>
                <a:sym typeface="Courier New"/>
              </a:rPr>
              <a:t>if</a:t>
            </a:r>
            <a:r>
              <a:rPr b="1" lang="zh-TW" sz="1500">
                <a:solidFill>
                  <a:srgbClr val="F8F8F2"/>
                </a:solidFill>
                <a:highlight>
                  <a:srgbClr val="242424"/>
                </a:highlight>
                <a:latin typeface="Courier New"/>
                <a:ea typeface="Courier New"/>
                <a:cs typeface="Courier New"/>
                <a:sym typeface="Courier New"/>
              </a:rPr>
              <a:t> (int </a:t>
            </a:r>
            <a:r>
              <a:rPr b="1" lang="zh-TW" sz="1500">
                <a:solidFill>
                  <a:srgbClr val="F92672"/>
                </a:solidFill>
                <a:highlight>
                  <a:srgbClr val="242424"/>
                </a:highlight>
                <a:latin typeface="Courier New"/>
                <a:ea typeface="Courier New"/>
                <a:cs typeface="Courier New"/>
                <a:sym typeface="Courier New"/>
              </a:rPr>
              <a:t>==</a:t>
            </a:r>
            <a:r>
              <a:rPr b="1" lang="zh-TW" sz="1500">
                <a:solidFill>
                  <a:srgbClr val="F8F8F2"/>
                </a:solidFill>
                <a:highlight>
                  <a:srgbClr val="242424"/>
                </a:highlight>
                <a:latin typeface="Courier New"/>
                <a:ea typeface="Courier New"/>
                <a:cs typeface="Courier New"/>
                <a:sym typeface="Courier New"/>
              </a:rPr>
              <a:t> </a:t>
            </a:r>
            <a:r>
              <a:rPr b="1" lang="zh-TW" sz="1500">
                <a:solidFill>
                  <a:srgbClr val="FF80F4"/>
                </a:solidFill>
                <a:highlight>
                  <a:srgbClr val="242424"/>
                </a:highlight>
                <a:latin typeface="Courier New"/>
                <a:ea typeface="Courier New"/>
                <a:cs typeface="Courier New"/>
                <a:sym typeface="Courier New"/>
              </a:rPr>
              <a:t>2</a:t>
            </a:r>
            <a:r>
              <a:rPr b="1" lang="zh-TW" sz="1500">
                <a:solidFill>
                  <a:srgbClr val="F8F8F2"/>
                </a:solidFill>
                <a:highlight>
                  <a:srgbClr val="242424"/>
                </a:highlight>
                <a:latin typeface="Courier New"/>
                <a:ea typeface="Courier New"/>
                <a:cs typeface="Courier New"/>
                <a:sym typeface="Courier New"/>
              </a:rPr>
              <a:t>) {</a:t>
            </a:r>
            <a:endParaRPr b="1" sz="15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500">
                <a:solidFill>
                  <a:srgbClr val="66D9EF"/>
                </a:solidFill>
                <a:highlight>
                  <a:srgbClr val="242424"/>
                </a:highlight>
                <a:latin typeface="Courier New"/>
                <a:ea typeface="Courier New"/>
                <a:cs typeface="Courier New"/>
                <a:sym typeface="Courier New"/>
              </a:rPr>
              <a:t>console</a:t>
            </a:r>
            <a:r>
              <a:rPr b="1" lang="zh-TW" sz="1500">
                <a:solidFill>
                  <a:srgbClr val="F92672"/>
                </a:solidFill>
                <a:highlight>
                  <a:srgbClr val="242424"/>
                </a:highlight>
                <a:latin typeface="Courier New"/>
                <a:ea typeface="Courier New"/>
                <a:cs typeface="Courier New"/>
                <a:sym typeface="Courier New"/>
              </a:rPr>
              <a:t>.</a:t>
            </a:r>
            <a:r>
              <a:rPr b="1" lang="zh-TW" sz="1500">
                <a:solidFill>
                  <a:srgbClr val="66D9EF"/>
                </a:solidFill>
                <a:highlight>
                  <a:srgbClr val="242424"/>
                </a:highlight>
                <a:latin typeface="Courier New"/>
                <a:ea typeface="Courier New"/>
                <a:cs typeface="Courier New"/>
                <a:sym typeface="Courier New"/>
              </a:rPr>
              <a:t>log</a:t>
            </a:r>
            <a:r>
              <a:rPr b="1" lang="zh-TW" sz="1500">
                <a:solidFill>
                  <a:srgbClr val="F8F8F2"/>
                </a:solidFill>
                <a:highlight>
                  <a:srgbClr val="242424"/>
                </a:highlight>
                <a:latin typeface="Courier New"/>
                <a:ea typeface="Courier New"/>
                <a:cs typeface="Courier New"/>
                <a:sym typeface="Courier New"/>
              </a:rPr>
              <a:t>(</a:t>
            </a:r>
            <a:r>
              <a:rPr b="1" lang="zh-TW" sz="1500">
                <a:solidFill>
                  <a:srgbClr val="FFEE99"/>
                </a:solidFill>
                <a:highlight>
                  <a:srgbClr val="242424"/>
                </a:highlight>
                <a:latin typeface="Courier New"/>
                <a:ea typeface="Courier New"/>
                <a:cs typeface="Courier New"/>
                <a:sym typeface="Courier New"/>
              </a:rPr>
              <a:t>"A"</a:t>
            </a: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8F8F2"/>
                </a:solidFill>
                <a:highlight>
                  <a:srgbClr val="242424"/>
                </a:highlight>
                <a:latin typeface="Courier New"/>
                <a:ea typeface="Courier New"/>
                <a:cs typeface="Courier New"/>
                <a:sym typeface="Courier New"/>
              </a:rPr>
              <a:t>} </a:t>
            </a:r>
            <a:r>
              <a:rPr b="1" lang="zh-TW" sz="1500">
                <a:solidFill>
                  <a:srgbClr val="F92672"/>
                </a:solidFill>
                <a:highlight>
                  <a:srgbClr val="242424"/>
                </a:highlight>
                <a:latin typeface="Courier New"/>
                <a:ea typeface="Courier New"/>
                <a:cs typeface="Courier New"/>
                <a:sym typeface="Courier New"/>
              </a:rPr>
              <a:t>else</a:t>
            </a:r>
            <a:r>
              <a:rPr b="1" lang="zh-TW" sz="1500">
                <a:solidFill>
                  <a:srgbClr val="F8F8F2"/>
                </a:solidFill>
                <a:highlight>
                  <a:srgbClr val="242424"/>
                </a:highlight>
                <a:latin typeface="Courier New"/>
                <a:ea typeface="Courier New"/>
                <a:cs typeface="Courier New"/>
                <a:sym typeface="Courier New"/>
              </a:rPr>
              <a:t> {</a:t>
            </a:r>
            <a:endParaRPr b="1" sz="15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500">
                <a:solidFill>
                  <a:srgbClr val="66D9EF"/>
                </a:solidFill>
                <a:highlight>
                  <a:srgbClr val="242424"/>
                </a:highlight>
                <a:latin typeface="Courier New"/>
                <a:ea typeface="Courier New"/>
                <a:cs typeface="Courier New"/>
                <a:sym typeface="Courier New"/>
              </a:rPr>
              <a:t>console</a:t>
            </a:r>
            <a:r>
              <a:rPr b="1" lang="zh-TW" sz="1500">
                <a:solidFill>
                  <a:srgbClr val="F92672"/>
                </a:solidFill>
                <a:highlight>
                  <a:srgbClr val="242424"/>
                </a:highlight>
                <a:latin typeface="Courier New"/>
                <a:ea typeface="Courier New"/>
                <a:cs typeface="Courier New"/>
                <a:sym typeface="Courier New"/>
              </a:rPr>
              <a:t>.</a:t>
            </a:r>
            <a:r>
              <a:rPr b="1" lang="zh-TW" sz="1500">
                <a:solidFill>
                  <a:srgbClr val="66D9EF"/>
                </a:solidFill>
                <a:highlight>
                  <a:srgbClr val="242424"/>
                </a:highlight>
                <a:latin typeface="Courier New"/>
                <a:ea typeface="Courier New"/>
                <a:cs typeface="Courier New"/>
                <a:sym typeface="Courier New"/>
              </a:rPr>
              <a:t>log</a:t>
            </a:r>
            <a:r>
              <a:rPr b="1" lang="zh-TW" sz="1500">
                <a:solidFill>
                  <a:srgbClr val="F8F8F2"/>
                </a:solidFill>
                <a:highlight>
                  <a:srgbClr val="242424"/>
                </a:highlight>
                <a:latin typeface="Courier New"/>
                <a:ea typeface="Courier New"/>
                <a:cs typeface="Courier New"/>
                <a:sym typeface="Courier New"/>
              </a:rPr>
              <a:t>(</a:t>
            </a:r>
            <a:r>
              <a:rPr b="1" lang="zh-TW" sz="1500">
                <a:solidFill>
                  <a:srgbClr val="FFEE99"/>
                </a:solidFill>
                <a:highlight>
                  <a:srgbClr val="242424"/>
                </a:highlight>
                <a:latin typeface="Courier New"/>
                <a:ea typeface="Courier New"/>
                <a:cs typeface="Courier New"/>
                <a:sym typeface="Courier New"/>
              </a:rPr>
              <a:t>"B"</a:t>
            </a: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p:txBody>
      </p:sp>
      <p:sp>
        <p:nvSpPr>
          <p:cNvPr id="313" name="Google Shape;313;p45"/>
          <p:cNvSpPr txBox="1"/>
          <p:nvPr/>
        </p:nvSpPr>
        <p:spPr>
          <a:xfrm>
            <a:off x="5074525" y="1498200"/>
            <a:ext cx="3000000" cy="214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500">
                <a:solidFill>
                  <a:srgbClr val="8C8C8C"/>
                </a:solidFill>
                <a:highlight>
                  <a:srgbClr val="242424"/>
                </a:highlight>
                <a:latin typeface="Courier New"/>
                <a:ea typeface="Courier New"/>
                <a:cs typeface="Courier New"/>
                <a:sym typeface="Courier New"/>
              </a:rPr>
              <a:t>//嚴格相等（===）</a:t>
            </a:r>
            <a:endParaRPr b="1" i="1" sz="15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92672"/>
                </a:solidFill>
                <a:highlight>
                  <a:srgbClr val="242424"/>
                </a:highlight>
                <a:latin typeface="Courier New"/>
                <a:ea typeface="Courier New"/>
                <a:cs typeface="Courier New"/>
                <a:sym typeface="Courier New"/>
              </a:rPr>
              <a:t>if</a:t>
            </a:r>
            <a:r>
              <a:rPr b="1" lang="zh-TW" sz="1500">
                <a:solidFill>
                  <a:srgbClr val="F8F8F2"/>
                </a:solidFill>
                <a:highlight>
                  <a:srgbClr val="242424"/>
                </a:highlight>
                <a:latin typeface="Courier New"/>
                <a:ea typeface="Courier New"/>
                <a:cs typeface="Courier New"/>
                <a:sym typeface="Courier New"/>
              </a:rPr>
              <a:t> (int </a:t>
            </a:r>
            <a:r>
              <a:rPr b="1" lang="zh-TW" sz="1500">
                <a:solidFill>
                  <a:srgbClr val="F92672"/>
                </a:solidFill>
                <a:highlight>
                  <a:srgbClr val="242424"/>
                </a:highlight>
                <a:latin typeface="Courier New"/>
                <a:ea typeface="Courier New"/>
                <a:cs typeface="Courier New"/>
                <a:sym typeface="Courier New"/>
              </a:rPr>
              <a:t>===</a:t>
            </a:r>
            <a:r>
              <a:rPr b="1" lang="zh-TW" sz="1500">
                <a:solidFill>
                  <a:srgbClr val="F8F8F2"/>
                </a:solidFill>
                <a:highlight>
                  <a:srgbClr val="242424"/>
                </a:highlight>
                <a:latin typeface="Courier New"/>
                <a:ea typeface="Courier New"/>
                <a:cs typeface="Courier New"/>
                <a:sym typeface="Courier New"/>
              </a:rPr>
              <a:t> </a:t>
            </a:r>
            <a:r>
              <a:rPr b="1" lang="zh-TW" sz="1500">
                <a:solidFill>
                  <a:srgbClr val="FFEE99"/>
                </a:solidFill>
                <a:highlight>
                  <a:srgbClr val="242424"/>
                </a:highlight>
                <a:latin typeface="Courier New"/>
                <a:ea typeface="Courier New"/>
                <a:cs typeface="Courier New"/>
                <a:sym typeface="Courier New"/>
              </a:rPr>
              <a:t>"1"</a:t>
            </a:r>
            <a:r>
              <a:rPr b="1" lang="zh-TW" sz="1500">
                <a:solidFill>
                  <a:srgbClr val="F8F8F2"/>
                </a:solidFill>
                <a:highlight>
                  <a:srgbClr val="242424"/>
                </a:highlight>
                <a:latin typeface="Courier New"/>
                <a:ea typeface="Courier New"/>
                <a:cs typeface="Courier New"/>
                <a:sym typeface="Courier New"/>
              </a:rPr>
              <a:t>) {</a:t>
            </a:r>
            <a:endParaRPr b="1" sz="15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500">
                <a:solidFill>
                  <a:srgbClr val="66D9EF"/>
                </a:solidFill>
                <a:highlight>
                  <a:srgbClr val="242424"/>
                </a:highlight>
                <a:latin typeface="Courier New"/>
                <a:ea typeface="Courier New"/>
                <a:cs typeface="Courier New"/>
                <a:sym typeface="Courier New"/>
              </a:rPr>
              <a:t>console</a:t>
            </a:r>
            <a:r>
              <a:rPr b="1" lang="zh-TW" sz="1500">
                <a:solidFill>
                  <a:srgbClr val="F92672"/>
                </a:solidFill>
                <a:highlight>
                  <a:srgbClr val="242424"/>
                </a:highlight>
                <a:latin typeface="Courier New"/>
                <a:ea typeface="Courier New"/>
                <a:cs typeface="Courier New"/>
                <a:sym typeface="Courier New"/>
              </a:rPr>
              <a:t>.</a:t>
            </a:r>
            <a:r>
              <a:rPr b="1" lang="zh-TW" sz="1500">
                <a:solidFill>
                  <a:srgbClr val="66D9EF"/>
                </a:solidFill>
                <a:highlight>
                  <a:srgbClr val="242424"/>
                </a:highlight>
                <a:latin typeface="Courier New"/>
                <a:ea typeface="Courier New"/>
                <a:cs typeface="Courier New"/>
                <a:sym typeface="Courier New"/>
              </a:rPr>
              <a:t>log</a:t>
            </a:r>
            <a:r>
              <a:rPr b="1" lang="zh-TW" sz="1500">
                <a:solidFill>
                  <a:srgbClr val="F8F8F2"/>
                </a:solidFill>
                <a:highlight>
                  <a:srgbClr val="242424"/>
                </a:highlight>
                <a:latin typeface="Courier New"/>
                <a:ea typeface="Courier New"/>
                <a:cs typeface="Courier New"/>
                <a:sym typeface="Courier New"/>
              </a:rPr>
              <a:t>(</a:t>
            </a:r>
            <a:r>
              <a:rPr b="1" lang="zh-TW" sz="1500">
                <a:solidFill>
                  <a:srgbClr val="FFEE99"/>
                </a:solidFill>
                <a:highlight>
                  <a:srgbClr val="242424"/>
                </a:highlight>
                <a:latin typeface="Courier New"/>
                <a:ea typeface="Courier New"/>
                <a:cs typeface="Courier New"/>
                <a:sym typeface="Courier New"/>
              </a:rPr>
              <a:t>"A"</a:t>
            </a: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8F8F2"/>
                </a:solidFill>
                <a:highlight>
                  <a:srgbClr val="242424"/>
                </a:highlight>
                <a:latin typeface="Courier New"/>
                <a:ea typeface="Courier New"/>
                <a:cs typeface="Courier New"/>
                <a:sym typeface="Courier New"/>
              </a:rPr>
              <a:t>} </a:t>
            </a:r>
            <a:r>
              <a:rPr b="1" lang="zh-TW" sz="1500">
                <a:solidFill>
                  <a:srgbClr val="F92672"/>
                </a:solidFill>
                <a:highlight>
                  <a:srgbClr val="242424"/>
                </a:highlight>
                <a:latin typeface="Courier New"/>
                <a:ea typeface="Courier New"/>
                <a:cs typeface="Courier New"/>
                <a:sym typeface="Courier New"/>
              </a:rPr>
              <a:t>else</a:t>
            </a:r>
            <a:r>
              <a:rPr b="1" lang="zh-TW" sz="1500">
                <a:solidFill>
                  <a:srgbClr val="F8F8F2"/>
                </a:solidFill>
                <a:highlight>
                  <a:srgbClr val="242424"/>
                </a:highlight>
                <a:latin typeface="Courier New"/>
                <a:ea typeface="Courier New"/>
                <a:cs typeface="Courier New"/>
                <a:sym typeface="Courier New"/>
              </a:rPr>
              <a:t> {</a:t>
            </a:r>
            <a:endParaRPr b="1" sz="15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500">
                <a:solidFill>
                  <a:srgbClr val="66D9EF"/>
                </a:solidFill>
                <a:highlight>
                  <a:srgbClr val="242424"/>
                </a:highlight>
                <a:latin typeface="Courier New"/>
                <a:ea typeface="Courier New"/>
                <a:cs typeface="Courier New"/>
                <a:sym typeface="Courier New"/>
              </a:rPr>
              <a:t>console</a:t>
            </a:r>
            <a:r>
              <a:rPr b="1" lang="zh-TW" sz="1500">
                <a:solidFill>
                  <a:srgbClr val="F92672"/>
                </a:solidFill>
                <a:highlight>
                  <a:srgbClr val="242424"/>
                </a:highlight>
                <a:latin typeface="Courier New"/>
                <a:ea typeface="Courier New"/>
                <a:cs typeface="Courier New"/>
                <a:sym typeface="Courier New"/>
              </a:rPr>
              <a:t>.</a:t>
            </a:r>
            <a:r>
              <a:rPr b="1" lang="zh-TW" sz="1500">
                <a:solidFill>
                  <a:srgbClr val="66D9EF"/>
                </a:solidFill>
                <a:highlight>
                  <a:srgbClr val="242424"/>
                </a:highlight>
                <a:latin typeface="Courier New"/>
                <a:ea typeface="Courier New"/>
                <a:cs typeface="Courier New"/>
                <a:sym typeface="Courier New"/>
              </a:rPr>
              <a:t>log</a:t>
            </a:r>
            <a:r>
              <a:rPr b="1" lang="zh-TW" sz="1500">
                <a:solidFill>
                  <a:srgbClr val="F8F8F2"/>
                </a:solidFill>
                <a:highlight>
                  <a:srgbClr val="242424"/>
                </a:highlight>
                <a:latin typeface="Courier New"/>
                <a:ea typeface="Courier New"/>
                <a:cs typeface="Courier New"/>
                <a:sym typeface="Courier New"/>
              </a:rPr>
              <a:t>(</a:t>
            </a:r>
            <a:r>
              <a:rPr b="1" lang="zh-TW" sz="1500">
                <a:solidFill>
                  <a:srgbClr val="FFEE99"/>
                </a:solidFill>
                <a:highlight>
                  <a:srgbClr val="242424"/>
                </a:highlight>
                <a:latin typeface="Courier New"/>
                <a:ea typeface="Courier New"/>
                <a:cs typeface="Courier New"/>
                <a:sym typeface="Courier New"/>
              </a:rPr>
              <a:t>"B"</a:t>
            </a: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500">
                <a:solidFill>
                  <a:srgbClr val="F8F8F2"/>
                </a:solidFill>
                <a:highlight>
                  <a:srgbClr val="242424"/>
                </a:highlight>
                <a:latin typeface="Courier New"/>
                <a:ea typeface="Courier New"/>
                <a:cs typeface="Courier New"/>
                <a:sym typeface="Courier New"/>
              </a:rPr>
              <a:t>}</a:t>
            </a:r>
            <a:endParaRPr b="1" sz="15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4-5  &amp;&amp; 語法與 || 語法</a:t>
            </a:r>
            <a:endParaRPr b="1" sz="1300">
              <a:solidFill>
                <a:srgbClr val="F7DF1E"/>
              </a:solidFill>
              <a:highlight>
                <a:srgbClr val="242424"/>
              </a:highlight>
              <a:latin typeface="Calibri"/>
              <a:ea typeface="Calibri"/>
              <a:cs typeface="Calibri"/>
              <a:sym typeface="Calibri"/>
            </a:endParaRPr>
          </a:p>
        </p:txBody>
      </p:sp>
      <p:sp>
        <p:nvSpPr>
          <p:cNvPr id="319" name="Google Shape;319;p46"/>
          <p:cNvSpPr txBox="1"/>
          <p:nvPr/>
        </p:nvSpPr>
        <p:spPr>
          <a:xfrm>
            <a:off x="2445300" y="586200"/>
            <a:ext cx="4509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meteor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"下雨"</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8C8C8C"/>
                </a:solidFill>
                <a:highlight>
                  <a:srgbClr val="242424"/>
                </a:highlight>
                <a:latin typeface="Courier New"/>
                <a:ea typeface="Courier New"/>
                <a:cs typeface="Courier New"/>
                <a:sym typeface="Courier New"/>
              </a:rPr>
              <a:t>// 晴天、下雨</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time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"上午"</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8C8C8C"/>
                </a:solidFill>
                <a:highlight>
                  <a:srgbClr val="242424"/>
                </a:highlight>
                <a:latin typeface="Courier New"/>
                <a:ea typeface="Courier New"/>
                <a:cs typeface="Courier New"/>
                <a:sym typeface="Courier New"/>
              </a:rPr>
              <a:t>// 上午、下午</a:t>
            </a:r>
            <a:endParaRPr b="1" i="1" sz="12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if</a:t>
            </a:r>
            <a:r>
              <a:rPr b="1" lang="zh-TW" sz="1200">
                <a:solidFill>
                  <a:srgbClr val="F8F8F2"/>
                </a:solidFill>
                <a:highlight>
                  <a:srgbClr val="242424"/>
                </a:highlight>
                <a:latin typeface="Courier New"/>
                <a:ea typeface="Courier New"/>
                <a:cs typeface="Courier New"/>
                <a:sym typeface="Courier New"/>
              </a:rPr>
              <a:t> (meteor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"下雨"</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&amp;&amp;</a:t>
            </a:r>
            <a:r>
              <a:rPr b="1" lang="zh-TW" sz="1200">
                <a:solidFill>
                  <a:srgbClr val="F8F8F2"/>
                </a:solidFill>
                <a:highlight>
                  <a:srgbClr val="242424"/>
                </a:highlight>
                <a:latin typeface="Courier New"/>
                <a:ea typeface="Courier New"/>
                <a:cs typeface="Courier New"/>
                <a:sym typeface="Courier New"/>
              </a:rPr>
              <a:t> time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"上午"</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"兩個條件都達成"</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if</a:t>
            </a:r>
            <a:r>
              <a:rPr b="1" lang="zh-TW" sz="1200">
                <a:solidFill>
                  <a:srgbClr val="F8F8F2"/>
                </a:solidFill>
                <a:highlight>
                  <a:srgbClr val="242424"/>
                </a:highlight>
                <a:latin typeface="Courier New"/>
                <a:ea typeface="Courier New"/>
                <a:cs typeface="Courier New"/>
                <a:sym typeface="Courier New"/>
              </a:rPr>
              <a:t> (meteor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"晴天"</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time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"上午"</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"只有後面的條件達成"</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if</a:t>
            </a:r>
            <a:r>
              <a:rPr b="1" lang="zh-TW" sz="1200">
                <a:solidFill>
                  <a:srgbClr val="F8F8F2"/>
                </a:solidFill>
                <a:highlight>
                  <a:srgbClr val="242424"/>
                </a:highlight>
                <a:latin typeface="Courier New"/>
                <a:ea typeface="Courier New"/>
                <a:cs typeface="Courier New"/>
                <a:sym typeface="Courier New"/>
              </a:rPr>
              <a:t> (meteor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"下雨"</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time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"下午"</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console</a:t>
            </a:r>
            <a:r>
              <a:rPr b="1" lang="zh-TW" sz="1200">
                <a:solidFill>
                  <a:srgbClr val="F92672"/>
                </a:solidFill>
                <a:highlight>
                  <a:srgbClr val="242424"/>
                </a:highlight>
                <a:latin typeface="Courier New"/>
                <a:ea typeface="Courier New"/>
                <a:cs typeface="Courier New"/>
                <a:sym typeface="Courier New"/>
              </a:rPr>
              <a:t>.</a:t>
            </a:r>
            <a:r>
              <a:rPr b="1" lang="zh-TW" sz="1200">
                <a:solidFill>
                  <a:srgbClr val="66D9EF"/>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"只有前面的條件達成"</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4-6 switch 判斷式</a:t>
            </a:r>
            <a:endParaRPr b="1" sz="1300">
              <a:solidFill>
                <a:srgbClr val="F7DF1E"/>
              </a:solidFill>
              <a:highlight>
                <a:srgbClr val="242424"/>
              </a:highlight>
              <a:latin typeface="Calibri"/>
              <a:ea typeface="Calibri"/>
              <a:cs typeface="Calibri"/>
              <a:sym typeface="Calibri"/>
            </a:endParaRPr>
          </a:p>
        </p:txBody>
      </p:sp>
      <p:sp>
        <p:nvSpPr>
          <p:cNvPr id="325" name="Google Shape;325;p47"/>
          <p:cNvSpPr txBox="1"/>
          <p:nvPr/>
        </p:nvSpPr>
        <p:spPr>
          <a:xfrm>
            <a:off x="2831250" y="260800"/>
            <a:ext cx="3481500" cy="452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breakfast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"玉米濃湯"</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switch</a:t>
            </a:r>
            <a:r>
              <a:rPr b="1" lang="zh-TW" sz="1200">
                <a:solidFill>
                  <a:srgbClr val="F8F8F2"/>
                </a:solidFill>
                <a:highlight>
                  <a:srgbClr val="242424"/>
                </a:highlight>
                <a:latin typeface="Courier New"/>
                <a:ea typeface="Courier New"/>
                <a:cs typeface="Courier New"/>
                <a:sym typeface="Courier New"/>
              </a:rPr>
              <a:t> (breakfast)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case</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"麥香雞肉堡"</a:t>
            </a:r>
            <a:r>
              <a:rPr b="1" lang="zh-TW" sz="1200">
                <a:solidFill>
                  <a:srgbClr val="F92672"/>
                </a:solidFill>
                <a:highlight>
                  <a:srgbClr val="242424"/>
                </a:highlight>
                <a:latin typeface="Courier New"/>
                <a:ea typeface="Courier New"/>
                <a:cs typeface="Courier New"/>
                <a:sym typeface="Courier New"/>
              </a:rPr>
              <a:t>:</a:t>
            </a:r>
            <a:endParaRPr b="1" sz="1200">
              <a:solidFill>
                <a:srgbClr val="F9267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200">
                <a:solidFill>
                  <a:srgbClr val="A6E22E"/>
                </a:solidFill>
                <a:highlight>
                  <a:srgbClr val="242424"/>
                </a:highlight>
                <a:latin typeface="Courier New"/>
                <a:ea typeface="Courier New"/>
                <a:cs typeface="Courier New"/>
                <a:sym typeface="Courier New"/>
              </a:rPr>
              <a:t>alert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"收你30元"</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break</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case</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"厚切豬排堡"</a:t>
            </a:r>
            <a:r>
              <a:rPr b="1" lang="zh-TW" sz="1200">
                <a:solidFill>
                  <a:srgbClr val="F92672"/>
                </a:solidFill>
                <a:highlight>
                  <a:srgbClr val="242424"/>
                </a:highlight>
                <a:latin typeface="Courier New"/>
                <a:ea typeface="Courier New"/>
                <a:cs typeface="Courier New"/>
                <a:sym typeface="Courier New"/>
              </a:rPr>
              <a:t>:</a:t>
            </a:r>
            <a:endParaRPr b="1" sz="1200">
              <a:solidFill>
                <a:srgbClr val="F9267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200">
                <a:solidFill>
                  <a:srgbClr val="A6E22E"/>
                </a:solidFill>
                <a:highlight>
                  <a:srgbClr val="242424"/>
                </a:highlight>
                <a:latin typeface="Courier New"/>
                <a:ea typeface="Courier New"/>
                <a:cs typeface="Courier New"/>
                <a:sym typeface="Courier New"/>
              </a:rPr>
              <a:t>alert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"收你85元"</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break</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case</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"總匯蛋餅"</a:t>
            </a:r>
            <a:r>
              <a:rPr b="1" lang="zh-TW" sz="1200">
                <a:solidFill>
                  <a:srgbClr val="F92672"/>
                </a:solidFill>
                <a:highlight>
                  <a:srgbClr val="242424"/>
                </a:highlight>
                <a:latin typeface="Courier New"/>
                <a:ea typeface="Courier New"/>
                <a:cs typeface="Courier New"/>
                <a:sym typeface="Courier New"/>
              </a:rPr>
              <a:t>:</a:t>
            </a:r>
            <a:endParaRPr b="1" sz="1200">
              <a:solidFill>
                <a:srgbClr val="F9267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200">
                <a:solidFill>
                  <a:srgbClr val="A6E22E"/>
                </a:solidFill>
                <a:highlight>
                  <a:srgbClr val="242424"/>
                </a:highlight>
                <a:latin typeface="Courier New"/>
                <a:ea typeface="Courier New"/>
                <a:cs typeface="Courier New"/>
                <a:sym typeface="Courier New"/>
              </a:rPr>
              <a:t>alert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"收你50元"</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break</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default:</a:t>
            </a:r>
            <a:endParaRPr b="1" sz="1200">
              <a:solidFill>
                <a:srgbClr val="F9267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200">
                <a:solidFill>
                  <a:srgbClr val="A6E22E"/>
                </a:solidFill>
                <a:highlight>
                  <a:srgbClr val="242424"/>
                </a:highlight>
                <a:latin typeface="Courier New"/>
                <a:ea typeface="Courier New"/>
                <a:cs typeface="Courier New"/>
                <a:sym typeface="Courier New"/>
              </a:rPr>
              <a:t>alert</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"其它一律收你55元"</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9267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break</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txBox="1"/>
          <p:nvPr/>
        </p:nvSpPr>
        <p:spPr>
          <a:xfrm>
            <a:off x="1098600" y="2114950"/>
            <a:ext cx="6946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2800">
                <a:solidFill>
                  <a:srgbClr val="F7DF1E"/>
                </a:solidFill>
              </a:rPr>
              <a:t>Document Object Model ( DOM )</a:t>
            </a:r>
            <a:endParaRPr b="1" sz="2800">
              <a:solidFill>
                <a:srgbClr val="F7DF1E"/>
              </a:solidFill>
            </a:endParaRPr>
          </a:p>
        </p:txBody>
      </p:sp>
      <p:sp>
        <p:nvSpPr>
          <p:cNvPr id="331" name="Google Shape;331;p48"/>
          <p:cNvSpPr txBox="1"/>
          <p:nvPr/>
        </p:nvSpPr>
        <p:spPr>
          <a:xfrm>
            <a:off x="1335300" y="2659250"/>
            <a:ext cx="647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u="sng">
                <a:solidFill>
                  <a:schemeClr val="hlink"/>
                </a:solidFill>
                <a:hlinkClick r:id="rId3"/>
              </a:rPr>
              <a:t>https://developer.mozilla.org/zh-TW/docs/Web/API/Document_Object_Model</a:t>
            </a:r>
            <a:endParaRPr sz="1200">
              <a:solidFill>
                <a:srgbClr val="5B9BD5"/>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 獲取DOM物件（ id ）</a:t>
            </a:r>
            <a:endParaRPr b="1" sz="1300">
              <a:solidFill>
                <a:srgbClr val="F7DF1E"/>
              </a:solidFill>
              <a:highlight>
                <a:srgbClr val="242424"/>
              </a:highlight>
              <a:latin typeface="Calibri"/>
              <a:ea typeface="Calibri"/>
              <a:cs typeface="Calibri"/>
              <a:sym typeface="Calibri"/>
            </a:endParaRPr>
          </a:p>
        </p:txBody>
      </p:sp>
      <p:sp>
        <p:nvSpPr>
          <p:cNvPr id="337" name="Google Shape;337;p49"/>
          <p:cNvSpPr txBox="1"/>
          <p:nvPr/>
        </p:nvSpPr>
        <p:spPr>
          <a:xfrm>
            <a:off x="2110575" y="1389550"/>
            <a:ext cx="5769600" cy="813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&lt;</a:t>
            </a:r>
            <a:r>
              <a:rPr b="1" lang="zh-TW" sz="1100">
                <a:solidFill>
                  <a:srgbClr val="F92672"/>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id</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"Btn"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href</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a:t>
            </a:r>
            <a:r>
              <a:rPr b="1" lang="zh-TW" sz="1100">
                <a:solidFill>
                  <a:srgbClr val="F92672"/>
                </a:solidFill>
                <a:highlight>
                  <a:srgbClr val="242424"/>
                </a:highlight>
                <a:latin typeface="Courier New"/>
                <a:ea typeface="Courier New"/>
                <a:cs typeface="Courier New"/>
                <a:sym typeface="Courier New"/>
              </a:rPr>
              <a:t>https</a:t>
            </a:r>
            <a:r>
              <a:rPr b="1" lang="zh-TW" sz="1100">
                <a:solidFill>
                  <a:srgbClr val="FFEE99"/>
                </a:solidFill>
                <a:highlight>
                  <a:srgbClr val="242424"/>
                </a:highlight>
                <a:latin typeface="Courier New"/>
                <a:ea typeface="Courier New"/>
                <a:cs typeface="Courier New"/>
                <a:sym typeface="Courier New"/>
              </a:rPr>
              <a:t>://thecodingpro.com/"</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target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"_blank"</a:t>
            </a:r>
            <a:r>
              <a:rPr b="1" lang="zh-TW" sz="1100">
                <a:solidFill>
                  <a:srgbClr val="F8F8F2"/>
                </a:solidFill>
                <a:highlight>
                  <a:srgbClr val="242424"/>
                </a:highlight>
                <a:latin typeface="Courier New"/>
                <a:ea typeface="Courier New"/>
                <a:cs typeface="Courier New"/>
                <a:sym typeface="Courier New"/>
              </a:rPr>
              <a:t>&gt;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馬上去官網看一下</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&lt;/</a:t>
            </a:r>
            <a:r>
              <a:rPr b="1" lang="zh-TW" sz="1100">
                <a:solidFill>
                  <a:srgbClr val="F92672"/>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&gt;</a:t>
            </a:r>
            <a:endParaRPr b="1" sz="1100">
              <a:solidFill>
                <a:srgbClr val="F8F8F2"/>
              </a:solidFill>
              <a:highlight>
                <a:srgbClr val="242424"/>
              </a:highlight>
              <a:latin typeface="Courier New"/>
              <a:ea typeface="Courier New"/>
              <a:cs typeface="Courier New"/>
              <a:sym typeface="Courier New"/>
            </a:endParaRPr>
          </a:p>
        </p:txBody>
      </p:sp>
      <p:sp>
        <p:nvSpPr>
          <p:cNvPr id="338" name="Google Shape;338;p49"/>
          <p:cNvSpPr txBox="1"/>
          <p:nvPr/>
        </p:nvSpPr>
        <p:spPr>
          <a:xfrm>
            <a:off x="2306925" y="2733325"/>
            <a:ext cx="4476300" cy="100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urier New"/>
                <a:ea typeface="Courier New"/>
                <a:cs typeface="Courier New"/>
                <a:sym typeface="Courier New"/>
              </a:rPr>
              <a:t>    &lt;</a:t>
            </a:r>
            <a:r>
              <a:rPr b="1" lang="zh-TW" sz="1050">
                <a:solidFill>
                  <a:srgbClr val="F92672"/>
                </a:solidFill>
                <a:highlight>
                  <a:srgbClr val="242424"/>
                </a:highlight>
                <a:latin typeface="Courier New"/>
                <a:ea typeface="Courier New"/>
                <a:cs typeface="Courier New"/>
                <a:sym typeface="Courier New"/>
              </a:rPr>
              <a:t>script</a:t>
            </a:r>
            <a:r>
              <a:rPr b="1" lang="zh-TW" sz="1050">
                <a:solidFill>
                  <a:srgbClr val="F8F8F2"/>
                </a:solidFill>
                <a:highlight>
                  <a:srgbClr val="242424"/>
                </a:highlight>
                <a:latin typeface="Courier New"/>
                <a:ea typeface="Courier New"/>
                <a:cs typeface="Courier New"/>
                <a:sym typeface="Courier New"/>
              </a:rPr>
              <a:t>&gt;</a:t>
            </a:r>
            <a:endParaRPr b="1" sz="105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urier New"/>
                <a:ea typeface="Courier New"/>
                <a:cs typeface="Courier New"/>
                <a:sym typeface="Courier New"/>
              </a:rPr>
              <a:t>      console.</a:t>
            </a:r>
            <a:r>
              <a:rPr b="1" lang="zh-TW" sz="1050">
                <a:solidFill>
                  <a:srgbClr val="A6E22E"/>
                </a:solidFill>
                <a:highlight>
                  <a:srgbClr val="242424"/>
                </a:highlight>
                <a:latin typeface="Courier New"/>
                <a:ea typeface="Courier New"/>
                <a:cs typeface="Courier New"/>
                <a:sym typeface="Courier New"/>
              </a:rPr>
              <a:t>log</a:t>
            </a:r>
            <a:r>
              <a:rPr b="1" lang="zh-TW" sz="1050">
                <a:solidFill>
                  <a:srgbClr val="F8F8F2"/>
                </a:solidFill>
                <a:highlight>
                  <a:srgbClr val="242424"/>
                </a:highlight>
                <a:latin typeface="Courier New"/>
                <a:ea typeface="Courier New"/>
                <a:cs typeface="Courier New"/>
                <a:sym typeface="Courier New"/>
              </a:rPr>
              <a:t>(document.</a:t>
            </a:r>
            <a:r>
              <a:rPr b="1" lang="zh-TW" sz="1050">
                <a:solidFill>
                  <a:srgbClr val="A6E22E"/>
                </a:solidFill>
                <a:highlight>
                  <a:srgbClr val="242424"/>
                </a:highlight>
                <a:latin typeface="Courier New"/>
                <a:ea typeface="Courier New"/>
                <a:cs typeface="Courier New"/>
                <a:sym typeface="Courier New"/>
              </a:rPr>
              <a:t>getElementById</a:t>
            </a:r>
            <a:r>
              <a:rPr b="1" lang="zh-TW" sz="1050">
                <a:solidFill>
                  <a:srgbClr val="F8F8F2"/>
                </a:solidFill>
                <a:highlight>
                  <a:srgbClr val="242424"/>
                </a:highlight>
                <a:latin typeface="Courier New"/>
                <a:ea typeface="Courier New"/>
                <a:cs typeface="Courier New"/>
                <a:sym typeface="Courier New"/>
              </a:rPr>
              <a:t>(</a:t>
            </a:r>
            <a:r>
              <a:rPr b="1" lang="zh-TW" sz="1050">
                <a:solidFill>
                  <a:srgbClr val="FFEE99"/>
                </a:solidFill>
                <a:highlight>
                  <a:srgbClr val="242424"/>
                </a:highlight>
                <a:latin typeface="Courier New"/>
                <a:ea typeface="Courier New"/>
                <a:cs typeface="Courier New"/>
                <a:sym typeface="Courier New"/>
              </a:rPr>
              <a:t>"Btn"</a:t>
            </a:r>
            <a:r>
              <a:rPr b="1" lang="zh-TW" sz="1050">
                <a:solidFill>
                  <a:srgbClr val="F8F8F2"/>
                </a:solidFill>
                <a:highlight>
                  <a:srgbClr val="242424"/>
                </a:highlight>
                <a:latin typeface="Courier New"/>
                <a:ea typeface="Courier New"/>
                <a:cs typeface="Courier New"/>
                <a:sym typeface="Courier New"/>
              </a:rPr>
              <a:t>));</a:t>
            </a:r>
            <a:endParaRPr b="1" sz="105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urier New"/>
                <a:ea typeface="Courier New"/>
                <a:cs typeface="Courier New"/>
                <a:sym typeface="Courier New"/>
              </a:rPr>
              <a:t>      console.</a:t>
            </a:r>
            <a:r>
              <a:rPr b="1" lang="zh-TW" sz="1050">
                <a:solidFill>
                  <a:srgbClr val="A6E22E"/>
                </a:solidFill>
                <a:highlight>
                  <a:srgbClr val="242424"/>
                </a:highlight>
                <a:latin typeface="Courier New"/>
                <a:ea typeface="Courier New"/>
                <a:cs typeface="Courier New"/>
                <a:sym typeface="Courier New"/>
              </a:rPr>
              <a:t>log</a:t>
            </a:r>
            <a:r>
              <a:rPr b="1" lang="zh-TW" sz="1050">
                <a:solidFill>
                  <a:srgbClr val="F8F8F2"/>
                </a:solidFill>
                <a:highlight>
                  <a:srgbClr val="242424"/>
                </a:highlight>
                <a:latin typeface="Courier New"/>
                <a:ea typeface="Courier New"/>
                <a:cs typeface="Courier New"/>
                <a:sym typeface="Courier New"/>
              </a:rPr>
              <a:t>(document.</a:t>
            </a:r>
            <a:r>
              <a:rPr b="1" lang="zh-TW" sz="1050">
                <a:solidFill>
                  <a:srgbClr val="A6E22E"/>
                </a:solidFill>
                <a:highlight>
                  <a:srgbClr val="242424"/>
                </a:highlight>
                <a:latin typeface="Courier New"/>
                <a:ea typeface="Courier New"/>
                <a:cs typeface="Courier New"/>
                <a:sym typeface="Courier New"/>
              </a:rPr>
              <a:t>querySelector</a:t>
            </a:r>
            <a:r>
              <a:rPr b="1" lang="zh-TW" sz="1050">
                <a:solidFill>
                  <a:srgbClr val="F8F8F2"/>
                </a:solidFill>
                <a:highlight>
                  <a:srgbClr val="242424"/>
                </a:highlight>
                <a:latin typeface="Courier New"/>
                <a:ea typeface="Courier New"/>
                <a:cs typeface="Courier New"/>
                <a:sym typeface="Courier New"/>
              </a:rPr>
              <a:t>(</a:t>
            </a:r>
            <a:r>
              <a:rPr b="1" lang="zh-TW" sz="1050">
                <a:solidFill>
                  <a:srgbClr val="FFEE99"/>
                </a:solidFill>
                <a:highlight>
                  <a:srgbClr val="242424"/>
                </a:highlight>
                <a:latin typeface="Courier New"/>
                <a:ea typeface="Courier New"/>
                <a:cs typeface="Courier New"/>
                <a:sym typeface="Courier New"/>
              </a:rPr>
              <a:t>"#Btn"</a:t>
            </a:r>
            <a:r>
              <a:rPr b="1" lang="zh-TW" sz="1050">
                <a:solidFill>
                  <a:srgbClr val="F8F8F2"/>
                </a:solidFill>
                <a:highlight>
                  <a:srgbClr val="242424"/>
                </a:highlight>
                <a:latin typeface="Courier New"/>
                <a:ea typeface="Courier New"/>
                <a:cs typeface="Courier New"/>
                <a:sym typeface="Courier New"/>
              </a:rPr>
              <a:t>));</a:t>
            </a:r>
            <a:endParaRPr b="1" sz="105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urier New"/>
                <a:ea typeface="Courier New"/>
                <a:cs typeface="Courier New"/>
                <a:sym typeface="Courier New"/>
              </a:rPr>
              <a:t>    &lt;/</a:t>
            </a:r>
            <a:r>
              <a:rPr b="1" lang="zh-TW" sz="1050">
                <a:solidFill>
                  <a:srgbClr val="F92672"/>
                </a:solidFill>
                <a:highlight>
                  <a:srgbClr val="242424"/>
                </a:highlight>
                <a:latin typeface="Courier New"/>
                <a:ea typeface="Courier New"/>
                <a:cs typeface="Courier New"/>
                <a:sym typeface="Courier New"/>
              </a:rPr>
              <a:t>script</a:t>
            </a:r>
            <a:r>
              <a:rPr b="1" lang="zh-TW" sz="1050">
                <a:solidFill>
                  <a:srgbClr val="F8F8F2"/>
                </a:solidFill>
                <a:highlight>
                  <a:srgbClr val="242424"/>
                </a:highlight>
                <a:latin typeface="Courier New"/>
                <a:ea typeface="Courier New"/>
                <a:cs typeface="Courier New"/>
                <a:sym typeface="Courier New"/>
              </a:rPr>
              <a:t>&gt;</a:t>
            </a:r>
            <a:endParaRPr b="1" sz="105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5-2 獲取DOM物件（ class ）</a:t>
            </a:r>
            <a:endParaRPr b="1" sz="1300">
              <a:solidFill>
                <a:srgbClr val="F7DF1E"/>
              </a:solidFill>
              <a:highlight>
                <a:srgbClr val="242424"/>
              </a:highlight>
              <a:latin typeface="Calibri"/>
              <a:ea typeface="Calibri"/>
              <a:cs typeface="Calibri"/>
              <a:sym typeface="Calibri"/>
            </a:endParaRPr>
          </a:p>
        </p:txBody>
      </p:sp>
      <p:sp>
        <p:nvSpPr>
          <p:cNvPr id="344" name="Google Shape;344;p50"/>
          <p:cNvSpPr txBox="1"/>
          <p:nvPr/>
        </p:nvSpPr>
        <p:spPr>
          <a:xfrm>
            <a:off x="1760300" y="1322275"/>
            <a:ext cx="5806500" cy="813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&lt;</a:t>
            </a:r>
            <a:r>
              <a:rPr b="1" lang="zh-TW" sz="1100">
                <a:solidFill>
                  <a:srgbClr val="F92672"/>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class</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"Btn"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href</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a:t>
            </a:r>
            <a:r>
              <a:rPr b="1" lang="zh-TW" sz="1100">
                <a:solidFill>
                  <a:srgbClr val="F92672"/>
                </a:solidFill>
                <a:highlight>
                  <a:srgbClr val="242424"/>
                </a:highlight>
                <a:latin typeface="Courier New"/>
                <a:ea typeface="Courier New"/>
                <a:cs typeface="Courier New"/>
                <a:sym typeface="Courier New"/>
              </a:rPr>
              <a:t>https</a:t>
            </a:r>
            <a:r>
              <a:rPr b="1" lang="zh-TW" sz="1100">
                <a:solidFill>
                  <a:srgbClr val="FFEE99"/>
                </a:solidFill>
                <a:highlight>
                  <a:srgbClr val="242424"/>
                </a:highlight>
                <a:latin typeface="Courier New"/>
                <a:ea typeface="Courier New"/>
                <a:cs typeface="Courier New"/>
                <a:sym typeface="Courier New"/>
              </a:rPr>
              <a:t>://thecodingpro.com/"</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target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"_blank"</a:t>
            </a:r>
            <a:r>
              <a:rPr b="1" lang="zh-TW" sz="1100">
                <a:solidFill>
                  <a:srgbClr val="F8F8F2"/>
                </a:solidFill>
                <a:highlight>
                  <a:srgbClr val="242424"/>
                </a:highlight>
                <a:latin typeface="Courier New"/>
                <a:ea typeface="Courier New"/>
                <a:cs typeface="Courier New"/>
                <a:sym typeface="Courier New"/>
              </a:rPr>
              <a:t>&gt;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馬上去官網看一下</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&lt;/</a:t>
            </a:r>
            <a:r>
              <a:rPr b="1" lang="zh-TW" sz="1100">
                <a:solidFill>
                  <a:srgbClr val="F92672"/>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&gt;</a:t>
            </a:r>
            <a:endParaRPr b="1" sz="1100">
              <a:solidFill>
                <a:srgbClr val="F8F8F2"/>
              </a:solidFill>
              <a:highlight>
                <a:srgbClr val="242424"/>
              </a:highlight>
              <a:latin typeface="Courier New"/>
              <a:ea typeface="Courier New"/>
              <a:cs typeface="Courier New"/>
              <a:sym typeface="Courier New"/>
            </a:endParaRPr>
          </a:p>
        </p:txBody>
      </p:sp>
      <p:sp>
        <p:nvSpPr>
          <p:cNvPr id="345" name="Google Shape;345;p50"/>
          <p:cNvSpPr txBox="1"/>
          <p:nvPr/>
        </p:nvSpPr>
        <p:spPr>
          <a:xfrm>
            <a:off x="1862600" y="2597525"/>
            <a:ext cx="5601900" cy="122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urier New"/>
                <a:ea typeface="Courier New"/>
                <a:cs typeface="Courier New"/>
                <a:sym typeface="Courier New"/>
              </a:rPr>
              <a:t>&lt;</a:t>
            </a:r>
            <a:r>
              <a:rPr b="1" lang="zh-TW" sz="1050">
                <a:solidFill>
                  <a:srgbClr val="F92672"/>
                </a:solidFill>
                <a:highlight>
                  <a:srgbClr val="242424"/>
                </a:highlight>
                <a:latin typeface="Courier New"/>
                <a:ea typeface="Courier New"/>
                <a:cs typeface="Courier New"/>
                <a:sym typeface="Courier New"/>
              </a:rPr>
              <a:t>script</a:t>
            </a:r>
            <a:r>
              <a:rPr b="1" lang="zh-TW" sz="1050">
                <a:solidFill>
                  <a:srgbClr val="F8F8F2"/>
                </a:solidFill>
                <a:highlight>
                  <a:srgbClr val="242424"/>
                </a:highlight>
                <a:latin typeface="Courier New"/>
                <a:ea typeface="Courier New"/>
                <a:cs typeface="Courier New"/>
                <a:sym typeface="Courier New"/>
              </a:rPr>
              <a:t>&gt;</a:t>
            </a:r>
            <a:endParaRPr b="1" sz="105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urier New"/>
                <a:ea typeface="Courier New"/>
                <a:cs typeface="Courier New"/>
                <a:sym typeface="Courier New"/>
              </a:rPr>
              <a:t>      console.</a:t>
            </a:r>
            <a:r>
              <a:rPr b="1" lang="zh-TW" sz="1050">
                <a:solidFill>
                  <a:srgbClr val="A6E22E"/>
                </a:solidFill>
                <a:highlight>
                  <a:srgbClr val="242424"/>
                </a:highlight>
                <a:latin typeface="Courier New"/>
                <a:ea typeface="Courier New"/>
                <a:cs typeface="Courier New"/>
                <a:sym typeface="Courier New"/>
              </a:rPr>
              <a:t>log</a:t>
            </a:r>
            <a:r>
              <a:rPr b="1" lang="zh-TW" sz="1050">
                <a:solidFill>
                  <a:srgbClr val="F8F8F2"/>
                </a:solidFill>
                <a:highlight>
                  <a:srgbClr val="242424"/>
                </a:highlight>
                <a:latin typeface="Courier New"/>
                <a:ea typeface="Courier New"/>
                <a:cs typeface="Courier New"/>
                <a:sym typeface="Courier New"/>
              </a:rPr>
              <a:t>(document.</a:t>
            </a:r>
            <a:r>
              <a:rPr b="1" lang="zh-TW" sz="1050">
                <a:solidFill>
                  <a:srgbClr val="A6E22E"/>
                </a:solidFill>
                <a:highlight>
                  <a:srgbClr val="242424"/>
                </a:highlight>
                <a:latin typeface="Courier New"/>
                <a:ea typeface="Courier New"/>
                <a:cs typeface="Courier New"/>
                <a:sym typeface="Courier New"/>
              </a:rPr>
              <a:t>getElementsByClassName</a:t>
            </a:r>
            <a:r>
              <a:rPr b="1" lang="zh-TW" sz="1050">
                <a:solidFill>
                  <a:srgbClr val="F8F8F2"/>
                </a:solidFill>
                <a:highlight>
                  <a:srgbClr val="242424"/>
                </a:highlight>
                <a:latin typeface="Courier New"/>
                <a:ea typeface="Courier New"/>
                <a:cs typeface="Courier New"/>
                <a:sym typeface="Courier New"/>
              </a:rPr>
              <a:t>(</a:t>
            </a:r>
            <a:r>
              <a:rPr b="1" lang="zh-TW" sz="1050">
                <a:solidFill>
                  <a:srgbClr val="FFEE99"/>
                </a:solidFill>
                <a:highlight>
                  <a:srgbClr val="242424"/>
                </a:highlight>
                <a:latin typeface="Courier New"/>
                <a:ea typeface="Courier New"/>
                <a:cs typeface="Courier New"/>
                <a:sym typeface="Courier New"/>
              </a:rPr>
              <a:t>"Btn"</a:t>
            </a:r>
            <a:r>
              <a:rPr b="1" lang="zh-TW" sz="1050">
                <a:solidFill>
                  <a:srgbClr val="F8F8F2"/>
                </a:solidFill>
                <a:highlight>
                  <a:srgbClr val="242424"/>
                </a:highlight>
                <a:latin typeface="Courier New"/>
                <a:ea typeface="Courier New"/>
                <a:cs typeface="Courier New"/>
                <a:sym typeface="Courier New"/>
              </a:rPr>
              <a:t>));</a:t>
            </a:r>
            <a:endParaRPr b="1" sz="105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urier New"/>
                <a:ea typeface="Courier New"/>
                <a:cs typeface="Courier New"/>
                <a:sym typeface="Courier New"/>
              </a:rPr>
              <a:t>      console.</a:t>
            </a:r>
            <a:r>
              <a:rPr b="1" lang="zh-TW" sz="1050">
                <a:solidFill>
                  <a:srgbClr val="A6E22E"/>
                </a:solidFill>
                <a:highlight>
                  <a:srgbClr val="242424"/>
                </a:highlight>
                <a:latin typeface="Courier New"/>
                <a:ea typeface="Courier New"/>
                <a:cs typeface="Courier New"/>
                <a:sym typeface="Courier New"/>
              </a:rPr>
              <a:t>log</a:t>
            </a:r>
            <a:r>
              <a:rPr b="1" lang="zh-TW" sz="1050">
                <a:solidFill>
                  <a:srgbClr val="F8F8F2"/>
                </a:solidFill>
                <a:highlight>
                  <a:srgbClr val="242424"/>
                </a:highlight>
                <a:latin typeface="Courier New"/>
                <a:ea typeface="Courier New"/>
                <a:cs typeface="Courier New"/>
                <a:sym typeface="Courier New"/>
              </a:rPr>
              <a:t>(document.</a:t>
            </a:r>
            <a:r>
              <a:rPr b="1" lang="zh-TW" sz="1050">
                <a:solidFill>
                  <a:srgbClr val="A6E22E"/>
                </a:solidFill>
                <a:highlight>
                  <a:srgbClr val="242424"/>
                </a:highlight>
                <a:latin typeface="Courier New"/>
                <a:ea typeface="Courier New"/>
                <a:cs typeface="Courier New"/>
                <a:sym typeface="Courier New"/>
              </a:rPr>
              <a:t>querySelectorAll</a:t>
            </a:r>
            <a:r>
              <a:rPr b="1" lang="zh-TW" sz="1050">
                <a:solidFill>
                  <a:srgbClr val="F8F8F2"/>
                </a:solidFill>
                <a:highlight>
                  <a:srgbClr val="242424"/>
                </a:highlight>
                <a:latin typeface="Courier New"/>
                <a:ea typeface="Courier New"/>
                <a:cs typeface="Courier New"/>
                <a:sym typeface="Courier New"/>
              </a:rPr>
              <a:t>(</a:t>
            </a:r>
            <a:r>
              <a:rPr b="1" lang="zh-TW" sz="1050">
                <a:solidFill>
                  <a:srgbClr val="FFEE99"/>
                </a:solidFill>
                <a:highlight>
                  <a:srgbClr val="242424"/>
                </a:highlight>
                <a:latin typeface="Courier New"/>
                <a:ea typeface="Courier New"/>
                <a:cs typeface="Courier New"/>
                <a:sym typeface="Courier New"/>
              </a:rPr>
              <a:t>".Btn"</a:t>
            </a:r>
            <a:r>
              <a:rPr b="1" lang="zh-TW" sz="1050">
                <a:solidFill>
                  <a:srgbClr val="F8F8F2"/>
                </a:solidFill>
                <a:highlight>
                  <a:srgbClr val="242424"/>
                </a:highlight>
                <a:latin typeface="Courier New"/>
                <a:ea typeface="Courier New"/>
                <a:cs typeface="Courier New"/>
                <a:sym typeface="Courier New"/>
              </a:rPr>
              <a:t>));</a:t>
            </a:r>
            <a:endParaRPr b="1" sz="105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urier New"/>
                <a:ea typeface="Courier New"/>
                <a:cs typeface="Courier New"/>
                <a:sym typeface="Courier New"/>
              </a:rPr>
              <a:t>      console.</a:t>
            </a:r>
            <a:r>
              <a:rPr b="1" lang="zh-TW" sz="1050">
                <a:solidFill>
                  <a:srgbClr val="A6E22E"/>
                </a:solidFill>
                <a:highlight>
                  <a:srgbClr val="242424"/>
                </a:highlight>
                <a:latin typeface="Courier New"/>
                <a:ea typeface="Courier New"/>
                <a:cs typeface="Courier New"/>
                <a:sym typeface="Courier New"/>
              </a:rPr>
              <a:t>log</a:t>
            </a:r>
            <a:r>
              <a:rPr b="1" lang="zh-TW" sz="1050">
                <a:solidFill>
                  <a:srgbClr val="F8F8F2"/>
                </a:solidFill>
                <a:highlight>
                  <a:srgbClr val="242424"/>
                </a:highlight>
                <a:latin typeface="Courier New"/>
                <a:ea typeface="Courier New"/>
                <a:cs typeface="Courier New"/>
                <a:sym typeface="Courier New"/>
              </a:rPr>
              <a:t>(document.</a:t>
            </a:r>
            <a:r>
              <a:rPr b="1" lang="zh-TW" sz="1050">
                <a:solidFill>
                  <a:srgbClr val="A6E22E"/>
                </a:solidFill>
                <a:highlight>
                  <a:srgbClr val="242424"/>
                </a:highlight>
                <a:latin typeface="Courier New"/>
                <a:ea typeface="Courier New"/>
                <a:cs typeface="Courier New"/>
                <a:sym typeface="Courier New"/>
              </a:rPr>
              <a:t>querySelector</a:t>
            </a:r>
            <a:r>
              <a:rPr b="1" lang="zh-TW" sz="1050">
                <a:solidFill>
                  <a:srgbClr val="F8F8F2"/>
                </a:solidFill>
                <a:highlight>
                  <a:srgbClr val="242424"/>
                </a:highlight>
                <a:latin typeface="Courier New"/>
                <a:ea typeface="Courier New"/>
                <a:cs typeface="Courier New"/>
                <a:sym typeface="Courier New"/>
              </a:rPr>
              <a:t>(</a:t>
            </a:r>
            <a:r>
              <a:rPr b="1" lang="zh-TW" sz="1050">
                <a:solidFill>
                  <a:srgbClr val="FFEE99"/>
                </a:solidFill>
                <a:highlight>
                  <a:srgbClr val="242424"/>
                </a:highlight>
                <a:latin typeface="Courier New"/>
                <a:ea typeface="Courier New"/>
                <a:cs typeface="Courier New"/>
                <a:sym typeface="Courier New"/>
              </a:rPr>
              <a:t>".Btn"</a:t>
            </a:r>
            <a:r>
              <a:rPr b="1" lang="zh-TW" sz="1050">
                <a:solidFill>
                  <a:srgbClr val="F8F8F2"/>
                </a:solidFill>
                <a:highlight>
                  <a:srgbClr val="242424"/>
                </a:highlight>
                <a:latin typeface="Courier New"/>
                <a:ea typeface="Courier New"/>
                <a:cs typeface="Courier New"/>
                <a:sym typeface="Courier New"/>
              </a:rPr>
              <a:t>));</a:t>
            </a:r>
            <a:endParaRPr b="1" sz="105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urier New"/>
                <a:ea typeface="Courier New"/>
                <a:cs typeface="Courier New"/>
                <a:sym typeface="Courier New"/>
              </a:rPr>
              <a:t>&lt;/</a:t>
            </a:r>
            <a:r>
              <a:rPr b="1" lang="zh-TW" sz="1050">
                <a:solidFill>
                  <a:srgbClr val="F92672"/>
                </a:solidFill>
                <a:highlight>
                  <a:srgbClr val="242424"/>
                </a:highlight>
                <a:latin typeface="Courier New"/>
                <a:ea typeface="Courier New"/>
                <a:cs typeface="Courier New"/>
                <a:sym typeface="Courier New"/>
              </a:rPr>
              <a:t>script</a:t>
            </a:r>
            <a:r>
              <a:rPr b="1" lang="zh-TW" sz="1050">
                <a:solidFill>
                  <a:srgbClr val="F8F8F2"/>
                </a:solidFill>
                <a:highlight>
                  <a:srgbClr val="242424"/>
                </a:highlight>
                <a:latin typeface="Courier New"/>
                <a:ea typeface="Courier New"/>
                <a:cs typeface="Courier New"/>
                <a:sym typeface="Courier New"/>
              </a:rPr>
              <a:t>&gt;</a:t>
            </a:r>
            <a:endParaRPr b="1" sz="105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5-3 獲取DOM物件（ tag ）</a:t>
            </a:r>
            <a:endParaRPr b="1" sz="1300">
              <a:solidFill>
                <a:srgbClr val="F7DF1E"/>
              </a:solidFill>
              <a:highlight>
                <a:srgbClr val="242424"/>
              </a:highlight>
              <a:latin typeface="Calibri"/>
              <a:ea typeface="Calibri"/>
              <a:cs typeface="Calibri"/>
              <a:sym typeface="Calibri"/>
            </a:endParaRPr>
          </a:p>
        </p:txBody>
      </p:sp>
      <p:sp>
        <p:nvSpPr>
          <p:cNvPr id="351" name="Google Shape;351;p51"/>
          <p:cNvSpPr txBox="1"/>
          <p:nvPr/>
        </p:nvSpPr>
        <p:spPr>
          <a:xfrm>
            <a:off x="1760300" y="1322275"/>
            <a:ext cx="5806500" cy="813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&lt;</a:t>
            </a:r>
            <a:r>
              <a:rPr b="1" lang="zh-TW" sz="1100">
                <a:solidFill>
                  <a:srgbClr val="F92672"/>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class</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"Btn"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href</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a:t>
            </a:r>
            <a:r>
              <a:rPr b="1" lang="zh-TW" sz="1100">
                <a:solidFill>
                  <a:srgbClr val="F92672"/>
                </a:solidFill>
                <a:highlight>
                  <a:srgbClr val="242424"/>
                </a:highlight>
                <a:latin typeface="Courier New"/>
                <a:ea typeface="Courier New"/>
                <a:cs typeface="Courier New"/>
                <a:sym typeface="Courier New"/>
              </a:rPr>
              <a:t>https</a:t>
            </a:r>
            <a:r>
              <a:rPr b="1" lang="zh-TW" sz="1100">
                <a:solidFill>
                  <a:srgbClr val="FFEE99"/>
                </a:solidFill>
                <a:highlight>
                  <a:srgbClr val="242424"/>
                </a:highlight>
                <a:latin typeface="Courier New"/>
                <a:ea typeface="Courier New"/>
                <a:cs typeface="Courier New"/>
                <a:sym typeface="Courier New"/>
              </a:rPr>
              <a:t>://thecodingpro.com/"</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target</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"_blank"</a:t>
            </a:r>
            <a:r>
              <a:rPr b="1" lang="zh-TW" sz="1100">
                <a:solidFill>
                  <a:srgbClr val="F8F8F2"/>
                </a:solidFill>
                <a:highlight>
                  <a:srgbClr val="242424"/>
                </a:highlight>
                <a:latin typeface="Courier New"/>
                <a:ea typeface="Courier New"/>
                <a:cs typeface="Courier New"/>
                <a:sym typeface="Courier New"/>
              </a:rPr>
              <a:t>&gt;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馬上去官網看一下</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&lt;/</a:t>
            </a:r>
            <a:r>
              <a:rPr b="1" lang="zh-TW" sz="1100">
                <a:solidFill>
                  <a:srgbClr val="F92672"/>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&gt;</a:t>
            </a:r>
            <a:endParaRPr b="1" sz="1100">
              <a:solidFill>
                <a:srgbClr val="F8F8F2"/>
              </a:solidFill>
              <a:highlight>
                <a:srgbClr val="242424"/>
              </a:highlight>
              <a:latin typeface="Courier New"/>
              <a:ea typeface="Courier New"/>
              <a:cs typeface="Courier New"/>
              <a:sym typeface="Courier New"/>
            </a:endParaRPr>
          </a:p>
        </p:txBody>
      </p:sp>
      <p:sp>
        <p:nvSpPr>
          <p:cNvPr id="352" name="Google Shape;352;p51"/>
          <p:cNvSpPr txBox="1"/>
          <p:nvPr/>
        </p:nvSpPr>
        <p:spPr>
          <a:xfrm>
            <a:off x="2100475" y="2507525"/>
            <a:ext cx="5327100" cy="1273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&lt;</a:t>
            </a:r>
            <a:r>
              <a:rPr b="1" lang="zh-TW" sz="1100">
                <a:solidFill>
                  <a:srgbClr val="F92672"/>
                </a:solidFill>
                <a:highlight>
                  <a:srgbClr val="242424"/>
                </a:highlight>
                <a:latin typeface="Courier New"/>
                <a:ea typeface="Courier New"/>
                <a:cs typeface="Courier New"/>
                <a:sym typeface="Courier New"/>
              </a:rPr>
              <a:t>script</a:t>
            </a:r>
            <a:r>
              <a:rPr b="1" lang="zh-TW" sz="1100">
                <a:solidFill>
                  <a:srgbClr val="F8F8F2"/>
                </a:solidFill>
                <a:highlight>
                  <a:srgbClr val="242424"/>
                </a:highlight>
                <a:latin typeface="Courier New"/>
                <a:ea typeface="Courier New"/>
                <a:cs typeface="Courier New"/>
                <a:sym typeface="Courier New"/>
              </a:rPr>
              <a:t>&gt;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(document.</a:t>
            </a:r>
            <a:r>
              <a:rPr b="1" lang="zh-TW" sz="1100">
                <a:solidFill>
                  <a:srgbClr val="A6E22E"/>
                </a:solidFill>
                <a:highlight>
                  <a:srgbClr val="242424"/>
                </a:highlight>
                <a:latin typeface="Courier New"/>
                <a:ea typeface="Courier New"/>
                <a:cs typeface="Courier New"/>
                <a:sym typeface="Courier New"/>
              </a:rPr>
              <a:t>getElementsByTagName</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(document.</a:t>
            </a:r>
            <a:r>
              <a:rPr b="1" lang="zh-TW" sz="1100">
                <a:solidFill>
                  <a:srgbClr val="A6E22E"/>
                </a:solidFill>
                <a:highlight>
                  <a:srgbClr val="242424"/>
                </a:highlight>
                <a:latin typeface="Courier New"/>
                <a:ea typeface="Courier New"/>
                <a:cs typeface="Courier New"/>
                <a:sym typeface="Courier New"/>
              </a:rPr>
              <a:t>querySelectorAll</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"a"</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&lt;/</a:t>
            </a:r>
            <a:r>
              <a:rPr b="1" lang="zh-TW" sz="1100">
                <a:solidFill>
                  <a:srgbClr val="F92672"/>
                </a:solidFill>
                <a:highlight>
                  <a:srgbClr val="242424"/>
                </a:highlight>
                <a:latin typeface="Courier New"/>
                <a:ea typeface="Courier New"/>
                <a:cs typeface="Courier New"/>
                <a:sym typeface="Courier New"/>
              </a:rPr>
              <a:t>script</a:t>
            </a:r>
            <a:r>
              <a:rPr b="1" lang="zh-TW" sz="1100">
                <a:solidFill>
                  <a:srgbClr val="F8F8F2"/>
                </a:solidFill>
                <a:highlight>
                  <a:srgbClr val="242424"/>
                </a:highlight>
                <a:latin typeface="Courier New"/>
                <a:ea typeface="Courier New"/>
                <a:cs typeface="Courier New"/>
                <a:sym typeface="Courier New"/>
              </a:rPr>
              <a:t>&gt;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558925" y="677400"/>
            <a:ext cx="6163200" cy="606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zh-TW" sz="2500" u="sng">
                <a:solidFill>
                  <a:srgbClr val="F7DF1E"/>
                </a:solidFill>
              </a:rPr>
              <a:t># 網頁技術基本專有名詞介紹</a:t>
            </a:r>
            <a:endParaRPr sz="2500">
              <a:solidFill>
                <a:srgbClr val="F7DF1E"/>
              </a:solidFill>
              <a:latin typeface="Calibri"/>
              <a:ea typeface="Calibri"/>
              <a:cs typeface="Calibri"/>
              <a:sym typeface="Calibri"/>
            </a:endParaRPr>
          </a:p>
        </p:txBody>
      </p:sp>
      <p:sp>
        <p:nvSpPr>
          <p:cNvPr id="76" name="Google Shape;76;p16"/>
          <p:cNvSpPr txBox="1"/>
          <p:nvPr/>
        </p:nvSpPr>
        <p:spPr>
          <a:xfrm>
            <a:off x="741550" y="1408050"/>
            <a:ext cx="6163200" cy="3138900"/>
          </a:xfrm>
          <a:prstGeom prst="rect">
            <a:avLst/>
          </a:prstGeom>
          <a:noFill/>
          <a:ln>
            <a:noFill/>
          </a:ln>
        </p:spPr>
        <p:txBody>
          <a:bodyPr anchorCtr="0" anchor="ctr" bIns="34275" lIns="68575" spcFirstLastPara="1" rIns="68575" wrap="square" tIns="34275">
            <a:noAutofit/>
          </a:bodyPr>
          <a:lstStyle/>
          <a:p>
            <a:pPr indent="-336550" lvl="0" marL="457200" rtl="0" algn="l">
              <a:lnSpc>
                <a:spcPct val="150000"/>
              </a:lnSpc>
              <a:spcBef>
                <a:spcPts val="0"/>
              </a:spcBef>
              <a:spcAft>
                <a:spcPts val="0"/>
              </a:spcAft>
              <a:buClr>
                <a:schemeClr val="dk1"/>
              </a:buClr>
              <a:buSzPts val="1700"/>
              <a:buChar char="●"/>
            </a:pPr>
            <a:r>
              <a:rPr b="1" lang="zh-TW" sz="1700">
                <a:solidFill>
                  <a:schemeClr val="dk1"/>
                </a:solidFill>
              </a:rPr>
              <a:t>什麼是原始碼與程式 Html、CSS、JavaScript ?</a:t>
            </a:r>
            <a:endParaRPr b="1"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zh-TW" sz="1700">
                <a:solidFill>
                  <a:schemeClr val="dk1"/>
                </a:solidFill>
              </a:rPr>
              <a:t>什麼是 Chrome DevTools ?</a:t>
            </a:r>
            <a:endParaRPr b="1"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zh-TW" sz="1700">
                <a:solidFill>
                  <a:schemeClr val="dk1"/>
                </a:solidFill>
              </a:rPr>
              <a:t>什麼是 Run time ?</a:t>
            </a:r>
            <a:endParaRPr b="1"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zh-TW" sz="1700">
                <a:solidFill>
                  <a:schemeClr val="dk1"/>
                </a:solidFill>
              </a:rPr>
              <a:t>什麼是 W3C、MDN、Can i use ?</a:t>
            </a:r>
            <a:endParaRPr b="1"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zh-TW" sz="1700">
                <a:solidFill>
                  <a:schemeClr val="dk1"/>
                </a:solidFill>
              </a:rPr>
              <a:t>什麼是 ECMAScript ?</a:t>
            </a:r>
            <a:endParaRPr b="1" sz="17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5-4 什麼是 Function? 執行一下吧！</a:t>
            </a:r>
            <a:endParaRPr b="1" sz="1300">
              <a:solidFill>
                <a:srgbClr val="F7DF1E"/>
              </a:solidFill>
              <a:highlight>
                <a:srgbClr val="242424"/>
              </a:highlight>
              <a:latin typeface="Calibri"/>
              <a:ea typeface="Calibri"/>
              <a:cs typeface="Calibri"/>
              <a:sym typeface="Calibri"/>
            </a:endParaRPr>
          </a:p>
        </p:txBody>
      </p:sp>
      <p:sp>
        <p:nvSpPr>
          <p:cNvPr id="358" name="Google Shape;358;p52"/>
          <p:cNvSpPr txBox="1"/>
          <p:nvPr/>
        </p:nvSpPr>
        <p:spPr>
          <a:xfrm>
            <a:off x="2266500" y="1274500"/>
            <a:ext cx="4282200" cy="1043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一般的 function</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HelloWorld</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"TheCodingPro 最懂你的前端線上學院"</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
        <p:nvSpPr>
          <p:cNvPr id="359" name="Google Shape;359;p52"/>
          <p:cNvSpPr txBox="1"/>
          <p:nvPr/>
        </p:nvSpPr>
        <p:spPr>
          <a:xfrm>
            <a:off x="2266500" y="2825600"/>
            <a:ext cx="4611000" cy="1043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100">
                <a:solidFill>
                  <a:srgbClr val="8C8C8C"/>
                </a:solidFill>
                <a:highlight>
                  <a:srgbClr val="242424"/>
                </a:highlight>
                <a:latin typeface="Courier New"/>
                <a:ea typeface="Courier New"/>
                <a:cs typeface="Courier New"/>
                <a:sym typeface="Courier New"/>
              </a:rPr>
              <a:t>// 用變數附值的 function  ( </a:t>
            </a:r>
            <a:r>
              <a:rPr b="1" i="1" lang="zh-TW" sz="1100">
                <a:solidFill>
                  <a:srgbClr val="8C8C8C"/>
                </a:solidFill>
                <a:highlight>
                  <a:srgbClr val="242424"/>
                </a:highlight>
                <a:latin typeface="Courier New"/>
                <a:ea typeface="Courier New"/>
                <a:cs typeface="Courier New"/>
                <a:sym typeface="Courier New"/>
              </a:rPr>
              <a:t>匿名函式 </a:t>
            </a:r>
            <a:r>
              <a:rPr b="1" i="1" lang="zh-TW" sz="1100">
                <a:solidFill>
                  <a:srgbClr val="8C8C8C"/>
                </a:solidFill>
                <a:highlight>
                  <a:srgbClr val="242424"/>
                </a:highlight>
                <a:latin typeface="Courier New"/>
                <a:ea typeface="Courier New"/>
                <a:cs typeface="Courier New"/>
                <a:sym typeface="Courier New"/>
              </a:rPr>
              <a:t>)</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HelloWorld</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console.</a:t>
            </a:r>
            <a:r>
              <a:rPr b="1" lang="zh-TW" sz="1100">
                <a:solidFill>
                  <a:srgbClr val="A6E22E"/>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"TheCodingPro 最懂你的前端線上學院"</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5-5 Click 事件初體驗</a:t>
            </a:r>
            <a:endParaRPr b="1" sz="1300">
              <a:solidFill>
                <a:srgbClr val="F7DF1E"/>
              </a:solidFill>
              <a:highlight>
                <a:srgbClr val="242424"/>
              </a:highlight>
              <a:latin typeface="Calibri"/>
              <a:ea typeface="Calibri"/>
              <a:cs typeface="Calibri"/>
              <a:sym typeface="Calibri"/>
            </a:endParaRPr>
          </a:p>
        </p:txBody>
      </p:sp>
      <p:sp>
        <p:nvSpPr>
          <p:cNvPr id="365" name="Google Shape;365;p53"/>
          <p:cNvSpPr txBox="1"/>
          <p:nvPr/>
        </p:nvSpPr>
        <p:spPr>
          <a:xfrm>
            <a:off x="1254350" y="875050"/>
            <a:ext cx="5932200" cy="369300"/>
          </a:xfrm>
          <a:prstGeom prst="rect">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a</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id</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"Btn"</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href</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a:t>
            </a:r>
            <a:r>
              <a:rPr b="1" lang="zh-TW" sz="1200">
                <a:solidFill>
                  <a:srgbClr val="F92672"/>
                </a:solidFill>
                <a:highlight>
                  <a:srgbClr val="242424"/>
                </a:highlight>
                <a:latin typeface="Courier New"/>
                <a:ea typeface="Courier New"/>
                <a:cs typeface="Courier New"/>
                <a:sym typeface="Courier New"/>
              </a:rPr>
              <a:t>javascript</a:t>
            </a:r>
            <a:r>
              <a:rPr b="1" lang="zh-TW" sz="1200">
                <a:solidFill>
                  <a:srgbClr val="FFEE99"/>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&gt; 馬上去官網看一下 &lt;/</a:t>
            </a:r>
            <a:r>
              <a:rPr b="1" lang="zh-TW" sz="1200">
                <a:solidFill>
                  <a:srgbClr val="F92672"/>
                </a:solidFill>
                <a:highlight>
                  <a:srgbClr val="242424"/>
                </a:highlight>
                <a:latin typeface="Courier New"/>
                <a:ea typeface="Courier New"/>
                <a:cs typeface="Courier New"/>
                <a:sym typeface="Courier New"/>
              </a:rPr>
              <a:t>a</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p:txBody>
      </p:sp>
      <p:sp>
        <p:nvSpPr>
          <p:cNvPr id="366" name="Google Shape;366;p53"/>
          <p:cNvSpPr txBox="1"/>
          <p:nvPr/>
        </p:nvSpPr>
        <p:spPr>
          <a:xfrm>
            <a:off x="1296375" y="1456575"/>
            <a:ext cx="6821700" cy="162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script</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function</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Welcone</a:t>
            </a:r>
            <a:r>
              <a:rPr b="1" lang="zh-TW" sz="1200">
                <a:solidFill>
                  <a:srgbClr val="F8F8F2"/>
                </a:solidFill>
                <a:highlight>
                  <a:srgbClr val="242424"/>
                </a:highlight>
                <a:latin typeface="Courier New"/>
                <a:ea typeface="Courier New"/>
                <a:cs typeface="Courier New"/>
                <a:sym typeface="Courier New"/>
              </a:rPr>
              <a:t>(</a:t>
            </a:r>
            <a:r>
              <a:rPr b="1" i="1" lang="zh-TW" sz="1200">
                <a:solidFill>
                  <a:srgbClr val="FD971F"/>
                </a:solidFill>
                <a:highlight>
                  <a:srgbClr val="242424"/>
                </a:highlight>
                <a:latin typeface="Courier New"/>
                <a:ea typeface="Courier New"/>
                <a:cs typeface="Courier New"/>
                <a:sym typeface="Courier New"/>
              </a:rPr>
              <a:t>e</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console.</a:t>
            </a:r>
            <a:r>
              <a:rPr b="1" lang="zh-TW" sz="1200">
                <a:solidFill>
                  <a:srgbClr val="A6E22E"/>
                </a:solidFill>
                <a:highlight>
                  <a:srgbClr val="242424"/>
                </a:highlight>
                <a:latin typeface="Courier New"/>
                <a:ea typeface="Courier New"/>
                <a:cs typeface="Courier New"/>
                <a:sym typeface="Courier New"/>
              </a:rPr>
              <a:t>log</a:t>
            </a:r>
            <a:r>
              <a:rPr b="1" lang="zh-TW" sz="1200">
                <a:solidFill>
                  <a:srgbClr val="F8F8F2"/>
                </a:solidFill>
                <a:highlight>
                  <a:srgbClr val="242424"/>
                </a:highlight>
                <a:latin typeface="Courier New"/>
                <a:ea typeface="Courier New"/>
                <a:cs typeface="Courier New"/>
                <a:sym typeface="Courier New"/>
              </a:rPr>
              <a:t>(e);</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document.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"#Btn"</a:t>
            </a:r>
            <a:r>
              <a:rPr b="1" lang="zh-TW" sz="1200">
                <a:solidFill>
                  <a:srgbClr val="F8F8F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addEventListener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"click"</a:t>
            </a:r>
            <a:r>
              <a:rPr b="1" lang="zh-TW" sz="1200">
                <a:solidFill>
                  <a:srgbClr val="F8F8F2"/>
                </a:solidFill>
                <a:highlight>
                  <a:srgbClr val="242424"/>
                </a:highlight>
                <a:latin typeface="Courier New"/>
                <a:ea typeface="Courier New"/>
                <a:cs typeface="Courier New"/>
                <a:sym typeface="Courier New"/>
              </a:rPr>
              <a:t>, Welcone);</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script</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p:txBody>
      </p:sp>
      <p:sp>
        <p:nvSpPr>
          <p:cNvPr id="367" name="Google Shape;367;p53"/>
          <p:cNvSpPr/>
          <p:nvPr/>
        </p:nvSpPr>
        <p:spPr>
          <a:xfrm>
            <a:off x="792589" y="3492611"/>
            <a:ext cx="7558800" cy="7386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zh-TW" sz="1100">
                <a:solidFill>
                  <a:schemeClr val="dk1"/>
                </a:solidFill>
              </a:rPr>
              <a:t>addEventListener() 方法能將指定的事件監聽器註冊到物件(</a:t>
            </a:r>
            <a:r>
              <a:rPr b="1" lang="zh-TW" sz="1100">
                <a:solidFill>
                  <a:schemeClr val="dk1"/>
                </a:solidFill>
              </a:rPr>
              <a:t> </a:t>
            </a:r>
            <a:r>
              <a:rPr b="1" lang="zh-TW" sz="1100">
                <a:solidFill>
                  <a:schemeClr val="dk1"/>
                </a:solidFill>
              </a:rPr>
              <a:t>EventTarget )上。</a:t>
            </a:r>
            <a:endParaRPr b="1" sz="1100">
              <a:solidFill>
                <a:schemeClr val="dk1"/>
              </a:solidFill>
            </a:endParaRPr>
          </a:p>
          <a:p>
            <a:pPr indent="0" lvl="0" marL="0" marR="0" rtl="0" algn="ctr">
              <a:lnSpc>
                <a:spcPct val="150000"/>
              </a:lnSpc>
              <a:spcBef>
                <a:spcPts val="0"/>
              </a:spcBef>
              <a:spcAft>
                <a:spcPts val="0"/>
              </a:spcAft>
              <a:buNone/>
            </a:pPr>
            <a:r>
              <a:rPr b="1" lang="zh-TW" sz="1100">
                <a:solidFill>
                  <a:schemeClr val="dk1"/>
                </a:solidFill>
              </a:rPr>
              <a:t>EventTarget 可能是 Document 中的 Element 物件、Document 物件本身、Window 物件等。</a:t>
            </a:r>
            <a:endParaRPr b="1" sz="11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p:nvPr/>
        </p:nvSpPr>
        <p:spPr>
          <a:xfrm>
            <a:off x="619986" y="2411013"/>
            <a:ext cx="69552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300">
                <a:solidFill>
                  <a:srgbClr val="F8F8F2"/>
                </a:solidFill>
                <a:highlight>
                  <a:srgbClr val="242424"/>
                </a:highlight>
                <a:latin typeface="Courier New"/>
                <a:ea typeface="Courier New"/>
                <a:cs typeface="Courier New"/>
                <a:sym typeface="Courier New"/>
              </a:rPr>
              <a:t>document.</a:t>
            </a:r>
            <a:r>
              <a:rPr b="1" lang="zh-TW" sz="1300">
                <a:solidFill>
                  <a:srgbClr val="A6E22E"/>
                </a:solidFill>
                <a:highlight>
                  <a:srgbClr val="242424"/>
                </a:highlight>
                <a:latin typeface="Courier New"/>
                <a:ea typeface="Courier New"/>
                <a:cs typeface="Courier New"/>
                <a:sym typeface="Courier New"/>
              </a:rPr>
              <a:t>querySelector</a:t>
            </a:r>
            <a:r>
              <a:rPr b="1" lang="zh-TW" sz="1300">
                <a:solidFill>
                  <a:srgbClr val="F8F8F2"/>
                </a:solidFill>
                <a:highlight>
                  <a:srgbClr val="242424"/>
                </a:highlight>
                <a:latin typeface="Courier New"/>
                <a:ea typeface="Courier New"/>
                <a:cs typeface="Courier New"/>
                <a:sym typeface="Courier New"/>
              </a:rPr>
              <a:t>(</a:t>
            </a:r>
            <a:r>
              <a:rPr b="1" lang="zh-TW" sz="1300">
                <a:solidFill>
                  <a:srgbClr val="FFEE99"/>
                </a:solidFill>
                <a:highlight>
                  <a:srgbClr val="242424"/>
                </a:highlight>
                <a:latin typeface="Courier New"/>
                <a:ea typeface="Courier New"/>
                <a:cs typeface="Courier New"/>
                <a:sym typeface="Courier New"/>
              </a:rPr>
              <a:t>"#Btn"</a:t>
            </a:r>
            <a:r>
              <a:rPr b="1" lang="zh-TW" sz="1300">
                <a:solidFill>
                  <a:srgbClr val="F8F8F2"/>
                </a:solidFill>
                <a:highlight>
                  <a:srgbClr val="242424"/>
                </a:highlight>
                <a:latin typeface="Courier New"/>
                <a:ea typeface="Courier New"/>
                <a:cs typeface="Courier New"/>
                <a:sym typeface="Courier New"/>
              </a:rPr>
              <a:t>)</a:t>
            </a:r>
            <a:r>
              <a:rPr lang="zh-TW" sz="1300">
                <a:solidFill>
                  <a:srgbClr val="F92672"/>
                </a:solidFill>
                <a:latin typeface="Consolas"/>
                <a:ea typeface="Consolas"/>
                <a:cs typeface="Consolas"/>
                <a:sym typeface="Consolas"/>
              </a:rPr>
              <a:t>.</a:t>
            </a:r>
            <a:r>
              <a:rPr lang="zh-TW" sz="1300">
                <a:solidFill>
                  <a:srgbClr val="A6E22E"/>
                </a:solidFill>
                <a:latin typeface="Consolas"/>
                <a:ea typeface="Consolas"/>
                <a:cs typeface="Consolas"/>
                <a:sym typeface="Consolas"/>
              </a:rPr>
              <a:t>addEventListener</a:t>
            </a:r>
            <a:r>
              <a:rPr lang="zh-TW" sz="1300">
                <a:solidFill>
                  <a:srgbClr val="F8F8F2"/>
                </a:solidFill>
                <a:latin typeface="Consolas"/>
                <a:ea typeface="Consolas"/>
                <a:cs typeface="Consolas"/>
                <a:sym typeface="Consolas"/>
              </a:rPr>
              <a:t>(</a:t>
            </a:r>
            <a:r>
              <a:rPr lang="zh-TW" sz="1300">
                <a:solidFill>
                  <a:srgbClr val="FFEE99"/>
                </a:solidFill>
                <a:latin typeface="Consolas"/>
                <a:ea typeface="Consolas"/>
                <a:cs typeface="Consolas"/>
                <a:sym typeface="Consolas"/>
              </a:rPr>
              <a:t>"click"</a:t>
            </a:r>
            <a:r>
              <a:rPr lang="zh-TW" sz="1300">
                <a:solidFill>
                  <a:srgbClr val="F8F8F2"/>
                </a:solidFill>
                <a:latin typeface="Consolas"/>
                <a:ea typeface="Consolas"/>
                <a:cs typeface="Consolas"/>
                <a:sym typeface="Consolas"/>
              </a:rPr>
              <a:t>, Welcone);</a:t>
            </a:r>
            <a:endParaRPr b="0" sz="1300">
              <a:solidFill>
                <a:srgbClr val="F8F8F2"/>
              </a:solidFill>
              <a:latin typeface="Consolas"/>
              <a:ea typeface="Consolas"/>
              <a:cs typeface="Consolas"/>
              <a:sym typeface="Consolas"/>
            </a:endParaRPr>
          </a:p>
        </p:txBody>
      </p:sp>
      <p:sp>
        <p:nvSpPr>
          <p:cNvPr id="373" name="Google Shape;373;p54"/>
          <p:cNvSpPr txBox="1"/>
          <p:nvPr/>
        </p:nvSpPr>
        <p:spPr>
          <a:xfrm>
            <a:off x="1267815" y="1431034"/>
            <a:ext cx="1638600" cy="47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zh-TW" sz="2000">
                <a:solidFill>
                  <a:srgbClr val="FFFFFF"/>
                </a:solidFill>
              </a:rPr>
              <a:t>按鈕物件</a:t>
            </a:r>
            <a:endParaRPr sz="4400">
              <a:solidFill>
                <a:srgbClr val="000000"/>
              </a:solidFill>
              <a:latin typeface="Calibri"/>
              <a:ea typeface="Calibri"/>
              <a:cs typeface="Calibri"/>
              <a:sym typeface="Calibri"/>
            </a:endParaRPr>
          </a:p>
        </p:txBody>
      </p:sp>
      <p:sp>
        <p:nvSpPr>
          <p:cNvPr id="374" name="Google Shape;374;p54"/>
          <p:cNvSpPr txBox="1"/>
          <p:nvPr/>
        </p:nvSpPr>
        <p:spPr>
          <a:xfrm>
            <a:off x="3329004" y="1535350"/>
            <a:ext cx="561000" cy="377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2000"/>
              <a:buFont typeface="Arial"/>
              <a:buNone/>
            </a:pPr>
            <a:r>
              <a:rPr lang="zh-TW" sz="2000">
                <a:solidFill>
                  <a:srgbClr val="FFFFFF"/>
                </a:solidFill>
                <a:latin typeface="Arial"/>
                <a:ea typeface="Arial"/>
                <a:cs typeface="Arial"/>
                <a:sym typeface="Arial"/>
              </a:rPr>
              <a:t>的</a:t>
            </a:r>
            <a:endParaRPr/>
          </a:p>
        </p:txBody>
      </p:sp>
      <p:sp>
        <p:nvSpPr>
          <p:cNvPr id="375" name="Google Shape;375;p54"/>
          <p:cNvSpPr txBox="1"/>
          <p:nvPr/>
        </p:nvSpPr>
        <p:spPr>
          <a:xfrm>
            <a:off x="4172419" y="1347866"/>
            <a:ext cx="1180500" cy="614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2000"/>
              <a:buFont typeface="Arial"/>
              <a:buNone/>
            </a:pPr>
            <a:r>
              <a:rPr lang="zh-TW" sz="2000">
                <a:solidFill>
                  <a:srgbClr val="FFFFFF"/>
                </a:solidFill>
                <a:latin typeface="Arial"/>
                <a:ea typeface="Arial"/>
                <a:cs typeface="Arial"/>
                <a:sym typeface="Arial"/>
              </a:rPr>
              <a:t>監聽</a:t>
            </a:r>
            <a:endParaRPr/>
          </a:p>
        </p:txBody>
      </p:sp>
      <p:sp>
        <p:nvSpPr>
          <p:cNvPr id="376" name="Google Shape;376;p54"/>
          <p:cNvSpPr txBox="1"/>
          <p:nvPr/>
        </p:nvSpPr>
        <p:spPr>
          <a:xfrm>
            <a:off x="4870108" y="3551959"/>
            <a:ext cx="1891500" cy="43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800"/>
              <a:buFont typeface="Arial"/>
              <a:buNone/>
            </a:pPr>
            <a:r>
              <a:rPr lang="zh-TW" sz="1800">
                <a:solidFill>
                  <a:srgbClr val="FFFFFF"/>
                </a:solidFill>
                <a:latin typeface="Arial"/>
                <a:ea typeface="Arial"/>
                <a:cs typeface="Arial"/>
                <a:sym typeface="Arial"/>
              </a:rPr>
              <a:t>事件(</a:t>
            </a:r>
            <a:r>
              <a:rPr lang="zh-TW" sz="1800">
                <a:solidFill>
                  <a:srgbClr val="FFFFFF"/>
                </a:solidFill>
              </a:rPr>
              <a:t> </a:t>
            </a:r>
            <a:r>
              <a:rPr lang="zh-TW" sz="1800">
                <a:solidFill>
                  <a:srgbClr val="FFFFFF"/>
                </a:solidFill>
                <a:latin typeface="Arial"/>
                <a:ea typeface="Arial"/>
                <a:cs typeface="Arial"/>
                <a:sym typeface="Arial"/>
              </a:rPr>
              <a:t>滑鼠點擊)</a:t>
            </a:r>
            <a:endParaRPr sz="1800">
              <a:solidFill>
                <a:srgbClr val="FFFFFF"/>
              </a:solidFill>
              <a:latin typeface="Arial"/>
              <a:ea typeface="Arial"/>
              <a:cs typeface="Arial"/>
              <a:sym typeface="Arial"/>
            </a:endParaRPr>
          </a:p>
        </p:txBody>
      </p:sp>
      <p:sp>
        <p:nvSpPr>
          <p:cNvPr id="377" name="Google Shape;377;p54"/>
          <p:cNvSpPr txBox="1"/>
          <p:nvPr/>
        </p:nvSpPr>
        <p:spPr>
          <a:xfrm>
            <a:off x="6618768" y="1334481"/>
            <a:ext cx="2129400" cy="40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800"/>
              <a:buFont typeface="Arial"/>
              <a:buNone/>
            </a:pPr>
            <a:r>
              <a:rPr lang="zh-TW" sz="1800">
                <a:solidFill>
                  <a:srgbClr val="FFFFFF"/>
                </a:solidFill>
                <a:latin typeface="Arial"/>
                <a:ea typeface="Arial"/>
                <a:cs typeface="Arial"/>
                <a:sym typeface="Arial"/>
              </a:rPr>
              <a:t>執行的函式(方法)</a:t>
            </a:r>
            <a:endParaRPr sz="1800">
              <a:solidFill>
                <a:srgbClr val="FFFFFF"/>
              </a:solidFill>
              <a:latin typeface="Arial"/>
              <a:ea typeface="Arial"/>
              <a:cs typeface="Arial"/>
              <a:sym typeface="Arial"/>
            </a:endParaRPr>
          </a:p>
        </p:txBody>
      </p:sp>
      <p:cxnSp>
        <p:nvCxnSpPr>
          <p:cNvPr id="378" name="Google Shape;378;p54"/>
          <p:cNvCxnSpPr/>
          <p:nvPr/>
        </p:nvCxnSpPr>
        <p:spPr>
          <a:xfrm>
            <a:off x="2087141" y="1882547"/>
            <a:ext cx="964200" cy="534300"/>
          </a:xfrm>
          <a:prstGeom prst="straightConnector1">
            <a:avLst/>
          </a:prstGeom>
          <a:noFill/>
          <a:ln cap="flat" cmpd="sng" w="9525">
            <a:solidFill>
              <a:srgbClr val="FFC000"/>
            </a:solidFill>
            <a:prstDash val="solid"/>
            <a:miter lim="800000"/>
            <a:headEnd len="sm" w="sm" type="none"/>
            <a:tailEnd len="med" w="med" type="triangle"/>
          </a:ln>
        </p:spPr>
      </p:cxnSp>
      <p:cxnSp>
        <p:nvCxnSpPr>
          <p:cNvPr id="379" name="Google Shape;379;p54"/>
          <p:cNvCxnSpPr/>
          <p:nvPr/>
        </p:nvCxnSpPr>
        <p:spPr>
          <a:xfrm>
            <a:off x="3655579" y="1996121"/>
            <a:ext cx="55200" cy="528600"/>
          </a:xfrm>
          <a:prstGeom prst="straightConnector1">
            <a:avLst/>
          </a:prstGeom>
          <a:noFill/>
          <a:ln cap="flat" cmpd="sng" w="9525">
            <a:solidFill>
              <a:srgbClr val="FFC000"/>
            </a:solidFill>
            <a:prstDash val="solid"/>
            <a:miter lim="800000"/>
            <a:headEnd len="sm" w="sm" type="none"/>
            <a:tailEnd len="med" w="med" type="triangle"/>
          </a:ln>
        </p:spPr>
      </p:cxnSp>
      <p:cxnSp>
        <p:nvCxnSpPr>
          <p:cNvPr id="380" name="Google Shape;380;p54"/>
          <p:cNvCxnSpPr/>
          <p:nvPr/>
        </p:nvCxnSpPr>
        <p:spPr>
          <a:xfrm flipH="1">
            <a:off x="4691813" y="1882547"/>
            <a:ext cx="59700" cy="528600"/>
          </a:xfrm>
          <a:prstGeom prst="straightConnector1">
            <a:avLst/>
          </a:prstGeom>
          <a:noFill/>
          <a:ln cap="flat" cmpd="sng" w="9525">
            <a:solidFill>
              <a:srgbClr val="FFC000"/>
            </a:solidFill>
            <a:prstDash val="solid"/>
            <a:miter lim="800000"/>
            <a:headEnd len="sm" w="sm" type="none"/>
            <a:tailEnd len="med" w="med" type="triangle"/>
          </a:ln>
        </p:spPr>
      </p:cxnSp>
      <p:cxnSp>
        <p:nvCxnSpPr>
          <p:cNvPr id="381" name="Google Shape;381;p54"/>
          <p:cNvCxnSpPr/>
          <p:nvPr/>
        </p:nvCxnSpPr>
        <p:spPr>
          <a:xfrm flipH="1" rot="10800000">
            <a:off x="5618617" y="2764354"/>
            <a:ext cx="30900" cy="759900"/>
          </a:xfrm>
          <a:prstGeom prst="straightConnector1">
            <a:avLst/>
          </a:prstGeom>
          <a:noFill/>
          <a:ln cap="flat" cmpd="sng" w="9525">
            <a:solidFill>
              <a:srgbClr val="FFC000"/>
            </a:solidFill>
            <a:prstDash val="solid"/>
            <a:miter lim="800000"/>
            <a:headEnd len="sm" w="sm" type="none"/>
            <a:tailEnd len="med" w="med" type="triangle"/>
          </a:ln>
        </p:spPr>
      </p:cxnSp>
      <p:cxnSp>
        <p:nvCxnSpPr>
          <p:cNvPr id="382" name="Google Shape;382;p54"/>
          <p:cNvCxnSpPr/>
          <p:nvPr/>
        </p:nvCxnSpPr>
        <p:spPr>
          <a:xfrm flipH="1">
            <a:off x="6761679" y="1790297"/>
            <a:ext cx="681000" cy="528600"/>
          </a:xfrm>
          <a:prstGeom prst="straightConnector1">
            <a:avLst/>
          </a:prstGeom>
          <a:noFill/>
          <a:ln cap="flat" cmpd="sng" w="9525">
            <a:solidFill>
              <a:srgbClr val="FFC000"/>
            </a:solidFill>
            <a:prstDash val="solid"/>
            <a:miter lim="800000"/>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5-6 操作DOM屬性</a:t>
            </a:r>
            <a:endParaRPr b="1" sz="1300">
              <a:solidFill>
                <a:srgbClr val="F7DF1E"/>
              </a:solidFill>
              <a:highlight>
                <a:srgbClr val="242424"/>
              </a:highlight>
              <a:latin typeface="Calibri"/>
              <a:ea typeface="Calibri"/>
              <a:cs typeface="Calibri"/>
              <a:sym typeface="Calibri"/>
            </a:endParaRPr>
          </a:p>
        </p:txBody>
      </p:sp>
      <p:sp>
        <p:nvSpPr>
          <p:cNvPr id="388" name="Google Shape;388;p55"/>
          <p:cNvSpPr txBox="1"/>
          <p:nvPr/>
        </p:nvSpPr>
        <p:spPr>
          <a:xfrm>
            <a:off x="1970400" y="1093325"/>
            <a:ext cx="5203200" cy="369300"/>
          </a:xfrm>
          <a:prstGeom prst="rect">
            <a:avLst/>
          </a:prstGeom>
          <a:noFill/>
          <a:ln>
            <a:noFill/>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a</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id</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"Btn"</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href</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a:t>
            </a:r>
            <a:r>
              <a:rPr b="1" lang="zh-TW" sz="1200">
                <a:solidFill>
                  <a:srgbClr val="F92672"/>
                </a:solidFill>
                <a:highlight>
                  <a:srgbClr val="242424"/>
                </a:highlight>
                <a:latin typeface="Courier New"/>
                <a:ea typeface="Courier New"/>
                <a:cs typeface="Courier New"/>
                <a:sym typeface="Courier New"/>
              </a:rPr>
              <a:t>javascript</a:t>
            </a:r>
            <a:r>
              <a:rPr b="1" lang="zh-TW" sz="1200">
                <a:solidFill>
                  <a:srgbClr val="FFEE99"/>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&gt; 馬上去官網看一下 &lt;/</a:t>
            </a:r>
            <a:r>
              <a:rPr b="1" lang="zh-TW" sz="1200">
                <a:solidFill>
                  <a:srgbClr val="F92672"/>
                </a:solidFill>
                <a:highlight>
                  <a:srgbClr val="242424"/>
                </a:highlight>
                <a:latin typeface="Courier New"/>
                <a:ea typeface="Courier New"/>
                <a:cs typeface="Courier New"/>
                <a:sym typeface="Courier New"/>
              </a:rPr>
              <a:t>a</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p:txBody>
      </p:sp>
      <p:sp>
        <p:nvSpPr>
          <p:cNvPr id="389" name="Google Shape;389;p55"/>
          <p:cNvSpPr txBox="1"/>
          <p:nvPr/>
        </p:nvSpPr>
        <p:spPr>
          <a:xfrm>
            <a:off x="1150050" y="1926250"/>
            <a:ext cx="6843900" cy="2124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script</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function</a:t>
            </a:r>
            <a:r>
              <a:rPr b="1" lang="zh-TW" sz="1200">
                <a:solidFill>
                  <a:srgbClr val="F8F8F2"/>
                </a:solidFill>
                <a:highlight>
                  <a:srgbClr val="242424"/>
                </a:highlight>
                <a:latin typeface="Courier New"/>
                <a:ea typeface="Courier New"/>
                <a:cs typeface="Courier New"/>
                <a:sym typeface="Courier New"/>
              </a:rPr>
              <a:t> </a:t>
            </a:r>
            <a:r>
              <a:rPr b="1" lang="zh-TW" sz="1200">
                <a:solidFill>
                  <a:srgbClr val="A6E22E"/>
                </a:solidFill>
                <a:highlight>
                  <a:srgbClr val="242424"/>
                </a:highlight>
                <a:latin typeface="Courier New"/>
                <a:ea typeface="Courier New"/>
                <a:cs typeface="Courier New"/>
                <a:sym typeface="Courier New"/>
              </a:rPr>
              <a:t>handleAttr</a:t>
            </a: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document.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"#Btn"</a:t>
            </a:r>
            <a:r>
              <a:rPr b="1" lang="zh-TW" sz="1200">
                <a:solidFill>
                  <a:srgbClr val="F8F8F2"/>
                </a:solidFill>
                <a:highlight>
                  <a:srgbClr val="242424"/>
                </a:highlight>
                <a:latin typeface="Courier New"/>
                <a:ea typeface="Courier New"/>
                <a:cs typeface="Courier New"/>
                <a:sym typeface="Courier New"/>
              </a:rPr>
              <a:t>).target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"_blank"</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document.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"#Btn"</a:t>
            </a:r>
            <a:r>
              <a:rPr b="1" lang="zh-TW" sz="1200">
                <a:solidFill>
                  <a:srgbClr val="F8F8F2"/>
                </a:solidFill>
                <a:highlight>
                  <a:srgbClr val="242424"/>
                </a:highlight>
                <a:latin typeface="Courier New"/>
                <a:ea typeface="Courier New"/>
                <a:cs typeface="Courier New"/>
                <a:sym typeface="Courier New"/>
              </a:rPr>
              <a:t>).href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"https://thecodingpro.com/"</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document.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"#Btn"</a:t>
            </a:r>
            <a:r>
              <a:rPr b="1" lang="zh-TW" sz="1200">
                <a:solidFill>
                  <a:srgbClr val="F8F8F2"/>
                </a:solidFill>
                <a:highlight>
                  <a:srgbClr val="242424"/>
                </a:highlight>
                <a:latin typeface="Courier New"/>
                <a:ea typeface="Courier New"/>
                <a:cs typeface="Courier New"/>
                <a:sym typeface="Courier New"/>
              </a:rPr>
              <a:t>).</a:t>
            </a:r>
            <a:r>
              <a:rPr b="1" lang="zh-TW" sz="1200">
                <a:solidFill>
                  <a:srgbClr val="A6E22E"/>
                </a:solidFill>
                <a:highlight>
                  <a:srgbClr val="242424"/>
                </a:highlight>
                <a:latin typeface="Courier New"/>
                <a:ea typeface="Courier New"/>
                <a:cs typeface="Courier New"/>
                <a:sym typeface="Courier New"/>
              </a:rPr>
              <a:t>addEventListener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"click"</a:t>
            </a:r>
            <a:r>
              <a:rPr b="1" lang="zh-TW" sz="1200">
                <a:solidFill>
                  <a:srgbClr val="F8F8F2"/>
                </a:solidFill>
                <a:highlight>
                  <a:srgbClr val="242424"/>
                </a:highlight>
                <a:latin typeface="Courier New"/>
                <a:ea typeface="Courier New"/>
                <a:cs typeface="Courier New"/>
                <a:sym typeface="Courier New"/>
              </a:rPr>
              <a:t>, handleAttr);</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&lt;/</a:t>
            </a:r>
            <a:r>
              <a:rPr b="1" lang="zh-TW" sz="1200">
                <a:solidFill>
                  <a:srgbClr val="F92672"/>
                </a:solidFill>
                <a:highlight>
                  <a:srgbClr val="242424"/>
                </a:highlight>
                <a:latin typeface="Courier New"/>
                <a:ea typeface="Courier New"/>
                <a:cs typeface="Courier New"/>
                <a:sym typeface="Courier New"/>
              </a:rPr>
              <a:t>script</a:t>
            </a:r>
            <a:r>
              <a:rPr b="1" lang="zh-TW" sz="1200">
                <a:solidFill>
                  <a:srgbClr val="F8F8F2"/>
                </a:solidFill>
                <a:highlight>
                  <a:srgbClr val="242424"/>
                </a:highlight>
                <a:latin typeface="Courier New"/>
                <a:ea typeface="Courier New"/>
                <a:cs typeface="Courier New"/>
                <a:sym typeface="Courier New"/>
              </a:rPr>
              <a:t>&gt;</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5-7 操作 DOM style </a:t>
            </a:r>
            <a:endParaRPr b="1" sz="1300">
              <a:solidFill>
                <a:srgbClr val="F7DF1E"/>
              </a:solidFill>
              <a:highlight>
                <a:srgbClr val="242424"/>
              </a:highlight>
              <a:latin typeface="Calibri"/>
              <a:ea typeface="Calibri"/>
              <a:cs typeface="Calibri"/>
              <a:sym typeface="Calibri"/>
            </a:endParaRPr>
          </a:p>
        </p:txBody>
      </p:sp>
      <p:sp>
        <p:nvSpPr>
          <p:cNvPr id="395" name="Google Shape;395;p56"/>
          <p:cNvSpPr txBox="1"/>
          <p:nvPr/>
        </p:nvSpPr>
        <p:spPr>
          <a:xfrm>
            <a:off x="1384950" y="602325"/>
            <a:ext cx="6374100" cy="4260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title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"#title"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fontSizeBig_btn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"#fontSizeBig_btn"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fontSizeSmall_btn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"#fontSizeSmall_btn"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fontSizeNormal_btn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"#fontSizeNormal_btn"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fontSizeBig</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title.style.fontSize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"150px"</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fontSizeSmall</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title.style.fontSize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"40px"</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fontSizeNormal</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title.style.fontSize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"80px"</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fontSizeBig_btn.</a:t>
            </a:r>
            <a:r>
              <a:rPr b="1" lang="zh-TW" sz="1100">
                <a:solidFill>
                  <a:srgbClr val="A6E22E"/>
                </a:solidFill>
                <a:highlight>
                  <a:srgbClr val="242424"/>
                </a:highlight>
                <a:latin typeface="Courier New"/>
                <a:ea typeface="Courier New"/>
                <a:cs typeface="Courier New"/>
                <a:sym typeface="Courier New"/>
              </a:rPr>
              <a:t>addEventListener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"click"</a:t>
            </a:r>
            <a:r>
              <a:rPr b="1" lang="zh-TW" sz="1100">
                <a:solidFill>
                  <a:srgbClr val="F8F8F2"/>
                </a:solidFill>
                <a:highlight>
                  <a:srgbClr val="242424"/>
                </a:highlight>
                <a:latin typeface="Courier New"/>
                <a:ea typeface="Courier New"/>
                <a:cs typeface="Courier New"/>
                <a:sym typeface="Courier New"/>
              </a:rPr>
              <a:t>, fontSizeBig);</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fontSizeSmall_btn.</a:t>
            </a:r>
            <a:r>
              <a:rPr b="1" lang="zh-TW" sz="1100">
                <a:solidFill>
                  <a:srgbClr val="A6E22E"/>
                </a:solidFill>
                <a:highlight>
                  <a:srgbClr val="242424"/>
                </a:highlight>
                <a:latin typeface="Courier New"/>
                <a:ea typeface="Courier New"/>
                <a:cs typeface="Courier New"/>
                <a:sym typeface="Courier New"/>
              </a:rPr>
              <a:t>addEventListener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"click"</a:t>
            </a:r>
            <a:r>
              <a:rPr b="1" lang="zh-TW" sz="1100">
                <a:solidFill>
                  <a:srgbClr val="F8F8F2"/>
                </a:solidFill>
                <a:highlight>
                  <a:srgbClr val="242424"/>
                </a:highlight>
                <a:latin typeface="Courier New"/>
                <a:ea typeface="Courier New"/>
                <a:cs typeface="Courier New"/>
                <a:sym typeface="Courier New"/>
              </a:rPr>
              <a:t>, fontSizeSmall);</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fontSizeNormal_btn.</a:t>
            </a:r>
            <a:r>
              <a:rPr b="1" lang="zh-TW" sz="1100">
                <a:solidFill>
                  <a:srgbClr val="A6E22E"/>
                </a:solidFill>
                <a:highlight>
                  <a:srgbClr val="242424"/>
                </a:highlight>
                <a:latin typeface="Courier New"/>
                <a:ea typeface="Courier New"/>
                <a:cs typeface="Courier New"/>
                <a:sym typeface="Courier New"/>
              </a:rPr>
              <a:t>addEventListener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"click"</a:t>
            </a:r>
            <a:r>
              <a:rPr b="1" lang="zh-TW" sz="1100">
                <a:solidFill>
                  <a:srgbClr val="F8F8F2"/>
                </a:solidFill>
                <a:highlight>
                  <a:srgbClr val="242424"/>
                </a:highlight>
                <a:latin typeface="Courier New"/>
                <a:ea typeface="Courier New"/>
                <a:cs typeface="Courier New"/>
                <a:sym typeface="Courier New"/>
              </a:rPr>
              <a:t>, fontSizeNormal);</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5-8 匿名函式一下</a:t>
            </a:r>
            <a:endParaRPr b="1" sz="1300">
              <a:solidFill>
                <a:srgbClr val="F7DF1E"/>
              </a:solidFill>
              <a:highlight>
                <a:srgbClr val="242424"/>
              </a:highlight>
              <a:latin typeface="Calibri"/>
              <a:ea typeface="Calibri"/>
              <a:cs typeface="Calibri"/>
              <a:sym typeface="Calibri"/>
            </a:endParaRPr>
          </a:p>
        </p:txBody>
      </p:sp>
      <p:sp>
        <p:nvSpPr>
          <p:cNvPr id="401" name="Google Shape;401;p57"/>
          <p:cNvSpPr txBox="1"/>
          <p:nvPr/>
        </p:nvSpPr>
        <p:spPr>
          <a:xfrm>
            <a:off x="1396350" y="901200"/>
            <a:ext cx="6351300" cy="334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title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"#title"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fontSizeBig_btn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"#fontSizeBig_btn"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fontSizeSmall_btn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"#fontSizeSmall_btn"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fontSizeNormal_btn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"#fontSizeNormal_btn"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fontSizeBig_btn.</a:t>
            </a:r>
            <a:r>
              <a:rPr b="1" lang="zh-TW" sz="1100">
                <a:solidFill>
                  <a:srgbClr val="A6E22E"/>
                </a:solidFill>
                <a:highlight>
                  <a:srgbClr val="242424"/>
                </a:highlight>
                <a:latin typeface="Courier New"/>
                <a:ea typeface="Courier New"/>
                <a:cs typeface="Courier New"/>
                <a:sym typeface="Courier New"/>
              </a:rPr>
              <a:t>addEventListener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"click"</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title.style.fontSize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"150px"</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fontSizeSmall_btn.</a:t>
            </a:r>
            <a:r>
              <a:rPr b="1" lang="zh-TW" sz="1100">
                <a:solidFill>
                  <a:srgbClr val="A6E22E"/>
                </a:solidFill>
                <a:highlight>
                  <a:srgbClr val="242424"/>
                </a:highlight>
                <a:latin typeface="Courier New"/>
                <a:ea typeface="Courier New"/>
                <a:cs typeface="Courier New"/>
                <a:sym typeface="Courier New"/>
              </a:rPr>
              <a:t>addEventListener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"click"</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title.style.fontSize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"40px"</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fontSizeNormal_btn.</a:t>
            </a:r>
            <a:r>
              <a:rPr b="1" lang="zh-TW" sz="1100">
                <a:solidFill>
                  <a:srgbClr val="A6E22E"/>
                </a:solidFill>
                <a:highlight>
                  <a:srgbClr val="242424"/>
                </a:highlight>
                <a:latin typeface="Courier New"/>
                <a:ea typeface="Courier New"/>
                <a:cs typeface="Courier New"/>
                <a:sym typeface="Courier New"/>
              </a:rPr>
              <a:t>addEventListener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"click"</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title.style.fontSize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"80px"</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5-9 事件綁定的兩種寫法</a:t>
            </a:r>
            <a:endParaRPr b="1" sz="1300">
              <a:solidFill>
                <a:srgbClr val="F7DF1E"/>
              </a:solidFill>
              <a:highlight>
                <a:srgbClr val="242424"/>
              </a:highlight>
              <a:latin typeface="Calibri"/>
              <a:ea typeface="Calibri"/>
              <a:cs typeface="Calibri"/>
              <a:sym typeface="Calibri"/>
            </a:endParaRPr>
          </a:p>
        </p:txBody>
      </p:sp>
      <p:sp>
        <p:nvSpPr>
          <p:cNvPr id="407" name="Google Shape;407;p58"/>
          <p:cNvSpPr txBox="1"/>
          <p:nvPr/>
        </p:nvSpPr>
        <p:spPr>
          <a:xfrm>
            <a:off x="1603850" y="793988"/>
            <a:ext cx="6421500" cy="620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title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document.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"#title"</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200">
                <a:solidFill>
                  <a:srgbClr val="66D9EF"/>
                </a:solidFill>
                <a:highlight>
                  <a:srgbClr val="242424"/>
                </a:highlight>
                <a:latin typeface="Courier New"/>
                <a:ea typeface="Courier New"/>
                <a:cs typeface="Courier New"/>
                <a:sym typeface="Courier New"/>
              </a:rPr>
              <a:t>const</a:t>
            </a:r>
            <a:r>
              <a:rPr b="1" lang="zh-TW" sz="1200">
                <a:solidFill>
                  <a:srgbClr val="F8F8F2"/>
                </a:solidFill>
                <a:highlight>
                  <a:srgbClr val="242424"/>
                </a:highlight>
                <a:latin typeface="Courier New"/>
                <a:ea typeface="Courier New"/>
                <a:cs typeface="Courier New"/>
                <a:sym typeface="Courier New"/>
              </a:rPr>
              <a:t> fontSizeBig_btn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document.</a:t>
            </a:r>
            <a:r>
              <a:rPr b="1" lang="zh-TW" sz="1200">
                <a:solidFill>
                  <a:srgbClr val="A6E22E"/>
                </a:solidFill>
                <a:highlight>
                  <a:srgbClr val="242424"/>
                </a:highlight>
                <a:latin typeface="Courier New"/>
                <a:ea typeface="Courier New"/>
                <a:cs typeface="Courier New"/>
                <a:sym typeface="Courier New"/>
              </a:rPr>
              <a:t>querySelector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"#fontSizeBig_btn"</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
        <p:nvSpPr>
          <p:cNvPr id="408" name="Google Shape;408;p58"/>
          <p:cNvSpPr txBox="1"/>
          <p:nvPr/>
        </p:nvSpPr>
        <p:spPr>
          <a:xfrm>
            <a:off x="1666900" y="1879613"/>
            <a:ext cx="3992700" cy="1090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zh-TW" sz="1050">
                <a:solidFill>
                  <a:srgbClr val="8C8C8C"/>
                </a:solidFill>
                <a:highlight>
                  <a:srgbClr val="242424"/>
                </a:highlight>
                <a:latin typeface="Courier New"/>
                <a:ea typeface="Courier New"/>
                <a:cs typeface="Courier New"/>
                <a:sym typeface="Courier New"/>
              </a:rPr>
              <a:t>// 第一種寫法 - 事件綁定 </a:t>
            </a:r>
            <a:r>
              <a:rPr lang="zh-TW" sz="1050">
                <a:solidFill>
                  <a:srgbClr val="333333"/>
                </a:solidFill>
                <a:highlight>
                  <a:srgbClr val="FFFFFF"/>
                </a:highlight>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fontSizeBig_btn.</a:t>
            </a:r>
            <a:r>
              <a:rPr b="1" lang="zh-TW" sz="1200">
                <a:solidFill>
                  <a:srgbClr val="A6E22E"/>
                </a:solidFill>
                <a:highlight>
                  <a:srgbClr val="242424"/>
                </a:highlight>
                <a:latin typeface="Courier New"/>
                <a:ea typeface="Courier New"/>
                <a:cs typeface="Courier New"/>
                <a:sym typeface="Courier New"/>
              </a:rPr>
              <a:t>onclick</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function</a:t>
            </a:r>
            <a:r>
              <a:rPr b="1" lang="zh-TW" sz="1200">
                <a:solidFill>
                  <a:srgbClr val="F8F8F2"/>
                </a:solidFill>
                <a:highlight>
                  <a:srgbClr val="242424"/>
                </a:highlight>
                <a:latin typeface="Courier New"/>
                <a:ea typeface="Courier New"/>
                <a:cs typeface="Courier New"/>
                <a:sym typeface="Courier New"/>
              </a:rPr>
              <a:t> ()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title.style.fontSize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"150px"</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
        <p:nvSpPr>
          <p:cNvPr id="409" name="Google Shape;409;p58"/>
          <p:cNvSpPr txBox="1"/>
          <p:nvPr/>
        </p:nvSpPr>
        <p:spPr>
          <a:xfrm>
            <a:off x="1666900" y="3259313"/>
            <a:ext cx="5554500" cy="1090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i="1" lang="zh-TW" sz="1050">
                <a:solidFill>
                  <a:srgbClr val="8C8C8C"/>
                </a:solidFill>
                <a:highlight>
                  <a:srgbClr val="242424"/>
                </a:highlight>
                <a:latin typeface="Courier New"/>
                <a:ea typeface="Courier New"/>
                <a:cs typeface="Courier New"/>
                <a:sym typeface="Courier New"/>
              </a:rPr>
              <a:t>// 第二種寫法 - addEventListener </a:t>
            </a:r>
            <a:r>
              <a:rPr lang="zh-TW" sz="1050">
                <a:solidFill>
                  <a:srgbClr val="333333"/>
                </a:solidFill>
                <a:highlight>
                  <a:srgbClr val="FFFFFF"/>
                </a:highlight>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fontSizeBig_btn.</a:t>
            </a:r>
            <a:r>
              <a:rPr b="1" lang="zh-TW" sz="1200">
                <a:solidFill>
                  <a:srgbClr val="A6E22E"/>
                </a:solidFill>
                <a:highlight>
                  <a:srgbClr val="242424"/>
                </a:highlight>
                <a:latin typeface="Courier New"/>
                <a:ea typeface="Courier New"/>
                <a:cs typeface="Courier New"/>
                <a:sym typeface="Courier New"/>
              </a:rPr>
              <a:t>addEventListener</a:t>
            </a:r>
            <a:r>
              <a:rPr b="1" lang="zh-TW" sz="1200">
                <a:solidFill>
                  <a:srgbClr val="F8F8F2"/>
                </a:solidFill>
                <a:highlight>
                  <a:srgbClr val="242424"/>
                </a:highlight>
                <a:latin typeface="Courier New"/>
                <a:ea typeface="Courier New"/>
                <a:cs typeface="Courier New"/>
                <a:sym typeface="Courier New"/>
              </a:rPr>
              <a:t>(</a:t>
            </a:r>
            <a:r>
              <a:rPr b="1" lang="zh-TW" sz="1200">
                <a:solidFill>
                  <a:srgbClr val="FFEE99"/>
                </a:solidFill>
                <a:highlight>
                  <a:srgbClr val="242424"/>
                </a:highlight>
                <a:latin typeface="Courier New"/>
                <a:ea typeface="Courier New"/>
                <a:cs typeface="Courier New"/>
                <a:sym typeface="Courier New"/>
              </a:rPr>
              <a:t>"click"</a:t>
            </a:r>
            <a:r>
              <a:rPr b="1" lang="zh-TW" sz="1200">
                <a:solidFill>
                  <a:srgbClr val="F8F8F2"/>
                </a:solidFill>
                <a:highlight>
                  <a:srgbClr val="242424"/>
                </a:highlight>
                <a:latin typeface="Courier New"/>
                <a:ea typeface="Courier New"/>
                <a:cs typeface="Courier New"/>
                <a:sym typeface="Courier New"/>
              </a:rPr>
              <a:t>, </a:t>
            </a:r>
            <a:r>
              <a:rPr b="1" i="1" lang="zh-TW" sz="1200">
                <a:solidFill>
                  <a:srgbClr val="66D9EF"/>
                </a:solidFill>
                <a:highlight>
                  <a:srgbClr val="242424"/>
                </a:highlight>
                <a:latin typeface="Courier New"/>
                <a:ea typeface="Courier New"/>
                <a:cs typeface="Courier New"/>
                <a:sym typeface="Courier New"/>
              </a:rPr>
              <a:t>function</a:t>
            </a:r>
            <a:r>
              <a:rPr b="1" lang="zh-TW" sz="1200">
                <a:solidFill>
                  <a:srgbClr val="F8F8F2"/>
                </a:solidFill>
                <a:highlight>
                  <a:srgbClr val="242424"/>
                </a:highlight>
                <a:latin typeface="Courier New"/>
                <a:ea typeface="Courier New"/>
                <a:cs typeface="Courier New"/>
                <a:sym typeface="Courier New"/>
              </a:rPr>
              <a:t> ()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   title.style.fontSize </a:t>
            </a:r>
            <a:r>
              <a:rPr b="1" lang="zh-TW" sz="1200">
                <a:solidFill>
                  <a:srgbClr val="F92672"/>
                </a:solidFill>
                <a:highlight>
                  <a:srgbClr val="242424"/>
                </a:highlight>
                <a:latin typeface="Courier New"/>
                <a:ea typeface="Courier New"/>
                <a:cs typeface="Courier New"/>
                <a:sym typeface="Courier New"/>
              </a:rPr>
              <a:t>=</a:t>
            </a:r>
            <a:r>
              <a:rPr b="1" lang="zh-TW" sz="1200">
                <a:solidFill>
                  <a:srgbClr val="F8F8F2"/>
                </a:solidFill>
                <a:highlight>
                  <a:srgbClr val="242424"/>
                </a:highlight>
                <a:latin typeface="Courier New"/>
                <a:ea typeface="Courier New"/>
                <a:cs typeface="Courier New"/>
                <a:sym typeface="Courier New"/>
              </a:rPr>
              <a:t> </a:t>
            </a:r>
            <a:r>
              <a:rPr b="1" lang="zh-TW" sz="1200">
                <a:solidFill>
                  <a:srgbClr val="FFEE99"/>
                </a:solidFill>
                <a:highlight>
                  <a:srgbClr val="242424"/>
                </a:highlight>
                <a:latin typeface="Courier New"/>
                <a:ea typeface="Courier New"/>
                <a:cs typeface="Courier New"/>
                <a:sym typeface="Courier New"/>
              </a:rPr>
              <a:t>"150px"</a:t>
            </a: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5-10 innerHTML &amp; innerText</a:t>
            </a:r>
            <a:endParaRPr b="1" sz="1300">
              <a:solidFill>
                <a:srgbClr val="F7DF1E"/>
              </a:solidFill>
              <a:highlight>
                <a:srgbClr val="242424"/>
              </a:highlight>
              <a:latin typeface="Calibri"/>
              <a:ea typeface="Calibri"/>
              <a:cs typeface="Calibri"/>
              <a:sym typeface="Calibri"/>
            </a:endParaRPr>
          </a:p>
        </p:txBody>
      </p:sp>
      <p:sp>
        <p:nvSpPr>
          <p:cNvPr id="415" name="Google Shape;415;p59"/>
          <p:cNvSpPr txBox="1"/>
          <p:nvPr/>
        </p:nvSpPr>
        <p:spPr>
          <a:xfrm>
            <a:off x="506000" y="1245750"/>
            <a:ext cx="8258100" cy="2652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title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"#tit"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txt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`TheCodingPro 是 Mike 所創立的&lt;a href='https://thecodingpro.com/' </a:t>
            </a:r>
            <a:r>
              <a:rPr b="1" lang="zh-TW" sz="1100">
                <a:solidFill>
                  <a:srgbClr val="FFEE99"/>
                </a:solidFill>
                <a:highlight>
                  <a:srgbClr val="242424"/>
                </a:highlight>
                <a:latin typeface="Courier New"/>
                <a:ea typeface="Courier New"/>
                <a:cs typeface="Courier New"/>
                <a:sym typeface="Courier New"/>
              </a:rPr>
              <a:t>target='_blcnk'&gt;線上課程學院&lt;/a&gt;，主要以網頁前端為主軸，開設 JavaScript、HTML、CSS、Vue 等業界常見的技能，幫助初學者在學習的過程中找到自信心，也對學習寫程式感到有興趣，更重要的是可以真正學會如何解決問題，而不是只會照範例寫 code 而已。</a:t>
            </a:r>
            <a:r>
              <a:rPr b="1" lang="zh-TW" sz="1100">
                <a:solidFill>
                  <a:srgbClr val="FFEE99"/>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document.</a:t>
            </a:r>
            <a:r>
              <a:rPr b="1" lang="zh-TW" sz="1100">
                <a:solidFill>
                  <a:srgbClr val="A6E22E"/>
                </a:solidFill>
                <a:highlight>
                  <a:srgbClr val="242424"/>
                </a:highlight>
                <a:latin typeface="Courier New"/>
                <a:ea typeface="Courier New"/>
                <a:cs typeface="Courier New"/>
                <a:sym typeface="Courier New"/>
              </a:rPr>
              <a:t>querySelector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"#Btn"</a:t>
            </a:r>
            <a:r>
              <a:rPr b="1" lang="zh-TW" sz="1100">
                <a:solidFill>
                  <a:srgbClr val="F8F8F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addEventListener</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EE99"/>
                </a:solidFill>
                <a:highlight>
                  <a:srgbClr val="242424"/>
                </a:highlight>
                <a:latin typeface="Courier New"/>
                <a:ea typeface="Courier New"/>
                <a:cs typeface="Courier New"/>
                <a:sym typeface="Courier New"/>
              </a:rPr>
              <a:t>"click"</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function</a:t>
            </a:r>
            <a:r>
              <a:rPr b="1" lang="zh-TW" sz="1100">
                <a:solidFill>
                  <a:srgbClr val="F8F8F2"/>
                </a:solidFill>
                <a:highlight>
                  <a:srgbClr val="242424"/>
                </a:highlight>
                <a:latin typeface="Courier New"/>
                <a:ea typeface="Courier New"/>
                <a:cs typeface="Courier New"/>
                <a:sym typeface="Courier New"/>
              </a:rPr>
              <a:t> ()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i="1" lang="zh-TW" sz="1100">
                <a:solidFill>
                  <a:srgbClr val="8C8C8C"/>
                </a:solidFill>
                <a:highlight>
                  <a:srgbClr val="242424"/>
                </a:highlight>
                <a:latin typeface="Courier New"/>
                <a:ea typeface="Courier New"/>
                <a:cs typeface="Courier New"/>
                <a:sym typeface="Courier New"/>
              </a:rPr>
              <a:t>// title.innerText = txt;</a:t>
            </a:r>
            <a:endParaRPr b="1" i="1" sz="1100">
              <a:solidFill>
                <a:srgbClr val="8C8C8C"/>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title.innerHTML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txt;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txBox="1"/>
          <p:nvPr/>
        </p:nvSpPr>
        <p:spPr>
          <a:xfrm>
            <a:off x="1160297" y="975197"/>
            <a:ext cx="2805600" cy="72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zh-TW" sz="2200">
                <a:solidFill>
                  <a:srgbClr val="F7DF1E"/>
                </a:solidFill>
              </a:rPr>
              <a:t># innerHTML </a:t>
            </a:r>
            <a:endParaRPr b="1" sz="2200">
              <a:solidFill>
                <a:srgbClr val="F7DF1E"/>
              </a:solidFill>
            </a:endParaRPr>
          </a:p>
        </p:txBody>
      </p:sp>
      <p:sp>
        <p:nvSpPr>
          <p:cNvPr id="421" name="Google Shape;421;p60"/>
          <p:cNvSpPr txBox="1"/>
          <p:nvPr/>
        </p:nvSpPr>
        <p:spPr>
          <a:xfrm>
            <a:off x="1160297" y="3066754"/>
            <a:ext cx="2726700" cy="723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23230"/>
              </a:buClr>
              <a:buSzPts val="2800"/>
              <a:buFont typeface="Arial"/>
              <a:buNone/>
            </a:pPr>
            <a:r>
              <a:rPr b="1" lang="zh-TW" sz="2200">
                <a:solidFill>
                  <a:srgbClr val="F7DF1E"/>
                </a:solidFill>
                <a:latin typeface="Arial"/>
                <a:ea typeface="Arial"/>
                <a:cs typeface="Arial"/>
                <a:sym typeface="Arial"/>
              </a:rPr>
              <a:t># innerText</a:t>
            </a:r>
            <a:endParaRPr b="1" sz="2200">
              <a:solidFill>
                <a:srgbClr val="F7DF1E"/>
              </a:solidFill>
              <a:latin typeface="Arial"/>
              <a:ea typeface="Arial"/>
              <a:cs typeface="Arial"/>
              <a:sym typeface="Arial"/>
            </a:endParaRPr>
          </a:p>
        </p:txBody>
      </p:sp>
      <p:sp>
        <p:nvSpPr>
          <p:cNvPr id="422" name="Google Shape;422;p60"/>
          <p:cNvSpPr/>
          <p:nvPr/>
        </p:nvSpPr>
        <p:spPr>
          <a:xfrm>
            <a:off x="1337659" y="1698893"/>
            <a:ext cx="5529000" cy="415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zh-TW" sz="1400">
                <a:solidFill>
                  <a:schemeClr val="dk1"/>
                </a:solidFill>
                <a:latin typeface="Arial"/>
                <a:ea typeface="Arial"/>
                <a:cs typeface="Arial"/>
                <a:sym typeface="Arial"/>
              </a:rPr>
              <a:t>字串內有HTML會被解析，當成正確的DOM元素渲染到HTML中</a:t>
            </a:r>
            <a:endParaRPr>
              <a:solidFill>
                <a:schemeClr val="dk1"/>
              </a:solidFill>
            </a:endParaRPr>
          </a:p>
        </p:txBody>
      </p:sp>
      <p:sp>
        <p:nvSpPr>
          <p:cNvPr id="423" name="Google Shape;423;p60"/>
          <p:cNvSpPr/>
          <p:nvPr/>
        </p:nvSpPr>
        <p:spPr>
          <a:xfrm>
            <a:off x="1337659" y="3752805"/>
            <a:ext cx="6301500" cy="4155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zh-TW" sz="1400">
                <a:solidFill>
                  <a:schemeClr val="dk1"/>
                </a:solidFill>
                <a:latin typeface="Arial"/>
                <a:ea typeface="Arial"/>
                <a:cs typeface="Arial"/>
                <a:sym typeface="Arial"/>
              </a:rPr>
              <a:t>字串內不管任何元素都會被當成文字字串渲染到HTML中，不會有任何動作</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5-11 常用的window方法</a:t>
            </a:r>
            <a:endParaRPr b="1" sz="1300">
              <a:solidFill>
                <a:srgbClr val="F7DF1E"/>
              </a:solidFill>
              <a:highlight>
                <a:srgbClr val="242424"/>
              </a:highlight>
              <a:latin typeface="Calibri"/>
              <a:ea typeface="Calibri"/>
              <a:cs typeface="Calibri"/>
              <a:sym typeface="Calibri"/>
            </a:endParaRPr>
          </a:p>
        </p:txBody>
      </p:sp>
      <p:sp>
        <p:nvSpPr>
          <p:cNvPr id="429" name="Google Shape;429;p61"/>
          <p:cNvSpPr/>
          <p:nvPr/>
        </p:nvSpPr>
        <p:spPr>
          <a:xfrm>
            <a:off x="2743229" y="478792"/>
            <a:ext cx="6077700" cy="4185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alert</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//跳出一個警告訊息窗。</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close</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//關閉瀏覽器視窗</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confirm</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//跳出一個有確認與取消按鈕地確認框。</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createPopup</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//建立一個彈出視窗。(w3c以不支援)</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focus</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//取得焦點。</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blur</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//移除該視窗焦點。</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moveBy</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//以相對位置移動視窗。</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moveTo</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//移動視窗到指定位置。</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open</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//開啟一個新的瀏覽器視窗。</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print</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//輸出目前窗口內容。</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prompt</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//跳出可輸入訊息的對話</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setInterval</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//計時器。</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setTimeout</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//計時器。</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clearInterval</a:t>
            </a:r>
            <a:r>
              <a:rPr lang="zh-TW" sz="1400">
                <a:solidFill>
                  <a:srgbClr val="F8F8F2"/>
                </a:solidFill>
                <a:latin typeface="Consolas"/>
                <a:ea typeface="Consolas"/>
                <a:cs typeface="Consolas"/>
                <a:sym typeface="Consolas"/>
              </a:rPr>
              <a:t>()</a:t>
            </a:r>
            <a:r>
              <a:rPr lang="zh-TW" sz="1400">
                <a:solidFill>
                  <a:srgbClr val="8C8C8C"/>
                </a:solidFill>
                <a:latin typeface="Consolas"/>
                <a:ea typeface="Consolas"/>
                <a:cs typeface="Consolas"/>
                <a:sym typeface="Consolas"/>
              </a:rPr>
              <a:t>//取消由 setInterval() 設定的計時器。</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clearTimeout</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//取消由 setTimeout() 方法設定的計時器。</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resizeBy</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//調整視窗大小。</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resizeTo</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//調整視窗大小。</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scrollBy</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//滾動內容。</a:t>
            </a:r>
            <a:endParaRPr sz="1400">
              <a:solidFill>
                <a:srgbClr val="F8F8F2"/>
              </a:solidFill>
              <a:latin typeface="Consolas"/>
              <a:ea typeface="Consolas"/>
              <a:cs typeface="Consolas"/>
              <a:sym typeface="Consolas"/>
            </a:endParaRPr>
          </a:p>
          <a:p>
            <a:pPr indent="0" lvl="0" marL="0" marR="0" rtl="0" algn="l">
              <a:spcBef>
                <a:spcPts val="0"/>
              </a:spcBef>
              <a:spcAft>
                <a:spcPts val="0"/>
              </a:spcAft>
              <a:buNone/>
            </a:pPr>
            <a:r>
              <a:rPr i="1" lang="zh-TW" sz="1400">
                <a:solidFill>
                  <a:srgbClr val="66D9EF"/>
                </a:solidFill>
                <a:latin typeface="Consolas"/>
                <a:ea typeface="Consolas"/>
                <a:cs typeface="Consolas"/>
                <a:sym typeface="Consolas"/>
              </a:rPr>
              <a:t>window</a:t>
            </a:r>
            <a:r>
              <a:rPr lang="zh-TW" sz="1400">
                <a:solidFill>
                  <a:srgbClr val="F92672"/>
                </a:solidFill>
                <a:latin typeface="Consolas"/>
                <a:ea typeface="Consolas"/>
                <a:cs typeface="Consolas"/>
                <a:sym typeface="Consolas"/>
              </a:rPr>
              <a:t>.</a:t>
            </a:r>
            <a:r>
              <a:rPr lang="zh-TW" sz="1400">
                <a:solidFill>
                  <a:srgbClr val="A6E22E"/>
                </a:solidFill>
                <a:latin typeface="Consolas"/>
                <a:ea typeface="Consolas"/>
                <a:cs typeface="Consolas"/>
                <a:sym typeface="Consolas"/>
              </a:rPr>
              <a:t>scrollTo</a:t>
            </a:r>
            <a:r>
              <a:rPr lang="zh-TW" sz="1400">
                <a:solidFill>
                  <a:srgbClr val="F8F8F2"/>
                </a:solidFill>
                <a:latin typeface="Consolas"/>
                <a:ea typeface="Consolas"/>
                <a:cs typeface="Consolas"/>
                <a:sym typeface="Consolas"/>
              </a:rPr>
              <a:t>()     </a:t>
            </a:r>
            <a:r>
              <a:rPr lang="zh-TW" sz="1400">
                <a:solidFill>
                  <a:srgbClr val="8C8C8C"/>
                </a:solidFill>
                <a:latin typeface="Consolas"/>
                <a:ea typeface="Consolas"/>
                <a:cs typeface="Consolas"/>
                <a:sym typeface="Consolas"/>
              </a:rPr>
              <a:t>//滾動內容。</a:t>
            </a:r>
            <a:endParaRPr b="0" sz="1400">
              <a:solidFill>
                <a:srgbClr val="F8F8F2"/>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373396" y="210425"/>
            <a:ext cx="6975600" cy="763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zh-TW" sz="1700">
                <a:solidFill>
                  <a:srgbClr val="F7DF1E"/>
                </a:solidFill>
              </a:rPr>
              <a:t># </a:t>
            </a:r>
            <a:r>
              <a:rPr b="1" lang="zh-TW" sz="1700">
                <a:solidFill>
                  <a:srgbClr val="F7DF1E"/>
                </a:solidFill>
              </a:rPr>
              <a:t>什麼是原始碼與程式 Html、CSS、JavaScript ?</a:t>
            </a:r>
            <a:endParaRPr b="1" sz="1700">
              <a:solidFill>
                <a:srgbClr val="F7DF1E"/>
              </a:solidFill>
            </a:endParaRPr>
          </a:p>
        </p:txBody>
      </p:sp>
      <p:sp>
        <p:nvSpPr>
          <p:cNvPr id="82" name="Google Shape;82;p17"/>
          <p:cNvSpPr txBox="1"/>
          <p:nvPr/>
        </p:nvSpPr>
        <p:spPr>
          <a:xfrm>
            <a:off x="759743" y="1369003"/>
            <a:ext cx="2948100" cy="4065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FFFFFF"/>
              </a:buClr>
              <a:buSzPts val="2100"/>
              <a:buFont typeface="Arial"/>
              <a:buNone/>
            </a:pPr>
            <a:r>
              <a:rPr b="1" lang="zh-TW">
                <a:solidFill>
                  <a:srgbClr val="7892A0"/>
                </a:solidFill>
              </a:rPr>
              <a:t>* HMTL</a:t>
            </a:r>
            <a:endParaRPr b="1">
              <a:solidFill>
                <a:srgbClr val="7892A0"/>
              </a:solidFill>
            </a:endParaRPr>
          </a:p>
        </p:txBody>
      </p:sp>
      <p:sp>
        <p:nvSpPr>
          <p:cNvPr id="83" name="Google Shape;83;p17"/>
          <p:cNvSpPr txBox="1"/>
          <p:nvPr/>
        </p:nvSpPr>
        <p:spPr>
          <a:xfrm>
            <a:off x="831517" y="2730040"/>
            <a:ext cx="2948100" cy="4065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FFFFFF"/>
              </a:buClr>
              <a:buSzPts val="2100"/>
              <a:buFont typeface="Arial"/>
              <a:buNone/>
            </a:pPr>
            <a:r>
              <a:rPr b="1" lang="zh-TW">
                <a:solidFill>
                  <a:srgbClr val="7892A0"/>
                </a:solidFill>
              </a:rPr>
              <a:t>* CSS</a:t>
            </a:r>
            <a:endParaRPr b="1">
              <a:solidFill>
                <a:srgbClr val="7892A0"/>
              </a:solidFill>
            </a:endParaRPr>
          </a:p>
        </p:txBody>
      </p:sp>
      <p:sp>
        <p:nvSpPr>
          <p:cNvPr id="84" name="Google Shape;84;p17"/>
          <p:cNvSpPr txBox="1"/>
          <p:nvPr/>
        </p:nvSpPr>
        <p:spPr>
          <a:xfrm>
            <a:off x="4849549" y="1369002"/>
            <a:ext cx="2948100" cy="4065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FFFFFF"/>
              </a:buClr>
              <a:buSzPts val="2100"/>
              <a:buFont typeface="Arial"/>
              <a:buNone/>
            </a:pPr>
            <a:r>
              <a:rPr b="1" lang="zh-TW">
                <a:solidFill>
                  <a:srgbClr val="7892A0"/>
                </a:solidFill>
              </a:rPr>
              <a:t>* JAVASCRIPT</a:t>
            </a:r>
            <a:endParaRPr b="1">
              <a:solidFill>
                <a:srgbClr val="7892A0"/>
              </a:solidFill>
            </a:endParaRPr>
          </a:p>
        </p:txBody>
      </p:sp>
      <p:sp>
        <p:nvSpPr>
          <p:cNvPr id="85" name="Google Shape;85;p17"/>
          <p:cNvSpPr txBox="1"/>
          <p:nvPr/>
        </p:nvSpPr>
        <p:spPr>
          <a:xfrm>
            <a:off x="981800" y="1846125"/>
            <a:ext cx="2200500" cy="400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&lt;</a:t>
            </a:r>
            <a:r>
              <a:rPr b="1" lang="zh-TW">
                <a:solidFill>
                  <a:srgbClr val="F92672"/>
                </a:solidFill>
                <a:highlight>
                  <a:srgbClr val="242424"/>
                </a:highlight>
                <a:latin typeface="Consolas"/>
                <a:ea typeface="Consolas"/>
                <a:cs typeface="Consolas"/>
                <a:sym typeface="Consolas"/>
              </a:rPr>
              <a:t>h1</a:t>
            </a:r>
            <a:r>
              <a:rPr b="1" lang="zh-TW">
                <a:solidFill>
                  <a:srgbClr val="F8F8F2"/>
                </a:solidFill>
                <a:highlight>
                  <a:srgbClr val="242424"/>
                </a:highlight>
                <a:latin typeface="Consolas"/>
                <a:ea typeface="Consolas"/>
                <a:cs typeface="Consolas"/>
                <a:sym typeface="Consolas"/>
              </a:rPr>
              <a:t>&gt;這是原始碼&lt;/</a:t>
            </a:r>
            <a:r>
              <a:rPr b="1" lang="zh-TW">
                <a:solidFill>
                  <a:srgbClr val="F92672"/>
                </a:solidFill>
                <a:highlight>
                  <a:srgbClr val="242424"/>
                </a:highlight>
                <a:latin typeface="Consolas"/>
                <a:ea typeface="Consolas"/>
                <a:cs typeface="Consolas"/>
                <a:sym typeface="Consolas"/>
              </a:rPr>
              <a:t>h1</a:t>
            </a:r>
            <a:r>
              <a:rPr b="1" lang="zh-TW">
                <a:solidFill>
                  <a:srgbClr val="F8F8F2"/>
                </a:solidFill>
                <a:highlight>
                  <a:srgbClr val="242424"/>
                </a:highlight>
                <a:latin typeface="Consolas"/>
                <a:ea typeface="Consolas"/>
                <a:cs typeface="Consolas"/>
                <a:sym typeface="Consolas"/>
              </a:rPr>
              <a:t>&gt;</a:t>
            </a:r>
            <a:endParaRPr b="1">
              <a:solidFill>
                <a:srgbClr val="F8F8F2"/>
              </a:solidFill>
              <a:highlight>
                <a:srgbClr val="242424"/>
              </a:highlight>
              <a:latin typeface="Consolas"/>
              <a:ea typeface="Consolas"/>
              <a:cs typeface="Consolas"/>
              <a:sym typeface="Consolas"/>
            </a:endParaRPr>
          </a:p>
        </p:txBody>
      </p:sp>
      <p:sp>
        <p:nvSpPr>
          <p:cNvPr id="86" name="Google Shape;86;p17"/>
          <p:cNvSpPr txBox="1"/>
          <p:nvPr/>
        </p:nvSpPr>
        <p:spPr>
          <a:xfrm>
            <a:off x="5107575" y="1984325"/>
            <a:ext cx="3092700" cy="127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a:solidFill>
                  <a:srgbClr val="66D9EF"/>
                </a:solidFill>
                <a:highlight>
                  <a:srgbClr val="242424"/>
                </a:highlight>
                <a:latin typeface="Consolas"/>
                <a:ea typeface="Consolas"/>
                <a:cs typeface="Consolas"/>
                <a:sym typeface="Consolas"/>
              </a:rPr>
              <a:t>var</a:t>
            </a:r>
            <a:r>
              <a:rPr b="1" lang="zh-TW">
                <a:solidFill>
                  <a:srgbClr val="F8F8F2"/>
                </a:solidFill>
                <a:highlight>
                  <a:srgbClr val="242424"/>
                </a:highlight>
                <a:latin typeface="Consolas"/>
                <a:ea typeface="Consolas"/>
                <a:cs typeface="Consolas"/>
                <a:sym typeface="Consolas"/>
              </a:rPr>
              <a:t> n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lang="zh-TW">
                <a:solidFill>
                  <a:srgbClr val="FF80F4"/>
                </a:solidFill>
                <a:highlight>
                  <a:srgbClr val="242424"/>
                </a:highlight>
                <a:latin typeface="Consolas"/>
                <a:ea typeface="Consolas"/>
                <a:cs typeface="Consolas"/>
                <a:sym typeface="Consolas"/>
              </a:rPr>
              <a:t>1</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92672"/>
                </a:solidFill>
                <a:highlight>
                  <a:srgbClr val="242424"/>
                </a:highlight>
                <a:latin typeface="Consolas"/>
                <a:ea typeface="Consolas"/>
                <a:cs typeface="Consolas"/>
                <a:sym typeface="Consolas"/>
              </a:rPr>
              <a:t>if</a:t>
            </a:r>
            <a:r>
              <a:rPr b="1" lang="zh-TW">
                <a:solidFill>
                  <a:srgbClr val="F8F8F2"/>
                </a:solidFill>
                <a:highlight>
                  <a:srgbClr val="242424"/>
                </a:highlight>
                <a:latin typeface="Consolas"/>
                <a:ea typeface="Consolas"/>
                <a:cs typeface="Consolas"/>
                <a:sym typeface="Consolas"/>
              </a:rPr>
              <a:t>( n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lang="zh-TW">
                <a:solidFill>
                  <a:srgbClr val="FF80F4"/>
                </a:solidFill>
                <a:highlight>
                  <a:srgbClr val="242424"/>
                </a:highlight>
                <a:latin typeface="Consolas"/>
                <a:ea typeface="Consolas"/>
                <a:cs typeface="Consolas"/>
                <a:sym typeface="Consolas"/>
              </a:rPr>
              <a:t>1</a:t>
            </a:r>
            <a:r>
              <a:rPr b="1" lang="zh-TW">
                <a:solidFill>
                  <a:srgbClr val="F8F8F2"/>
                </a:solidFill>
                <a:highlight>
                  <a:srgbClr val="242424"/>
                </a:highlight>
                <a:latin typeface="Consolas"/>
                <a:ea typeface="Consolas"/>
                <a:cs typeface="Consolas"/>
                <a:sym typeface="Consolas"/>
              </a:rPr>
              <a:t>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console.</a:t>
            </a:r>
            <a:r>
              <a:rPr b="1" lang="zh-TW">
                <a:solidFill>
                  <a:srgbClr val="A6E22E"/>
                </a:solidFill>
                <a:highlight>
                  <a:srgbClr val="242424"/>
                </a:highlight>
                <a:latin typeface="Consolas"/>
                <a:ea typeface="Consolas"/>
                <a:cs typeface="Consolas"/>
                <a:sym typeface="Consolas"/>
              </a:rPr>
              <a:t>log</a:t>
            </a:r>
            <a:r>
              <a:rPr b="1" lang="zh-TW">
                <a:solidFill>
                  <a:srgbClr val="F8F8F2"/>
                </a:solidFill>
                <a:highlight>
                  <a:srgbClr val="242424"/>
                </a:highlight>
                <a:latin typeface="Consolas"/>
                <a:ea typeface="Consolas"/>
                <a:cs typeface="Consolas"/>
                <a:sym typeface="Consolas"/>
              </a:rPr>
              <a:t>(</a:t>
            </a:r>
            <a:r>
              <a:rPr b="1" lang="zh-TW">
                <a:solidFill>
                  <a:srgbClr val="FFEE99"/>
                </a:solidFill>
                <a:highlight>
                  <a:srgbClr val="242424"/>
                </a:highlight>
                <a:latin typeface="Consolas"/>
                <a:ea typeface="Consolas"/>
                <a:cs typeface="Consolas"/>
                <a:sym typeface="Consolas"/>
              </a:rPr>
              <a:t>"這是程式"</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p:txBody>
      </p:sp>
      <p:sp>
        <p:nvSpPr>
          <p:cNvPr id="87" name="Google Shape;87;p17"/>
          <p:cNvSpPr txBox="1"/>
          <p:nvPr/>
        </p:nvSpPr>
        <p:spPr>
          <a:xfrm>
            <a:off x="1062900" y="3333275"/>
            <a:ext cx="2341800" cy="985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a:solidFill>
                  <a:srgbClr val="F92672"/>
                </a:solidFill>
                <a:highlight>
                  <a:srgbClr val="242424"/>
                </a:highlight>
                <a:latin typeface="Consolas"/>
                <a:ea typeface="Consolas"/>
                <a:cs typeface="Consolas"/>
                <a:sym typeface="Consolas"/>
              </a:rPr>
              <a:t>h1</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a:t>
            </a:r>
            <a:r>
              <a:rPr b="1" i="1" lang="zh-TW">
                <a:solidFill>
                  <a:srgbClr val="66D9EF"/>
                </a:solidFill>
                <a:highlight>
                  <a:srgbClr val="242424"/>
                </a:highlight>
                <a:latin typeface="Consolas"/>
                <a:ea typeface="Consolas"/>
                <a:cs typeface="Consolas"/>
                <a:sym typeface="Consolas"/>
              </a:rPr>
              <a:t>font-size</a:t>
            </a:r>
            <a:r>
              <a:rPr b="1" lang="zh-TW">
                <a:solidFill>
                  <a:srgbClr val="F8F8F2"/>
                </a:solidFill>
                <a:highlight>
                  <a:srgbClr val="242424"/>
                </a:highlight>
                <a:latin typeface="Consolas"/>
                <a:ea typeface="Consolas"/>
                <a:cs typeface="Consolas"/>
                <a:sym typeface="Consolas"/>
              </a:rPr>
              <a:t>: </a:t>
            </a:r>
            <a:r>
              <a:rPr b="1" lang="zh-TW">
                <a:solidFill>
                  <a:srgbClr val="FF80F4"/>
                </a:solidFill>
                <a:highlight>
                  <a:srgbClr val="242424"/>
                </a:highlight>
                <a:latin typeface="Consolas"/>
                <a:ea typeface="Consolas"/>
                <a:cs typeface="Consolas"/>
                <a:sym typeface="Consolas"/>
              </a:rPr>
              <a:t>20</a:t>
            </a:r>
            <a:r>
              <a:rPr b="1" lang="zh-TW">
                <a:solidFill>
                  <a:srgbClr val="F92672"/>
                </a:solidFill>
                <a:highlight>
                  <a:srgbClr val="242424"/>
                </a:highlight>
                <a:latin typeface="Consolas"/>
                <a:ea typeface="Consolas"/>
                <a:cs typeface="Consolas"/>
                <a:sym typeface="Consolas"/>
              </a:rPr>
              <a:t>px</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5-12 mouseover &amp; mouseout 事件</a:t>
            </a:r>
            <a:endParaRPr b="1" sz="1300">
              <a:solidFill>
                <a:srgbClr val="F7DF1E"/>
              </a:solidFill>
              <a:highlight>
                <a:srgbClr val="242424"/>
              </a:highlight>
              <a:latin typeface="Calibri"/>
              <a:ea typeface="Calibri"/>
              <a:cs typeface="Calibri"/>
              <a:sym typeface="Calibri"/>
            </a:endParaRPr>
          </a:p>
        </p:txBody>
      </p:sp>
      <p:sp>
        <p:nvSpPr>
          <p:cNvPr id="435" name="Google Shape;435;p62"/>
          <p:cNvSpPr txBox="1"/>
          <p:nvPr/>
        </p:nvSpPr>
        <p:spPr>
          <a:xfrm>
            <a:off x="1290750" y="1201800"/>
            <a:ext cx="6562500" cy="2739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a:t>
            </a:r>
            <a:r>
              <a:rPr b="1" i="1" lang="zh-TW">
                <a:solidFill>
                  <a:srgbClr val="66D9EF"/>
                </a:solidFill>
                <a:highlight>
                  <a:srgbClr val="242424"/>
                </a:highlight>
                <a:latin typeface="Consolas"/>
                <a:ea typeface="Consolas"/>
                <a:cs typeface="Consolas"/>
                <a:sym typeface="Consolas"/>
              </a:rPr>
              <a:t>const</a:t>
            </a:r>
            <a:r>
              <a:rPr b="1" lang="zh-TW">
                <a:solidFill>
                  <a:srgbClr val="F8F8F2"/>
                </a:solidFill>
                <a:highlight>
                  <a:srgbClr val="242424"/>
                </a:highlight>
                <a:latin typeface="Consolas"/>
                <a:ea typeface="Consolas"/>
                <a:cs typeface="Consolas"/>
                <a:sym typeface="Consolas"/>
              </a:rPr>
              <a:t> title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document.</a:t>
            </a:r>
            <a:r>
              <a:rPr b="1" lang="zh-TW">
                <a:solidFill>
                  <a:srgbClr val="A6E22E"/>
                </a:solidFill>
                <a:highlight>
                  <a:srgbClr val="242424"/>
                </a:highlight>
                <a:latin typeface="Consolas"/>
                <a:ea typeface="Consolas"/>
                <a:cs typeface="Consolas"/>
                <a:sym typeface="Consolas"/>
              </a:rPr>
              <a:t>querySelector</a:t>
            </a:r>
            <a:r>
              <a:rPr b="1" lang="zh-TW">
                <a:solidFill>
                  <a:srgbClr val="F8F8F2"/>
                </a:solidFill>
                <a:highlight>
                  <a:srgbClr val="242424"/>
                </a:highlight>
                <a:latin typeface="Consolas"/>
                <a:ea typeface="Consolas"/>
                <a:cs typeface="Consolas"/>
                <a:sym typeface="Consolas"/>
              </a:rPr>
              <a:t>(</a:t>
            </a:r>
            <a:r>
              <a:rPr b="1" lang="zh-TW">
                <a:solidFill>
                  <a:srgbClr val="FFEE99"/>
                </a:solidFill>
                <a:highlight>
                  <a:srgbClr val="242424"/>
                </a:highlight>
                <a:latin typeface="Consolas"/>
                <a:ea typeface="Consolas"/>
                <a:cs typeface="Consolas"/>
                <a:sym typeface="Consolas"/>
              </a:rPr>
              <a:t>"#tit2"</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a:t>
            </a:r>
            <a:r>
              <a:rPr b="1" i="1" lang="zh-TW">
                <a:solidFill>
                  <a:srgbClr val="66D9EF"/>
                </a:solidFill>
                <a:highlight>
                  <a:srgbClr val="242424"/>
                </a:highlight>
                <a:latin typeface="Consolas"/>
                <a:ea typeface="Consolas"/>
                <a:cs typeface="Consolas"/>
                <a:sym typeface="Consolas"/>
              </a:rPr>
              <a:t>const</a:t>
            </a:r>
            <a:r>
              <a:rPr b="1" lang="zh-TW">
                <a:solidFill>
                  <a:srgbClr val="F8F8F2"/>
                </a:solidFill>
                <a:highlight>
                  <a:srgbClr val="242424"/>
                </a:highlight>
                <a:latin typeface="Consolas"/>
                <a:ea typeface="Consolas"/>
                <a:cs typeface="Consolas"/>
                <a:sym typeface="Consolas"/>
              </a:rPr>
              <a:t> Btn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document.</a:t>
            </a:r>
            <a:r>
              <a:rPr b="1" lang="zh-TW">
                <a:solidFill>
                  <a:srgbClr val="A6E22E"/>
                </a:solidFill>
                <a:highlight>
                  <a:srgbClr val="242424"/>
                </a:highlight>
                <a:latin typeface="Consolas"/>
                <a:ea typeface="Consolas"/>
                <a:cs typeface="Consolas"/>
                <a:sym typeface="Consolas"/>
              </a:rPr>
              <a:t>querySelector</a:t>
            </a:r>
            <a:r>
              <a:rPr b="1" lang="zh-TW">
                <a:solidFill>
                  <a:srgbClr val="F8F8F2"/>
                </a:solidFill>
                <a:highlight>
                  <a:srgbClr val="242424"/>
                </a:highlight>
                <a:latin typeface="Consolas"/>
                <a:ea typeface="Consolas"/>
                <a:cs typeface="Consolas"/>
                <a:sym typeface="Consolas"/>
              </a:rPr>
              <a:t>(</a:t>
            </a:r>
            <a:r>
              <a:rPr b="1" lang="zh-TW">
                <a:solidFill>
                  <a:srgbClr val="FFEE99"/>
                </a:solidFill>
                <a:highlight>
                  <a:srgbClr val="242424"/>
                </a:highlight>
                <a:latin typeface="Consolas"/>
                <a:ea typeface="Consolas"/>
                <a:cs typeface="Consolas"/>
                <a:sym typeface="Consolas"/>
              </a:rPr>
              <a:t>"#Btn"</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Btn.</a:t>
            </a:r>
            <a:r>
              <a:rPr b="1" lang="zh-TW">
                <a:solidFill>
                  <a:srgbClr val="A6E22E"/>
                </a:solidFill>
                <a:highlight>
                  <a:srgbClr val="242424"/>
                </a:highlight>
                <a:latin typeface="Consolas"/>
                <a:ea typeface="Consolas"/>
                <a:cs typeface="Consolas"/>
                <a:sym typeface="Consolas"/>
              </a:rPr>
              <a:t>addEventListener</a:t>
            </a:r>
            <a:r>
              <a:rPr b="1" lang="zh-TW">
                <a:solidFill>
                  <a:srgbClr val="F8F8F2"/>
                </a:solidFill>
                <a:highlight>
                  <a:srgbClr val="242424"/>
                </a:highlight>
                <a:latin typeface="Consolas"/>
                <a:ea typeface="Consolas"/>
                <a:cs typeface="Consolas"/>
                <a:sym typeface="Consolas"/>
              </a:rPr>
              <a:t>(</a:t>
            </a:r>
            <a:r>
              <a:rPr b="1" lang="zh-TW">
                <a:solidFill>
                  <a:srgbClr val="FFEE99"/>
                </a:solidFill>
                <a:highlight>
                  <a:srgbClr val="242424"/>
                </a:highlight>
                <a:latin typeface="Consolas"/>
                <a:ea typeface="Consolas"/>
                <a:cs typeface="Consolas"/>
                <a:sym typeface="Consolas"/>
              </a:rPr>
              <a:t>"mouseover"</a:t>
            </a:r>
            <a:r>
              <a:rPr b="1" lang="zh-TW">
                <a:solidFill>
                  <a:srgbClr val="F8F8F2"/>
                </a:solidFill>
                <a:highlight>
                  <a:srgbClr val="242424"/>
                </a:highlight>
                <a:latin typeface="Consolas"/>
                <a:ea typeface="Consolas"/>
                <a:cs typeface="Consolas"/>
                <a:sym typeface="Consolas"/>
              </a:rPr>
              <a:t>, </a:t>
            </a:r>
            <a:r>
              <a:rPr b="1" i="1" lang="zh-TW">
                <a:solidFill>
                  <a:srgbClr val="66D9EF"/>
                </a:solidFill>
                <a:highlight>
                  <a:srgbClr val="242424"/>
                </a:highlight>
                <a:latin typeface="Consolas"/>
                <a:ea typeface="Consolas"/>
                <a:cs typeface="Consolas"/>
                <a:sym typeface="Consolas"/>
              </a:rPr>
              <a:t>function</a:t>
            </a:r>
            <a:r>
              <a:rPr b="1" lang="zh-TW">
                <a:solidFill>
                  <a:srgbClr val="F8F8F2"/>
                </a:solidFill>
                <a:highlight>
                  <a:srgbClr val="242424"/>
                </a:highlight>
                <a:latin typeface="Consolas"/>
                <a:ea typeface="Consolas"/>
                <a:cs typeface="Consolas"/>
                <a:sym typeface="Consolas"/>
              </a:rPr>
              <a:t> ()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title.innerText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lang="zh-TW">
                <a:solidFill>
                  <a:srgbClr val="FFEE99"/>
                </a:solidFill>
                <a:highlight>
                  <a:srgbClr val="242424"/>
                </a:highlight>
                <a:latin typeface="Consolas"/>
                <a:ea typeface="Consolas"/>
                <a:cs typeface="Consolas"/>
                <a:sym typeface="Consolas"/>
              </a:rPr>
              <a:t>"我滑鼠滑進來啦!!!"</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Btn.</a:t>
            </a:r>
            <a:r>
              <a:rPr b="1" lang="zh-TW">
                <a:solidFill>
                  <a:srgbClr val="A6E22E"/>
                </a:solidFill>
                <a:highlight>
                  <a:srgbClr val="242424"/>
                </a:highlight>
                <a:latin typeface="Consolas"/>
                <a:ea typeface="Consolas"/>
                <a:cs typeface="Consolas"/>
                <a:sym typeface="Consolas"/>
              </a:rPr>
              <a:t>addEventListener</a:t>
            </a:r>
            <a:r>
              <a:rPr b="1" lang="zh-TW">
                <a:solidFill>
                  <a:srgbClr val="F8F8F2"/>
                </a:solidFill>
                <a:highlight>
                  <a:srgbClr val="242424"/>
                </a:highlight>
                <a:latin typeface="Consolas"/>
                <a:ea typeface="Consolas"/>
                <a:cs typeface="Consolas"/>
                <a:sym typeface="Consolas"/>
              </a:rPr>
              <a:t>(</a:t>
            </a:r>
            <a:r>
              <a:rPr b="1" lang="zh-TW">
                <a:solidFill>
                  <a:srgbClr val="FFEE99"/>
                </a:solidFill>
                <a:highlight>
                  <a:srgbClr val="242424"/>
                </a:highlight>
                <a:latin typeface="Consolas"/>
                <a:ea typeface="Consolas"/>
                <a:cs typeface="Consolas"/>
                <a:sym typeface="Consolas"/>
              </a:rPr>
              <a:t>"mouseout"</a:t>
            </a:r>
            <a:r>
              <a:rPr b="1" lang="zh-TW">
                <a:solidFill>
                  <a:srgbClr val="F8F8F2"/>
                </a:solidFill>
                <a:highlight>
                  <a:srgbClr val="242424"/>
                </a:highlight>
                <a:latin typeface="Consolas"/>
                <a:ea typeface="Consolas"/>
                <a:cs typeface="Consolas"/>
                <a:sym typeface="Consolas"/>
              </a:rPr>
              <a:t>, </a:t>
            </a:r>
            <a:r>
              <a:rPr b="1" i="1" lang="zh-TW">
                <a:solidFill>
                  <a:srgbClr val="66D9EF"/>
                </a:solidFill>
                <a:highlight>
                  <a:srgbClr val="242424"/>
                </a:highlight>
                <a:latin typeface="Consolas"/>
                <a:ea typeface="Consolas"/>
                <a:cs typeface="Consolas"/>
                <a:sym typeface="Consolas"/>
              </a:rPr>
              <a:t>function</a:t>
            </a:r>
            <a:r>
              <a:rPr b="1" lang="zh-TW">
                <a:solidFill>
                  <a:srgbClr val="F8F8F2"/>
                </a:solidFill>
                <a:highlight>
                  <a:srgbClr val="242424"/>
                </a:highlight>
                <a:latin typeface="Consolas"/>
                <a:ea typeface="Consolas"/>
                <a:cs typeface="Consolas"/>
                <a:sym typeface="Consolas"/>
              </a:rPr>
              <a:t> ()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title.innerText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lang="zh-TW">
                <a:solidFill>
                  <a:srgbClr val="FFEE99"/>
                </a:solidFill>
                <a:highlight>
                  <a:srgbClr val="242424"/>
                </a:highlight>
                <a:latin typeface="Consolas"/>
                <a:ea typeface="Consolas"/>
                <a:cs typeface="Consolas"/>
                <a:sym typeface="Consolas"/>
              </a:rPr>
              <a:t>"然後滑鼠又離開啦!!!"</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a:t>
            </a:r>
            <a:endParaRPr b="1">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5-13 mousedown &amp; mouseup 事件 </a:t>
            </a:r>
            <a:endParaRPr b="1" sz="1300">
              <a:solidFill>
                <a:srgbClr val="F7DF1E"/>
              </a:solidFill>
              <a:highlight>
                <a:srgbClr val="242424"/>
              </a:highlight>
              <a:latin typeface="Calibri"/>
              <a:ea typeface="Calibri"/>
              <a:cs typeface="Calibri"/>
              <a:sym typeface="Calibri"/>
            </a:endParaRPr>
          </a:p>
        </p:txBody>
      </p:sp>
      <p:sp>
        <p:nvSpPr>
          <p:cNvPr id="441" name="Google Shape;441;p63"/>
          <p:cNvSpPr txBox="1"/>
          <p:nvPr/>
        </p:nvSpPr>
        <p:spPr>
          <a:xfrm>
            <a:off x="3557475" y="158625"/>
            <a:ext cx="4380600" cy="4733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const</a:t>
            </a:r>
            <a:r>
              <a:rPr lang="zh-TW" sz="1050">
                <a:solidFill>
                  <a:srgbClr val="F8F8F2"/>
                </a:solidFill>
                <a:highlight>
                  <a:srgbClr val="242424"/>
                </a:highlight>
                <a:latin typeface="Consolas"/>
                <a:ea typeface="Consolas"/>
                <a:cs typeface="Consolas"/>
                <a:sym typeface="Consolas"/>
              </a:rPr>
              <a:t> fly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document.</a:t>
            </a:r>
            <a:r>
              <a:rPr lang="zh-TW" sz="1050">
                <a:solidFill>
                  <a:srgbClr val="A6E22E"/>
                </a:solidFill>
                <a:highlight>
                  <a:srgbClr val="242424"/>
                </a:highlight>
                <a:latin typeface="Consolas"/>
                <a:ea typeface="Consolas"/>
                <a:cs typeface="Consolas"/>
                <a:sym typeface="Consolas"/>
              </a:rPr>
              <a:t>querySelector</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"#fly"</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let</a:t>
            </a:r>
            <a:r>
              <a:rPr lang="zh-TW" sz="1050">
                <a:solidFill>
                  <a:srgbClr val="F8F8F2"/>
                </a:solidFill>
                <a:highlight>
                  <a:srgbClr val="242424"/>
                </a:highlight>
                <a:latin typeface="Consolas"/>
                <a:ea typeface="Consolas"/>
                <a:cs typeface="Consolas"/>
                <a:sym typeface="Consolas"/>
              </a:rPr>
              <a:t> isDown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80F4"/>
                </a:solidFill>
                <a:highlight>
                  <a:srgbClr val="242424"/>
                </a:highlight>
                <a:latin typeface="Consolas"/>
                <a:ea typeface="Consolas"/>
                <a:cs typeface="Consolas"/>
                <a:sym typeface="Consolas"/>
              </a:rPr>
              <a:t>false</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window.</a:t>
            </a:r>
            <a:r>
              <a:rPr lang="zh-TW" sz="1050">
                <a:solidFill>
                  <a:srgbClr val="A6E22E"/>
                </a:solidFill>
                <a:highlight>
                  <a:srgbClr val="242424"/>
                </a:highlight>
                <a:latin typeface="Consolas"/>
                <a:ea typeface="Consolas"/>
                <a:cs typeface="Consolas"/>
                <a:sym typeface="Consolas"/>
              </a:rPr>
              <a:t>addEventListener</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"mousedown"</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function</a:t>
            </a:r>
            <a:r>
              <a:rPr lang="zh-TW" sz="1050">
                <a:solidFill>
                  <a:srgbClr val="F8F8F2"/>
                </a:solidFill>
                <a:highlight>
                  <a:srgbClr val="242424"/>
                </a:highlight>
                <a:latin typeface="Consolas"/>
                <a:ea typeface="Consolas"/>
                <a:cs typeface="Consolas"/>
                <a:sym typeface="Consolas"/>
              </a:rPr>
              <a:t> (</a:t>
            </a:r>
            <a:r>
              <a:rPr i="1" lang="zh-TW" sz="1050">
                <a:solidFill>
                  <a:srgbClr val="FD971F"/>
                </a:solidFill>
                <a:highlight>
                  <a:srgbClr val="242424"/>
                </a:highlight>
                <a:latin typeface="Consolas"/>
                <a:ea typeface="Consolas"/>
                <a:cs typeface="Consolas"/>
                <a:sym typeface="Consolas"/>
              </a:rPr>
              <a:t>e</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isDown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80F4"/>
                </a:solidFill>
                <a:highlight>
                  <a:srgbClr val="242424"/>
                </a:highlight>
                <a:latin typeface="Consolas"/>
                <a:ea typeface="Consolas"/>
                <a:cs typeface="Consolas"/>
                <a:sym typeface="Consolas"/>
              </a:rPr>
              <a:t>true</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fly.style.top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EE99"/>
                </a:solidFill>
                <a:highlight>
                  <a:srgbClr val="242424"/>
                </a:highlight>
                <a:latin typeface="Consolas"/>
                <a:ea typeface="Consolas"/>
                <a:cs typeface="Consolas"/>
                <a:sym typeface="Consolas"/>
              </a:rPr>
              <a:t>`</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e.pageY</a:t>
            </a:r>
            <a:r>
              <a:rPr lang="zh-TW" sz="1050">
                <a:solidFill>
                  <a:srgbClr val="F9267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px`</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fly.style.left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EE99"/>
                </a:solidFill>
                <a:highlight>
                  <a:srgbClr val="242424"/>
                </a:highlight>
                <a:latin typeface="Consolas"/>
                <a:ea typeface="Consolas"/>
                <a:cs typeface="Consolas"/>
                <a:sym typeface="Consolas"/>
              </a:rPr>
              <a:t>`</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e.pageX</a:t>
            </a:r>
            <a:r>
              <a:rPr lang="zh-TW" sz="1050">
                <a:solidFill>
                  <a:srgbClr val="F9267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px`</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window.</a:t>
            </a:r>
            <a:r>
              <a:rPr lang="zh-TW" sz="1050">
                <a:solidFill>
                  <a:srgbClr val="A6E22E"/>
                </a:solidFill>
                <a:highlight>
                  <a:srgbClr val="242424"/>
                </a:highlight>
                <a:latin typeface="Consolas"/>
                <a:ea typeface="Consolas"/>
                <a:cs typeface="Consolas"/>
                <a:sym typeface="Consolas"/>
              </a:rPr>
              <a:t>addEventListener</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"mouseover"</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function</a:t>
            </a:r>
            <a:r>
              <a:rPr lang="zh-TW" sz="1050">
                <a:solidFill>
                  <a:srgbClr val="F8F8F2"/>
                </a:solidFill>
                <a:highlight>
                  <a:srgbClr val="242424"/>
                </a:highlight>
                <a:latin typeface="Consolas"/>
                <a:ea typeface="Consolas"/>
                <a:cs typeface="Consolas"/>
                <a:sym typeface="Consolas"/>
              </a:rPr>
              <a:t> (</a:t>
            </a:r>
            <a:r>
              <a:rPr i="1" lang="zh-TW" sz="1050">
                <a:solidFill>
                  <a:srgbClr val="FD971F"/>
                </a:solidFill>
                <a:highlight>
                  <a:srgbClr val="242424"/>
                </a:highlight>
                <a:latin typeface="Consolas"/>
                <a:ea typeface="Consolas"/>
                <a:cs typeface="Consolas"/>
                <a:sym typeface="Consolas"/>
              </a:rPr>
              <a:t>e</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r>
              <a:rPr lang="zh-TW" sz="1050">
                <a:solidFill>
                  <a:srgbClr val="F92672"/>
                </a:solidFill>
                <a:highlight>
                  <a:srgbClr val="242424"/>
                </a:highlight>
                <a:latin typeface="Consolas"/>
                <a:ea typeface="Consolas"/>
                <a:cs typeface="Consolas"/>
                <a:sym typeface="Consolas"/>
              </a:rPr>
              <a:t>if</a:t>
            </a:r>
            <a:r>
              <a:rPr lang="zh-TW" sz="1050">
                <a:solidFill>
                  <a:srgbClr val="F8F8F2"/>
                </a:solidFill>
                <a:highlight>
                  <a:srgbClr val="242424"/>
                </a:highlight>
                <a:latin typeface="Consolas"/>
                <a:ea typeface="Consolas"/>
                <a:cs typeface="Consolas"/>
                <a:sym typeface="Consolas"/>
              </a:rPr>
              <a:t> (isDown)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fly.style.top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EE99"/>
                </a:solidFill>
                <a:highlight>
                  <a:srgbClr val="242424"/>
                </a:highlight>
                <a:latin typeface="Consolas"/>
                <a:ea typeface="Consolas"/>
                <a:cs typeface="Consolas"/>
                <a:sym typeface="Consolas"/>
              </a:rPr>
              <a:t>`</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e.pageY</a:t>
            </a:r>
            <a:r>
              <a:rPr lang="zh-TW" sz="1050">
                <a:solidFill>
                  <a:srgbClr val="F9267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px`</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fly.style.left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EE99"/>
                </a:solidFill>
                <a:highlight>
                  <a:srgbClr val="242424"/>
                </a:highlight>
                <a:latin typeface="Consolas"/>
                <a:ea typeface="Consolas"/>
                <a:cs typeface="Consolas"/>
                <a:sym typeface="Consolas"/>
              </a:rPr>
              <a:t>`</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e.pageX</a:t>
            </a:r>
            <a:r>
              <a:rPr lang="zh-TW" sz="1050">
                <a:solidFill>
                  <a:srgbClr val="F9267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px`</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window.</a:t>
            </a:r>
            <a:r>
              <a:rPr lang="zh-TW" sz="1050">
                <a:solidFill>
                  <a:srgbClr val="A6E22E"/>
                </a:solidFill>
                <a:highlight>
                  <a:srgbClr val="242424"/>
                </a:highlight>
                <a:latin typeface="Consolas"/>
                <a:ea typeface="Consolas"/>
                <a:cs typeface="Consolas"/>
                <a:sym typeface="Consolas"/>
              </a:rPr>
              <a:t>addEventListener</a:t>
            </a:r>
            <a:r>
              <a:rPr lang="zh-TW" sz="1050">
                <a:solidFill>
                  <a:srgbClr val="F8F8F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"mouseup"</a:t>
            </a:r>
            <a:r>
              <a:rPr lang="zh-TW" sz="1050">
                <a:solidFill>
                  <a:srgbClr val="F8F8F2"/>
                </a:solidFill>
                <a:highlight>
                  <a:srgbClr val="242424"/>
                </a:highlight>
                <a:latin typeface="Consolas"/>
                <a:ea typeface="Consolas"/>
                <a:cs typeface="Consolas"/>
                <a:sym typeface="Consolas"/>
              </a:rPr>
              <a:t>, </a:t>
            </a:r>
            <a:r>
              <a:rPr i="1" lang="zh-TW" sz="1050">
                <a:solidFill>
                  <a:srgbClr val="66D9EF"/>
                </a:solidFill>
                <a:highlight>
                  <a:srgbClr val="242424"/>
                </a:highlight>
                <a:latin typeface="Consolas"/>
                <a:ea typeface="Consolas"/>
                <a:cs typeface="Consolas"/>
                <a:sym typeface="Consolas"/>
              </a:rPr>
              <a:t>function</a:t>
            </a:r>
            <a:r>
              <a:rPr lang="zh-TW" sz="1050">
                <a:solidFill>
                  <a:srgbClr val="F8F8F2"/>
                </a:solidFill>
                <a:highlight>
                  <a:srgbClr val="242424"/>
                </a:highlight>
                <a:latin typeface="Consolas"/>
                <a:ea typeface="Consolas"/>
                <a:cs typeface="Consolas"/>
                <a:sym typeface="Consolas"/>
              </a:rPr>
              <a:t> (</a:t>
            </a:r>
            <a:r>
              <a:rPr i="1" lang="zh-TW" sz="1050">
                <a:solidFill>
                  <a:srgbClr val="FD971F"/>
                </a:solidFill>
                <a:highlight>
                  <a:srgbClr val="242424"/>
                </a:highlight>
                <a:latin typeface="Consolas"/>
                <a:ea typeface="Consolas"/>
                <a:cs typeface="Consolas"/>
                <a:sym typeface="Consolas"/>
              </a:rPr>
              <a:t>e</a:t>
            </a:r>
            <a:r>
              <a:rPr lang="zh-TW" sz="1050">
                <a:solidFill>
                  <a:srgbClr val="F8F8F2"/>
                </a:solidFill>
                <a:highlight>
                  <a:srgbClr val="242424"/>
                </a:highlight>
                <a:latin typeface="Consolas"/>
                <a:ea typeface="Consolas"/>
                <a:cs typeface="Consolas"/>
                <a:sym typeface="Consolas"/>
              </a:rPr>
              <a:t>) {</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isDown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80F4"/>
                </a:solidFill>
                <a:highlight>
                  <a:srgbClr val="242424"/>
                </a:highlight>
                <a:latin typeface="Consolas"/>
                <a:ea typeface="Consolas"/>
                <a:cs typeface="Consolas"/>
                <a:sym typeface="Consolas"/>
              </a:rPr>
              <a:t>false</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fly.style.top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EE99"/>
                </a:solidFill>
                <a:highlight>
                  <a:srgbClr val="242424"/>
                </a:highlight>
                <a:latin typeface="Consolas"/>
                <a:ea typeface="Consolas"/>
                <a:cs typeface="Consolas"/>
                <a:sym typeface="Consolas"/>
              </a:rPr>
              <a:t>`</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e.pageY</a:t>
            </a:r>
            <a:r>
              <a:rPr lang="zh-TW" sz="1050">
                <a:solidFill>
                  <a:srgbClr val="F9267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px`</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fly.style.left </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 </a:t>
            </a:r>
            <a:r>
              <a:rPr lang="zh-TW" sz="1050">
                <a:solidFill>
                  <a:srgbClr val="FFEE99"/>
                </a:solidFill>
                <a:highlight>
                  <a:srgbClr val="242424"/>
                </a:highlight>
                <a:latin typeface="Consolas"/>
                <a:ea typeface="Consolas"/>
                <a:cs typeface="Consolas"/>
                <a:sym typeface="Consolas"/>
              </a:rPr>
              <a:t>`</a:t>
            </a:r>
            <a:r>
              <a:rPr lang="zh-TW" sz="1050">
                <a:solidFill>
                  <a:srgbClr val="F92672"/>
                </a:solidFill>
                <a:highlight>
                  <a:srgbClr val="242424"/>
                </a:highlight>
                <a:latin typeface="Consolas"/>
                <a:ea typeface="Consolas"/>
                <a:cs typeface="Consolas"/>
                <a:sym typeface="Consolas"/>
              </a:rPr>
              <a:t>${</a:t>
            </a:r>
            <a:r>
              <a:rPr lang="zh-TW" sz="1050">
                <a:solidFill>
                  <a:srgbClr val="F8F8F2"/>
                </a:solidFill>
                <a:highlight>
                  <a:srgbClr val="242424"/>
                </a:highlight>
                <a:latin typeface="Consolas"/>
                <a:ea typeface="Consolas"/>
                <a:cs typeface="Consolas"/>
                <a:sym typeface="Consolas"/>
              </a:rPr>
              <a:t>e.pageX</a:t>
            </a:r>
            <a:r>
              <a:rPr lang="zh-TW" sz="1050">
                <a:solidFill>
                  <a:srgbClr val="F92672"/>
                </a:solidFill>
                <a:highlight>
                  <a:srgbClr val="242424"/>
                </a:highlight>
                <a:latin typeface="Consolas"/>
                <a:ea typeface="Consolas"/>
                <a:cs typeface="Consolas"/>
                <a:sym typeface="Consolas"/>
              </a:rPr>
              <a:t>}</a:t>
            </a:r>
            <a:r>
              <a:rPr lang="zh-TW" sz="1050">
                <a:solidFill>
                  <a:srgbClr val="FFEE99"/>
                </a:solidFill>
                <a:highlight>
                  <a:srgbClr val="242424"/>
                </a:highlight>
                <a:latin typeface="Consolas"/>
                <a:ea typeface="Consolas"/>
                <a:cs typeface="Consolas"/>
                <a:sym typeface="Consolas"/>
              </a:rPr>
              <a:t>px`</a:t>
            </a:r>
            <a:r>
              <a:rPr lang="zh-TW" sz="1050">
                <a:solidFill>
                  <a:srgbClr val="F8F8F2"/>
                </a:solidFill>
                <a:highlight>
                  <a:srgbClr val="242424"/>
                </a:highlight>
                <a:latin typeface="Consolas"/>
                <a:ea typeface="Consolas"/>
                <a:cs typeface="Consolas"/>
                <a:sym typeface="Consolas"/>
              </a:rPr>
              <a:t>;</a:t>
            </a:r>
            <a:endParaRPr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lang="zh-TW" sz="105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5-14 常用的 window.innerWidth</a:t>
            </a:r>
            <a:endParaRPr b="1" sz="1300">
              <a:solidFill>
                <a:srgbClr val="F7DF1E"/>
              </a:solidFill>
              <a:highlight>
                <a:srgbClr val="242424"/>
              </a:highlight>
              <a:latin typeface="Calibri"/>
              <a:ea typeface="Calibri"/>
              <a:cs typeface="Calibri"/>
              <a:sym typeface="Calibri"/>
            </a:endParaRPr>
          </a:p>
        </p:txBody>
      </p:sp>
      <p:sp>
        <p:nvSpPr>
          <p:cNvPr id="447" name="Google Shape;447;p64"/>
          <p:cNvSpPr txBox="1"/>
          <p:nvPr/>
        </p:nvSpPr>
        <p:spPr>
          <a:xfrm>
            <a:off x="3060925" y="204075"/>
            <a:ext cx="4068300" cy="4686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750">
                <a:solidFill>
                  <a:srgbClr val="66D9EF"/>
                </a:solidFill>
                <a:highlight>
                  <a:srgbClr val="242424"/>
                </a:highlight>
                <a:latin typeface="Consolas"/>
                <a:ea typeface="Consolas"/>
                <a:cs typeface="Consolas"/>
                <a:sym typeface="Consolas"/>
              </a:rPr>
              <a:t>const</a:t>
            </a:r>
            <a:r>
              <a:rPr b="1" lang="zh-TW" sz="750">
                <a:solidFill>
                  <a:srgbClr val="F8F8F2"/>
                </a:solidFill>
                <a:highlight>
                  <a:srgbClr val="242424"/>
                </a:highlight>
                <a:latin typeface="Consolas"/>
                <a:ea typeface="Consolas"/>
                <a:cs typeface="Consolas"/>
                <a:sym typeface="Consolas"/>
              </a:rPr>
              <a:t> fly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document.</a:t>
            </a:r>
            <a:r>
              <a:rPr b="1" lang="zh-TW" sz="750">
                <a:solidFill>
                  <a:srgbClr val="A6E22E"/>
                </a:solidFill>
                <a:highlight>
                  <a:srgbClr val="242424"/>
                </a:highlight>
                <a:latin typeface="Consolas"/>
                <a:ea typeface="Consolas"/>
                <a:cs typeface="Consolas"/>
                <a:sym typeface="Consolas"/>
              </a:rPr>
              <a:t>querySelector</a:t>
            </a:r>
            <a:r>
              <a:rPr b="1" lang="zh-TW" sz="750">
                <a:solidFill>
                  <a:srgbClr val="F8F8F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"#fly"</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750">
                <a:solidFill>
                  <a:srgbClr val="66D9EF"/>
                </a:solidFill>
                <a:highlight>
                  <a:srgbClr val="242424"/>
                </a:highlight>
                <a:latin typeface="Consolas"/>
                <a:ea typeface="Consolas"/>
                <a:cs typeface="Consolas"/>
                <a:sym typeface="Consolas"/>
              </a:rPr>
              <a:t>let</a:t>
            </a:r>
            <a:r>
              <a:rPr b="1" lang="zh-TW" sz="750">
                <a:solidFill>
                  <a:srgbClr val="F8F8F2"/>
                </a:solidFill>
                <a:highlight>
                  <a:srgbClr val="242424"/>
                </a:highlight>
                <a:latin typeface="Consolas"/>
                <a:ea typeface="Consolas"/>
                <a:cs typeface="Consolas"/>
                <a:sym typeface="Consolas"/>
              </a:rPr>
              <a:t> isDown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80F4"/>
                </a:solidFill>
                <a:highlight>
                  <a:srgbClr val="242424"/>
                </a:highlight>
                <a:latin typeface="Consolas"/>
                <a:ea typeface="Consolas"/>
                <a:cs typeface="Consolas"/>
                <a:sym typeface="Consolas"/>
              </a:rPr>
              <a:t>false</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window.</a:t>
            </a:r>
            <a:r>
              <a:rPr b="1" lang="zh-TW" sz="750">
                <a:solidFill>
                  <a:srgbClr val="A6E22E"/>
                </a:solidFill>
                <a:highlight>
                  <a:srgbClr val="242424"/>
                </a:highlight>
                <a:latin typeface="Consolas"/>
                <a:ea typeface="Consolas"/>
                <a:cs typeface="Consolas"/>
                <a:sym typeface="Consolas"/>
              </a:rPr>
              <a:t>addEventListener</a:t>
            </a:r>
            <a:r>
              <a:rPr b="1" lang="zh-TW" sz="750">
                <a:solidFill>
                  <a:srgbClr val="F8F8F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"mousedown"</a:t>
            </a:r>
            <a:r>
              <a:rPr b="1" lang="zh-TW" sz="750">
                <a:solidFill>
                  <a:srgbClr val="F8F8F2"/>
                </a:solidFill>
                <a:highlight>
                  <a:srgbClr val="242424"/>
                </a:highlight>
                <a:latin typeface="Consolas"/>
                <a:ea typeface="Consolas"/>
                <a:cs typeface="Consolas"/>
                <a:sym typeface="Consolas"/>
              </a:rPr>
              <a:t>, </a:t>
            </a:r>
            <a:r>
              <a:rPr b="1" i="1" lang="zh-TW" sz="750">
                <a:solidFill>
                  <a:srgbClr val="66D9EF"/>
                </a:solidFill>
                <a:highlight>
                  <a:srgbClr val="242424"/>
                </a:highlight>
                <a:latin typeface="Consolas"/>
                <a:ea typeface="Consolas"/>
                <a:cs typeface="Consolas"/>
                <a:sym typeface="Consolas"/>
              </a:rPr>
              <a:t>function</a:t>
            </a:r>
            <a:r>
              <a:rPr b="1" lang="zh-TW" sz="750">
                <a:solidFill>
                  <a:srgbClr val="F8F8F2"/>
                </a:solidFill>
                <a:highlight>
                  <a:srgbClr val="242424"/>
                </a:highlight>
                <a:latin typeface="Consolas"/>
                <a:ea typeface="Consolas"/>
                <a:cs typeface="Consolas"/>
                <a:sym typeface="Consolas"/>
              </a:rPr>
              <a:t> (</a:t>
            </a:r>
            <a:r>
              <a:rPr b="1" i="1" lang="zh-TW" sz="750">
                <a:solidFill>
                  <a:srgbClr val="FD971F"/>
                </a:solidFill>
                <a:highlight>
                  <a:srgbClr val="242424"/>
                </a:highlight>
                <a:latin typeface="Consolas"/>
                <a:ea typeface="Consolas"/>
                <a:cs typeface="Consolas"/>
                <a:sym typeface="Consolas"/>
              </a:rPr>
              <a:t>e</a:t>
            </a:r>
            <a:r>
              <a:rPr b="1" lang="zh-TW" sz="750">
                <a:solidFill>
                  <a:srgbClr val="F8F8F2"/>
                </a:solidFill>
                <a:highlight>
                  <a:srgbClr val="242424"/>
                </a:highlight>
                <a:latin typeface="Consolas"/>
                <a:ea typeface="Consolas"/>
                <a:cs typeface="Consolas"/>
                <a:sym typeface="Consolas"/>
              </a:rPr>
              <a:t>)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isDown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80F4"/>
                </a:solidFill>
                <a:highlight>
                  <a:srgbClr val="242424"/>
                </a:highlight>
                <a:latin typeface="Consolas"/>
                <a:ea typeface="Consolas"/>
                <a:cs typeface="Consolas"/>
                <a:sym typeface="Consolas"/>
              </a:rPr>
              <a:t>true</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fly.style.top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EE99"/>
                </a:solidFill>
                <a:highlight>
                  <a:srgbClr val="242424"/>
                </a:highlight>
                <a:latin typeface="Consolas"/>
                <a:ea typeface="Consolas"/>
                <a:cs typeface="Consolas"/>
                <a:sym typeface="Consolas"/>
              </a:rPr>
              <a:t>`</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e.pageY</a:t>
            </a:r>
            <a:r>
              <a:rPr b="1" lang="zh-TW" sz="750">
                <a:solidFill>
                  <a:srgbClr val="F9267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px`</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fly.style.left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EE99"/>
                </a:solidFill>
                <a:highlight>
                  <a:srgbClr val="242424"/>
                </a:highlight>
                <a:latin typeface="Consolas"/>
                <a:ea typeface="Consolas"/>
                <a:cs typeface="Consolas"/>
                <a:sym typeface="Consolas"/>
              </a:rPr>
              <a:t>`</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e.pageX</a:t>
            </a:r>
            <a:r>
              <a:rPr b="1" lang="zh-TW" sz="750">
                <a:solidFill>
                  <a:srgbClr val="F9267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px`</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window.</a:t>
            </a:r>
            <a:r>
              <a:rPr b="1" lang="zh-TW" sz="750">
                <a:solidFill>
                  <a:srgbClr val="A6E22E"/>
                </a:solidFill>
                <a:highlight>
                  <a:srgbClr val="242424"/>
                </a:highlight>
                <a:latin typeface="Consolas"/>
                <a:ea typeface="Consolas"/>
                <a:cs typeface="Consolas"/>
                <a:sym typeface="Consolas"/>
              </a:rPr>
              <a:t>addEventListener</a:t>
            </a:r>
            <a:r>
              <a:rPr b="1" lang="zh-TW" sz="750">
                <a:solidFill>
                  <a:srgbClr val="F8F8F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"mouseover"</a:t>
            </a:r>
            <a:r>
              <a:rPr b="1" lang="zh-TW" sz="750">
                <a:solidFill>
                  <a:srgbClr val="F8F8F2"/>
                </a:solidFill>
                <a:highlight>
                  <a:srgbClr val="242424"/>
                </a:highlight>
                <a:latin typeface="Consolas"/>
                <a:ea typeface="Consolas"/>
                <a:cs typeface="Consolas"/>
                <a:sym typeface="Consolas"/>
              </a:rPr>
              <a:t>, </a:t>
            </a:r>
            <a:r>
              <a:rPr b="1" i="1" lang="zh-TW" sz="750">
                <a:solidFill>
                  <a:srgbClr val="66D9EF"/>
                </a:solidFill>
                <a:highlight>
                  <a:srgbClr val="242424"/>
                </a:highlight>
                <a:latin typeface="Consolas"/>
                <a:ea typeface="Consolas"/>
                <a:cs typeface="Consolas"/>
                <a:sym typeface="Consolas"/>
              </a:rPr>
              <a:t>function</a:t>
            </a:r>
            <a:r>
              <a:rPr b="1" lang="zh-TW" sz="750">
                <a:solidFill>
                  <a:srgbClr val="F8F8F2"/>
                </a:solidFill>
                <a:highlight>
                  <a:srgbClr val="242424"/>
                </a:highlight>
                <a:latin typeface="Consolas"/>
                <a:ea typeface="Consolas"/>
                <a:cs typeface="Consolas"/>
                <a:sym typeface="Consolas"/>
              </a:rPr>
              <a:t> (</a:t>
            </a:r>
            <a:r>
              <a:rPr b="1" i="1" lang="zh-TW" sz="750">
                <a:solidFill>
                  <a:srgbClr val="FD971F"/>
                </a:solidFill>
                <a:highlight>
                  <a:srgbClr val="242424"/>
                </a:highlight>
                <a:latin typeface="Consolas"/>
                <a:ea typeface="Consolas"/>
                <a:cs typeface="Consolas"/>
                <a:sym typeface="Consolas"/>
              </a:rPr>
              <a:t>e</a:t>
            </a:r>
            <a:r>
              <a:rPr b="1" lang="zh-TW" sz="750">
                <a:solidFill>
                  <a:srgbClr val="F8F8F2"/>
                </a:solidFill>
                <a:highlight>
                  <a:srgbClr val="242424"/>
                </a:highlight>
                <a:latin typeface="Consolas"/>
                <a:ea typeface="Consolas"/>
                <a:cs typeface="Consolas"/>
                <a:sym typeface="Consolas"/>
              </a:rPr>
              <a:t>)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a:t>
            </a:r>
            <a:r>
              <a:rPr b="1" i="1" lang="zh-TW" sz="750">
                <a:solidFill>
                  <a:srgbClr val="8C8C8C"/>
                </a:solidFill>
                <a:highlight>
                  <a:srgbClr val="242424"/>
                </a:highlight>
                <a:latin typeface="Consolas"/>
                <a:ea typeface="Consolas"/>
                <a:cs typeface="Consolas"/>
                <a:sym typeface="Consolas"/>
              </a:rPr>
              <a:t>// const ww = window.innerWidth / 2;</a:t>
            </a:r>
            <a:endParaRPr b="1" i="1" sz="7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a:t>
            </a:r>
            <a:r>
              <a:rPr b="1" lang="zh-TW" sz="750">
                <a:solidFill>
                  <a:srgbClr val="F92672"/>
                </a:solidFill>
                <a:highlight>
                  <a:srgbClr val="242424"/>
                </a:highlight>
                <a:latin typeface="Consolas"/>
                <a:ea typeface="Consolas"/>
                <a:cs typeface="Consolas"/>
                <a:sym typeface="Consolas"/>
              </a:rPr>
              <a:t>if</a:t>
            </a:r>
            <a:r>
              <a:rPr b="1" lang="zh-TW" sz="750">
                <a:solidFill>
                  <a:srgbClr val="F8F8F2"/>
                </a:solidFill>
                <a:highlight>
                  <a:srgbClr val="242424"/>
                </a:highlight>
                <a:latin typeface="Consolas"/>
                <a:ea typeface="Consolas"/>
                <a:cs typeface="Consolas"/>
                <a:sym typeface="Consolas"/>
              </a:rPr>
              <a:t> (isDown)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a:t>
            </a:r>
            <a:r>
              <a:rPr b="1" i="1" lang="zh-TW" sz="750">
                <a:solidFill>
                  <a:srgbClr val="66D9EF"/>
                </a:solidFill>
                <a:highlight>
                  <a:srgbClr val="242424"/>
                </a:highlight>
                <a:latin typeface="Consolas"/>
                <a:ea typeface="Consolas"/>
                <a:cs typeface="Consolas"/>
                <a:sym typeface="Consolas"/>
              </a:rPr>
              <a:t>const</a:t>
            </a:r>
            <a:r>
              <a:rPr b="1" lang="zh-TW" sz="750">
                <a:solidFill>
                  <a:srgbClr val="F8F8F2"/>
                </a:solidFill>
                <a:highlight>
                  <a:srgbClr val="242424"/>
                </a:highlight>
                <a:latin typeface="Consolas"/>
                <a:ea typeface="Consolas"/>
                <a:cs typeface="Consolas"/>
                <a:sym typeface="Consolas"/>
              </a:rPr>
              <a:t> ww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window.innerWidth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80F4"/>
                </a:solidFill>
                <a:highlight>
                  <a:srgbClr val="242424"/>
                </a:highlight>
                <a:latin typeface="Consolas"/>
                <a:ea typeface="Consolas"/>
                <a:cs typeface="Consolas"/>
                <a:sym typeface="Consolas"/>
              </a:rPr>
              <a:t>2</a:t>
            </a:r>
            <a:r>
              <a:rPr b="1" lang="zh-TW" sz="750">
                <a:solidFill>
                  <a:srgbClr val="F8F8F2"/>
                </a:solidFill>
                <a:highlight>
                  <a:srgbClr val="242424"/>
                </a:highlight>
                <a:latin typeface="Consolas"/>
                <a:ea typeface="Consolas"/>
                <a:cs typeface="Consolas"/>
                <a:sym typeface="Consolas"/>
              </a:rPr>
              <a:t>; </a:t>
            </a:r>
            <a:r>
              <a:rPr b="1" i="1" lang="zh-TW" sz="750">
                <a:solidFill>
                  <a:srgbClr val="8C8C8C"/>
                </a:solidFill>
                <a:highlight>
                  <a:srgbClr val="242424"/>
                </a:highlight>
                <a:latin typeface="Consolas"/>
                <a:ea typeface="Consolas"/>
                <a:cs typeface="Consolas"/>
                <a:sym typeface="Consolas"/>
              </a:rPr>
              <a:t>// 看你要在那個時間點取得</a:t>
            </a:r>
            <a:endParaRPr b="1" i="1" sz="7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fly.style.top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EE99"/>
                </a:solidFill>
                <a:highlight>
                  <a:srgbClr val="242424"/>
                </a:highlight>
                <a:latin typeface="Consolas"/>
                <a:ea typeface="Consolas"/>
                <a:cs typeface="Consolas"/>
                <a:sym typeface="Consolas"/>
              </a:rPr>
              <a:t>`</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e.pageY</a:t>
            </a:r>
            <a:r>
              <a:rPr b="1" lang="zh-TW" sz="750">
                <a:solidFill>
                  <a:srgbClr val="F9267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px`</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fly.style.left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EE99"/>
                </a:solidFill>
                <a:highlight>
                  <a:srgbClr val="242424"/>
                </a:highlight>
                <a:latin typeface="Consolas"/>
                <a:ea typeface="Consolas"/>
                <a:cs typeface="Consolas"/>
                <a:sym typeface="Consolas"/>
              </a:rPr>
              <a:t>`</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e.pageX</a:t>
            </a:r>
            <a:r>
              <a:rPr b="1" lang="zh-TW" sz="750">
                <a:solidFill>
                  <a:srgbClr val="F9267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px`</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a:t>
            </a:r>
            <a:r>
              <a:rPr b="1" lang="zh-TW" sz="750">
                <a:solidFill>
                  <a:srgbClr val="F92672"/>
                </a:solidFill>
                <a:highlight>
                  <a:srgbClr val="242424"/>
                </a:highlight>
                <a:latin typeface="Consolas"/>
                <a:ea typeface="Consolas"/>
                <a:cs typeface="Consolas"/>
                <a:sym typeface="Consolas"/>
              </a:rPr>
              <a:t>if</a:t>
            </a:r>
            <a:r>
              <a:rPr b="1" lang="zh-TW" sz="750">
                <a:solidFill>
                  <a:srgbClr val="F8F8F2"/>
                </a:solidFill>
                <a:highlight>
                  <a:srgbClr val="242424"/>
                </a:highlight>
                <a:latin typeface="Consolas"/>
                <a:ea typeface="Consolas"/>
                <a:cs typeface="Consolas"/>
                <a:sym typeface="Consolas"/>
              </a:rPr>
              <a:t> (e.pageX </a:t>
            </a:r>
            <a:r>
              <a:rPr b="1" lang="zh-TW" sz="750">
                <a:solidFill>
                  <a:srgbClr val="F92672"/>
                </a:solidFill>
                <a:highlight>
                  <a:srgbClr val="242424"/>
                </a:highlight>
                <a:latin typeface="Consolas"/>
                <a:ea typeface="Consolas"/>
                <a:cs typeface="Consolas"/>
                <a:sym typeface="Consolas"/>
              </a:rPr>
              <a:t>&lt;</a:t>
            </a:r>
            <a:r>
              <a:rPr b="1" lang="zh-TW" sz="750">
                <a:solidFill>
                  <a:srgbClr val="F8F8F2"/>
                </a:solidFill>
                <a:highlight>
                  <a:srgbClr val="242424"/>
                </a:highlight>
                <a:latin typeface="Consolas"/>
                <a:ea typeface="Consolas"/>
                <a:cs typeface="Consolas"/>
                <a:sym typeface="Consolas"/>
              </a:rPr>
              <a:t> ww)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fly.style.transform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EE99"/>
                </a:solidFill>
                <a:highlight>
                  <a:srgbClr val="242424"/>
                </a:highlight>
                <a:latin typeface="Consolas"/>
                <a:ea typeface="Consolas"/>
                <a:cs typeface="Consolas"/>
                <a:sym typeface="Consolas"/>
              </a:rPr>
              <a:t>"translate(-50%, -50%) scaleX(-1) "</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a:t>
            </a:r>
            <a:r>
              <a:rPr b="1" lang="zh-TW" sz="750">
                <a:solidFill>
                  <a:srgbClr val="F92672"/>
                </a:solidFill>
                <a:highlight>
                  <a:srgbClr val="242424"/>
                </a:highlight>
                <a:latin typeface="Consolas"/>
                <a:ea typeface="Consolas"/>
                <a:cs typeface="Consolas"/>
                <a:sym typeface="Consolas"/>
              </a:rPr>
              <a:t>if</a:t>
            </a:r>
            <a:r>
              <a:rPr b="1" lang="zh-TW" sz="750">
                <a:solidFill>
                  <a:srgbClr val="F8F8F2"/>
                </a:solidFill>
                <a:highlight>
                  <a:srgbClr val="242424"/>
                </a:highlight>
                <a:latin typeface="Consolas"/>
                <a:ea typeface="Consolas"/>
                <a:cs typeface="Consolas"/>
                <a:sym typeface="Consolas"/>
              </a:rPr>
              <a:t> (e.pageX </a:t>
            </a:r>
            <a:r>
              <a:rPr b="1" lang="zh-TW" sz="750">
                <a:solidFill>
                  <a:srgbClr val="F92672"/>
                </a:solidFill>
                <a:highlight>
                  <a:srgbClr val="242424"/>
                </a:highlight>
                <a:latin typeface="Consolas"/>
                <a:ea typeface="Consolas"/>
                <a:cs typeface="Consolas"/>
                <a:sym typeface="Consolas"/>
              </a:rPr>
              <a:t>&gt;</a:t>
            </a:r>
            <a:r>
              <a:rPr b="1" lang="zh-TW" sz="750">
                <a:solidFill>
                  <a:srgbClr val="F8F8F2"/>
                </a:solidFill>
                <a:highlight>
                  <a:srgbClr val="242424"/>
                </a:highlight>
                <a:latin typeface="Consolas"/>
                <a:ea typeface="Consolas"/>
                <a:cs typeface="Consolas"/>
                <a:sym typeface="Consolas"/>
              </a:rPr>
              <a:t> ww)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fly.style.transform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EE99"/>
                </a:solidFill>
                <a:highlight>
                  <a:srgbClr val="242424"/>
                </a:highlight>
                <a:latin typeface="Consolas"/>
                <a:ea typeface="Consolas"/>
                <a:cs typeface="Consolas"/>
                <a:sym typeface="Consolas"/>
              </a:rPr>
              <a:t>"translate(-50%, -50%) scaleX(1) "</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window.</a:t>
            </a:r>
            <a:r>
              <a:rPr b="1" lang="zh-TW" sz="750">
                <a:solidFill>
                  <a:srgbClr val="A6E22E"/>
                </a:solidFill>
                <a:highlight>
                  <a:srgbClr val="242424"/>
                </a:highlight>
                <a:latin typeface="Consolas"/>
                <a:ea typeface="Consolas"/>
                <a:cs typeface="Consolas"/>
                <a:sym typeface="Consolas"/>
              </a:rPr>
              <a:t>addEventListener</a:t>
            </a:r>
            <a:r>
              <a:rPr b="1" lang="zh-TW" sz="750">
                <a:solidFill>
                  <a:srgbClr val="F8F8F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"mouseup"</a:t>
            </a:r>
            <a:r>
              <a:rPr b="1" lang="zh-TW" sz="750">
                <a:solidFill>
                  <a:srgbClr val="F8F8F2"/>
                </a:solidFill>
                <a:highlight>
                  <a:srgbClr val="242424"/>
                </a:highlight>
                <a:latin typeface="Consolas"/>
                <a:ea typeface="Consolas"/>
                <a:cs typeface="Consolas"/>
                <a:sym typeface="Consolas"/>
              </a:rPr>
              <a:t>, </a:t>
            </a:r>
            <a:r>
              <a:rPr b="1" i="1" lang="zh-TW" sz="750">
                <a:solidFill>
                  <a:srgbClr val="66D9EF"/>
                </a:solidFill>
                <a:highlight>
                  <a:srgbClr val="242424"/>
                </a:highlight>
                <a:latin typeface="Consolas"/>
                <a:ea typeface="Consolas"/>
                <a:cs typeface="Consolas"/>
                <a:sym typeface="Consolas"/>
              </a:rPr>
              <a:t>function</a:t>
            </a:r>
            <a:r>
              <a:rPr b="1" lang="zh-TW" sz="750">
                <a:solidFill>
                  <a:srgbClr val="F8F8F2"/>
                </a:solidFill>
                <a:highlight>
                  <a:srgbClr val="242424"/>
                </a:highlight>
                <a:latin typeface="Consolas"/>
                <a:ea typeface="Consolas"/>
                <a:cs typeface="Consolas"/>
                <a:sym typeface="Consolas"/>
              </a:rPr>
              <a:t> (</a:t>
            </a:r>
            <a:r>
              <a:rPr b="1" i="1" lang="zh-TW" sz="750">
                <a:solidFill>
                  <a:srgbClr val="FD971F"/>
                </a:solidFill>
                <a:highlight>
                  <a:srgbClr val="242424"/>
                </a:highlight>
                <a:latin typeface="Consolas"/>
                <a:ea typeface="Consolas"/>
                <a:cs typeface="Consolas"/>
                <a:sym typeface="Consolas"/>
              </a:rPr>
              <a:t>e</a:t>
            </a:r>
            <a:r>
              <a:rPr b="1" lang="zh-TW" sz="750">
                <a:solidFill>
                  <a:srgbClr val="F8F8F2"/>
                </a:solidFill>
                <a:highlight>
                  <a:srgbClr val="242424"/>
                </a:highlight>
                <a:latin typeface="Consolas"/>
                <a:ea typeface="Consolas"/>
                <a:cs typeface="Consolas"/>
                <a:sym typeface="Consolas"/>
              </a:rPr>
              <a:t>) {</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isDown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80F4"/>
                </a:solidFill>
                <a:highlight>
                  <a:srgbClr val="242424"/>
                </a:highlight>
                <a:latin typeface="Consolas"/>
                <a:ea typeface="Consolas"/>
                <a:cs typeface="Consolas"/>
                <a:sym typeface="Consolas"/>
              </a:rPr>
              <a:t>false</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fly.style.top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EE99"/>
                </a:solidFill>
                <a:highlight>
                  <a:srgbClr val="242424"/>
                </a:highlight>
                <a:latin typeface="Consolas"/>
                <a:ea typeface="Consolas"/>
                <a:cs typeface="Consolas"/>
                <a:sym typeface="Consolas"/>
              </a:rPr>
              <a:t>`</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e.pageY</a:t>
            </a:r>
            <a:r>
              <a:rPr b="1" lang="zh-TW" sz="750">
                <a:solidFill>
                  <a:srgbClr val="F9267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px`</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  fly.style.left </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 </a:t>
            </a:r>
            <a:r>
              <a:rPr b="1" lang="zh-TW" sz="750">
                <a:solidFill>
                  <a:srgbClr val="FFEE99"/>
                </a:solidFill>
                <a:highlight>
                  <a:srgbClr val="242424"/>
                </a:highlight>
                <a:latin typeface="Consolas"/>
                <a:ea typeface="Consolas"/>
                <a:cs typeface="Consolas"/>
                <a:sym typeface="Consolas"/>
              </a:rPr>
              <a:t>`</a:t>
            </a:r>
            <a:r>
              <a:rPr b="1" lang="zh-TW" sz="750">
                <a:solidFill>
                  <a:srgbClr val="F92672"/>
                </a:solidFill>
                <a:highlight>
                  <a:srgbClr val="242424"/>
                </a:highlight>
                <a:latin typeface="Consolas"/>
                <a:ea typeface="Consolas"/>
                <a:cs typeface="Consolas"/>
                <a:sym typeface="Consolas"/>
              </a:rPr>
              <a:t>${</a:t>
            </a:r>
            <a:r>
              <a:rPr b="1" lang="zh-TW" sz="750">
                <a:solidFill>
                  <a:srgbClr val="F8F8F2"/>
                </a:solidFill>
                <a:highlight>
                  <a:srgbClr val="242424"/>
                </a:highlight>
                <a:latin typeface="Consolas"/>
                <a:ea typeface="Consolas"/>
                <a:cs typeface="Consolas"/>
                <a:sym typeface="Consolas"/>
              </a:rPr>
              <a:t>e.pageX</a:t>
            </a:r>
            <a:r>
              <a:rPr b="1" lang="zh-TW" sz="750">
                <a:solidFill>
                  <a:srgbClr val="F92672"/>
                </a:solidFill>
                <a:highlight>
                  <a:srgbClr val="242424"/>
                </a:highlight>
                <a:latin typeface="Consolas"/>
                <a:ea typeface="Consolas"/>
                <a:cs typeface="Consolas"/>
                <a:sym typeface="Consolas"/>
              </a:rPr>
              <a:t>}</a:t>
            </a:r>
            <a:r>
              <a:rPr b="1" lang="zh-TW" sz="750">
                <a:solidFill>
                  <a:srgbClr val="FFEE99"/>
                </a:solidFill>
                <a:highlight>
                  <a:srgbClr val="242424"/>
                </a:highlight>
                <a:latin typeface="Consolas"/>
                <a:ea typeface="Consolas"/>
                <a:cs typeface="Consolas"/>
                <a:sym typeface="Consolas"/>
              </a:rPr>
              <a:t>px`</a:t>
            </a:r>
            <a:r>
              <a:rPr b="1" lang="zh-TW" sz="750">
                <a:solidFill>
                  <a:srgbClr val="F8F8F2"/>
                </a:solidFill>
                <a:highlight>
                  <a:srgbClr val="242424"/>
                </a:highlight>
                <a:latin typeface="Consolas"/>
                <a:ea typeface="Consolas"/>
                <a:cs typeface="Consolas"/>
                <a:sym typeface="Consolas"/>
              </a:rPr>
              <a:t>;</a:t>
            </a:r>
            <a:endParaRPr b="1" sz="7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50">
                <a:solidFill>
                  <a:srgbClr val="F8F8F2"/>
                </a:solidFill>
                <a:highlight>
                  <a:srgbClr val="242424"/>
                </a:highlight>
                <a:latin typeface="Consolas"/>
                <a:ea typeface="Consolas"/>
                <a:cs typeface="Consolas"/>
                <a:sym typeface="Consolas"/>
              </a:rPr>
              <a:t>});</a:t>
            </a:r>
            <a:endParaRPr b="1" sz="4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5-15 什麼是 this</a:t>
            </a:r>
            <a:endParaRPr b="1" sz="1300">
              <a:solidFill>
                <a:srgbClr val="F7DF1E"/>
              </a:solidFill>
              <a:highlight>
                <a:srgbClr val="242424"/>
              </a:highlight>
              <a:latin typeface="Calibri"/>
              <a:ea typeface="Calibri"/>
              <a:cs typeface="Calibri"/>
              <a:sym typeface="Calibri"/>
            </a:endParaRPr>
          </a:p>
        </p:txBody>
      </p:sp>
      <p:sp>
        <p:nvSpPr>
          <p:cNvPr id="453" name="Google Shape;453;p65"/>
          <p:cNvSpPr txBox="1"/>
          <p:nvPr/>
        </p:nvSpPr>
        <p:spPr>
          <a:xfrm>
            <a:off x="716400" y="1762050"/>
            <a:ext cx="7711200" cy="1619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450">
                <a:solidFill>
                  <a:srgbClr val="F8F8F2"/>
                </a:solidFill>
                <a:highlight>
                  <a:srgbClr val="242424"/>
                </a:highlight>
                <a:latin typeface="Consolas"/>
                <a:ea typeface="Consolas"/>
                <a:cs typeface="Consolas"/>
                <a:sym typeface="Consolas"/>
              </a:rPr>
              <a:t>console.</a:t>
            </a:r>
            <a:r>
              <a:rPr b="1" lang="zh-TW" sz="1450">
                <a:solidFill>
                  <a:srgbClr val="A6E22E"/>
                </a:solidFill>
                <a:highlight>
                  <a:srgbClr val="242424"/>
                </a:highlight>
                <a:latin typeface="Consolas"/>
                <a:ea typeface="Consolas"/>
                <a:cs typeface="Consolas"/>
                <a:sym typeface="Consolas"/>
              </a:rPr>
              <a:t>log</a:t>
            </a:r>
            <a:r>
              <a:rPr b="1" lang="zh-TW" sz="1450">
                <a:solidFill>
                  <a:srgbClr val="F8F8F2"/>
                </a:solidFill>
                <a:highlight>
                  <a:srgbClr val="242424"/>
                </a:highlight>
                <a:latin typeface="Consolas"/>
                <a:ea typeface="Consolas"/>
                <a:cs typeface="Consolas"/>
                <a:sym typeface="Consolas"/>
              </a:rPr>
              <a:t>(this); </a:t>
            </a:r>
            <a:r>
              <a:rPr b="1" i="1" lang="zh-TW" sz="1450">
                <a:solidFill>
                  <a:srgbClr val="8C8C8C"/>
                </a:solidFill>
                <a:highlight>
                  <a:srgbClr val="242424"/>
                </a:highlight>
                <a:latin typeface="Consolas"/>
                <a:ea typeface="Consolas"/>
                <a:cs typeface="Consolas"/>
                <a:sym typeface="Consolas"/>
              </a:rPr>
              <a:t>// -&gt; window</a:t>
            </a:r>
            <a:endParaRPr b="1" i="1" sz="14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4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450">
                <a:solidFill>
                  <a:srgbClr val="F8F8F2"/>
                </a:solidFill>
                <a:highlight>
                  <a:srgbClr val="242424"/>
                </a:highlight>
                <a:latin typeface="Consolas"/>
                <a:ea typeface="Consolas"/>
                <a:cs typeface="Consolas"/>
                <a:sym typeface="Consolas"/>
              </a:rPr>
              <a:t>document.</a:t>
            </a:r>
            <a:r>
              <a:rPr b="1" lang="zh-TW" sz="1450">
                <a:solidFill>
                  <a:srgbClr val="A6E22E"/>
                </a:solidFill>
                <a:highlight>
                  <a:srgbClr val="242424"/>
                </a:highlight>
                <a:latin typeface="Consolas"/>
                <a:ea typeface="Consolas"/>
                <a:cs typeface="Consolas"/>
                <a:sym typeface="Consolas"/>
              </a:rPr>
              <a:t>querySelector</a:t>
            </a:r>
            <a:r>
              <a:rPr b="1" lang="zh-TW" sz="1450">
                <a:solidFill>
                  <a:srgbClr val="F8F8F2"/>
                </a:solidFill>
                <a:highlight>
                  <a:srgbClr val="242424"/>
                </a:highlight>
                <a:latin typeface="Consolas"/>
                <a:ea typeface="Consolas"/>
                <a:cs typeface="Consolas"/>
                <a:sym typeface="Consolas"/>
              </a:rPr>
              <a:t>(</a:t>
            </a:r>
            <a:r>
              <a:rPr b="1" lang="zh-TW" sz="1450">
                <a:solidFill>
                  <a:srgbClr val="FFEE99"/>
                </a:solidFill>
                <a:highlight>
                  <a:srgbClr val="242424"/>
                </a:highlight>
                <a:latin typeface="Consolas"/>
                <a:ea typeface="Consolas"/>
                <a:cs typeface="Consolas"/>
                <a:sym typeface="Consolas"/>
              </a:rPr>
              <a:t>"#Btn"</a:t>
            </a:r>
            <a:r>
              <a:rPr b="1" lang="zh-TW" sz="1450">
                <a:solidFill>
                  <a:srgbClr val="F8F8F2"/>
                </a:solidFill>
                <a:highlight>
                  <a:srgbClr val="242424"/>
                </a:highlight>
                <a:latin typeface="Consolas"/>
                <a:ea typeface="Consolas"/>
                <a:cs typeface="Consolas"/>
                <a:sym typeface="Consolas"/>
              </a:rPr>
              <a:t>).</a:t>
            </a:r>
            <a:r>
              <a:rPr b="1" lang="zh-TW" sz="1450">
                <a:solidFill>
                  <a:srgbClr val="A6E22E"/>
                </a:solidFill>
                <a:highlight>
                  <a:srgbClr val="242424"/>
                </a:highlight>
                <a:latin typeface="Consolas"/>
                <a:ea typeface="Consolas"/>
                <a:cs typeface="Consolas"/>
                <a:sym typeface="Consolas"/>
              </a:rPr>
              <a:t>addEventListener</a:t>
            </a:r>
            <a:r>
              <a:rPr b="1" lang="zh-TW" sz="1450">
                <a:solidFill>
                  <a:srgbClr val="F8F8F2"/>
                </a:solidFill>
                <a:highlight>
                  <a:srgbClr val="242424"/>
                </a:highlight>
                <a:latin typeface="Consolas"/>
                <a:ea typeface="Consolas"/>
                <a:cs typeface="Consolas"/>
                <a:sym typeface="Consolas"/>
              </a:rPr>
              <a:t>(</a:t>
            </a:r>
            <a:r>
              <a:rPr b="1" lang="zh-TW" sz="1450">
                <a:solidFill>
                  <a:srgbClr val="FFEE99"/>
                </a:solidFill>
                <a:highlight>
                  <a:srgbClr val="242424"/>
                </a:highlight>
                <a:latin typeface="Consolas"/>
                <a:ea typeface="Consolas"/>
                <a:cs typeface="Consolas"/>
                <a:sym typeface="Consolas"/>
              </a:rPr>
              <a:t>"click"</a:t>
            </a:r>
            <a:r>
              <a:rPr b="1" lang="zh-TW" sz="1450">
                <a:solidFill>
                  <a:srgbClr val="F8F8F2"/>
                </a:solidFill>
                <a:highlight>
                  <a:srgbClr val="242424"/>
                </a:highlight>
                <a:latin typeface="Consolas"/>
                <a:ea typeface="Consolas"/>
                <a:cs typeface="Consolas"/>
                <a:sym typeface="Consolas"/>
              </a:rPr>
              <a:t>, </a:t>
            </a:r>
            <a:r>
              <a:rPr b="1" i="1" lang="zh-TW" sz="1450">
                <a:solidFill>
                  <a:srgbClr val="66D9EF"/>
                </a:solidFill>
                <a:highlight>
                  <a:srgbClr val="242424"/>
                </a:highlight>
                <a:latin typeface="Consolas"/>
                <a:ea typeface="Consolas"/>
                <a:cs typeface="Consolas"/>
                <a:sym typeface="Consolas"/>
              </a:rPr>
              <a:t>function</a:t>
            </a:r>
            <a:r>
              <a:rPr b="1" lang="zh-TW" sz="1450">
                <a:solidFill>
                  <a:srgbClr val="F8F8F2"/>
                </a:solidFill>
                <a:highlight>
                  <a:srgbClr val="242424"/>
                </a:highlight>
                <a:latin typeface="Consolas"/>
                <a:ea typeface="Consolas"/>
                <a:cs typeface="Consolas"/>
                <a:sym typeface="Consolas"/>
              </a:rPr>
              <a:t> () {</a:t>
            </a:r>
            <a:endParaRPr b="1" sz="14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450">
                <a:solidFill>
                  <a:srgbClr val="F8F8F2"/>
                </a:solidFill>
                <a:highlight>
                  <a:srgbClr val="242424"/>
                </a:highlight>
                <a:latin typeface="Consolas"/>
                <a:ea typeface="Consolas"/>
                <a:cs typeface="Consolas"/>
                <a:sym typeface="Consolas"/>
              </a:rPr>
              <a:t>   console.</a:t>
            </a:r>
            <a:r>
              <a:rPr b="1" lang="zh-TW" sz="1450">
                <a:solidFill>
                  <a:srgbClr val="A6E22E"/>
                </a:solidFill>
                <a:highlight>
                  <a:srgbClr val="242424"/>
                </a:highlight>
                <a:latin typeface="Consolas"/>
                <a:ea typeface="Consolas"/>
                <a:cs typeface="Consolas"/>
                <a:sym typeface="Consolas"/>
              </a:rPr>
              <a:t>log</a:t>
            </a:r>
            <a:r>
              <a:rPr b="1" lang="zh-TW" sz="1450">
                <a:solidFill>
                  <a:srgbClr val="F8F8F2"/>
                </a:solidFill>
                <a:highlight>
                  <a:srgbClr val="242424"/>
                </a:highlight>
                <a:latin typeface="Consolas"/>
                <a:ea typeface="Consolas"/>
                <a:cs typeface="Consolas"/>
                <a:sym typeface="Consolas"/>
              </a:rPr>
              <a:t>(this); </a:t>
            </a:r>
            <a:r>
              <a:rPr b="1" i="1" lang="zh-TW" sz="1450">
                <a:solidFill>
                  <a:srgbClr val="8C8C8C"/>
                </a:solidFill>
                <a:highlight>
                  <a:srgbClr val="242424"/>
                </a:highlight>
                <a:latin typeface="Consolas"/>
                <a:ea typeface="Consolas"/>
                <a:cs typeface="Consolas"/>
                <a:sym typeface="Consolas"/>
              </a:rPr>
              <a:t>// -&gt; document.querySelector("#Btn")</a:t>
            </a:r>
            <a:endParaRPr b="1" i="1" sz="14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450">
                <a:solidFill>
                  <a:srgbClr val="F8F8F2"/>
                </a:solidFill>
                <a:highlight>
                  <a:srgbClr val="242424"/>
                </a:highlight>
                <a:latin typeface="Consolas"/>
                <a:ea typeface="Consolas"/>
                <a:cs typeface="Consolas"/>
                <a:sym typeface="Consolas"/>
              </a:rPr>
              <a:t>});</a:t>
            </a:r>
            <a:endParaRPr b="1" sz="14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5-16 箭頭函式 arrow function</a:t>
            </a:r>
            <a:endParaRPr b="1" sz="1300">
              <a:solidFill>
                <a:srgbClr val="F7DF1E"/>
              </a:solidFill>
              <a:highlight>
                <a:srgbClr val="242424"/>
              </a:highlight>
              <a:latin typeface="Calibri"/>
              <a:ea typeface="Calibri"/>
              <a:cs typeface="Calibri"/>
              <a:sym typeface="Calibri"/>
            </a:endParaRPr>
          </a:p>
        </p:txBody>
      </p:sp>
      <p:sp>
        <p:nvSpPr>
          <p:cNvPr id="459" name="Google Shape;459;p66"/>
          <p:cNvSpPr txBox="1"/>
          <p:nvPr/>
        </p:nvSpPr>
        <p:spPr>
          <a:xfrm>
            <a:off x="626850" y="1110150"/>
            <a:ext cx="2742600" cy="3054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000">
                <a:solidFill>
                  <a:srgbClr val="8C8C8C"/>
                </a:solidFill>
                <a:highlight>
                  <a:srgbClr val="242424"/>
                </a:highlight>
                <a:latin typeface="Consolas"/>
                <a:ea typeface="Consolas"/>
                <a:cs typeface="Consolas"/>
                <a:sym typeface="Consolas"/>
              </a:rPr>
              <a:t>// 一般的 function</a:t>
            </a:r>
            <a:endParaRPr b="1" i="1" sz="10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00">
                <a:solidFill>
                  <a:srgbClr val="66D9EF"/>
                </a:solidFill>
                <a:highlight>
                  <a:srgbClr val="242424"/>
                </a:highlight>
                <a:latin typeface="Consolas"/>
                <a:ea typeface="Consolas"/>
                <a:cs typeface="Consolas"/>
                <a:sym typeface="Consolas"/>
              </a:rPr>
              <a:t>function</a:t>
            </a:r>
            <a:r>
              <a:rPr b="1" lang="zh-TW" sz="1000">
                <a:solidFill>
                  <a:srgbClr val="F8F8F2"/>
                </a:solidFill>
                <a:highlight>
                  <a:srgbClr val="242424"/>
                </a:highlight>
                <a:latin typeface="Consolas"/>
                <a:ea typeface="Consolas"/>
                <a:cs typeface="Consolas"/>
                <a:sym typeface="Consolas"/>
              </a:rPr>
              <a:t> </a:t>
            </a:r>
            <a:r>
              <a:rPr b="1" lang="zh-TW" sz="1000">
                <a:solidFill>
                  <a:srgbClr val="A6E22E"/>
                </a:solidFill>
                <a:highlight>
                  <a:srgbClr val="242424"/>
                </a:highlight>
                <a:latin typeface="Consolas"/>
                <a:ea typeface="Consolas"/>
                <a:cs typeface="Consolas"/>
                <a:sym typeface="Consolas"/>
              </a:rPr>
              <a:t>HelloWorld1</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console.</a:t>
            </a:r>
            <a:r>
              <a:rPr b="1" lang="zh-TW" sz="1000">
                <a:solidFill>
                  <a:srgbClr val="A6E22E"/>
                </a:solidFill>
                <a:highlight>
                  <a:srgbClr val="242424"/>
                </a:highlight>
                <a:latin typeface="Consolas"/>
                <a:ea typeface="Consolas"/>
                <a:cs typeface="Consolas"/>
                <a:sym typeface="Consolas"/>
              </a:rPr>
              <a:t>log</a:t>
            </a:r>
            <a:r>
              <a:rPr b="1" lang="zh-TW" sz="1000">
                <a:solidFill>
                  <a:srgbClr val="F8F8F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"HelloWorld 1"</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00">
                <a:solidFill>
                  <a:srgbClr val="8C8C8C"/>
                </a:solidFill>
                <a:highlight>
                  <a:srgbClr val="242424"/>
                </a:highlight>
                <a:latin typeface="Consolas"/>
                <a:ea typeface="Consolas"/>
                <a:cs typeface="Consolas"/>
                <a:sym typeface="Consolas"/>
              </a:rPr>
              <a:t>// 用變數付值的 function</a:t>
            </a:r>
            <a:endParaRPr b="1" i="1" sz="10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00">
                <a:solidFill>
                  <a:srgbClr val="66D9EF"/>
                </a:solidFill>
                <a:highlight>
                  <a:srgbClr val="242424"/>
                </a:highlight>
                <a:latin typeface="Consolas"/>
                <a:ea typeface="Consolas"/>
                <a:cs typeface="Consolas"/>
                <a:sym typeface="Consolas"/>
              </a:rPr>
              <a:t>const</a:t>
            </a:r>
            <a:r>
              <a:rPr b="1" lang="zh-TW" sz="1000">
                <a:solidFill>
                  <a:srgbClr val="F8F8F2"/>
                </a:solidFill>
                <a:highlight>
                  <a:srgbClr val="242424"/>
                </a:highlight>
                <a:latin typeface="Consolas"/>
                <a:ea typeface="Consolas"/>
                <a:cs typeface="Consolas"/>
                <a:sym typeface="Consolas"/>
              </a:rPr>
              <a:t> </a:t>
            </a:r>
            <a:r>
              <a:rPr b="1" lang="zh-TW" sz="1000">
                <a:solidFill>
                  <a:srgbClr val="A6E22E"/>
                </a:solidFill>
                <a:highlight>
                  <a:srgbClr val="242424"/>
                </a:highlight>
                <a:latin typeface="Consolas"/>
                <a:ea typeface="Consolas"/>
                <a:cs typeface="Consolas"/>
                <a:sym typeface="Consolas"/>
              </a:rPr>
              <a:t>HelloWorld2</a:t>
            </a:r>
            <a:r>
              <a:rPr b="1" lang="zh-TW" sz="1000">
                <a:solidFill>
                  <a:srgbClr val="F8F8F2"/>
                </a:solidFill>
                <a:highlight>
                  <a:srgbClr val="242424"/>
                </a:highlight>
                <a:latin typeface="Consolas"/>
                <a:ea typeface="Consolas"/>
                <a:cs typeface="Consolas"/>
                <a:sym typeface="Consolas"/>
              </a:rPr>
              <a:t> </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 </a:t>
            </a:r>
            <a:r>
              <a:rPr b="1" i="1" lang="zh-TW" sz="1000">
                <a:solidFill>
                  <a:srgbClr val="66D9EF"/>
                </a:solidFill>
                <a:highlight>
                  <a:srgbClr val="242424"/>
                </a:highlight>
                <a:latin typeface="Consolas"/>
                <a:ea typeface="Consolas"/>
                <a:cs typeface="Consolas"/>
                <a:sym typeface="Consolas"/>
              </a:rPr>
              <a:t>function</a:t>
            </a:r>
            <a:r>
              <a:rPr b="1" lang="zh-TW" sz="1000">
                <a:solidFill>
                  <a:srgbClr val="F8F8F2"/>
                </a:solidFill>
                <a:highlight>
                  <a:srgbClr val="242424"/>
                </a:highlight>
                <a:latin typeface="Consolas"/>
                <a:ea typeface="Consolas"/>
                <a:cs typeface="Consolas"/>
                <a:sym typeface="Consolas"/>
              </a:rPr>
              <a:t> ()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console.</a:t>
            </a:r>
            <a:r>
              <a:rPr b="1" lang="zh-TW" sz="1000">
                <a:solidFill>
                  <a:srgbClr val="A6E22E"/>
                </a:solidFill>
                <a:highlight>
                  <a:srgbClr val="242424"/>
                </a:highlight>
                <a:latin typeface="Consolas"/>
                <a:ea typeface="Consolas"/>
                <a:cs typeface="Consolas"/>
                <a:sym typeface="Consolas"/>
              </a:rPr>
              <a:t>log</a:t>
            </a:r>
            <a:r>
              <a:rPr b="1" lang="zh-TW" sz="1000">
                <a:solidFill>
                  <a:srgbClr val="F8F8F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"HelloWorld 2"</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00">
                <a:solidFill>
                  <a:srgbClr val="8C8C8C"/>
                </a:solidFill>
                <a:highlight>
                  <a:srgbClr val="242424"/>
                </a:highlight>
                <a:latin typeface="Consolas"/>
                <a:ea typeface="Consolas"/>
                <a:cs typeface="Consolas"/>
                <a:sym typeface="Consolas"/>
              </a:rPr>
              <a:t>// 箭頭函式的縮寫</a:t>
            </a:r>
            <a:endParaRPr b="1" i="1" sz="10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00">
                <a:solidFill>
                  <a:srgbClr val="66D9EF"/>
                </a:solidFill>
                <a:highlight>
                  <a:srgbClr val="242424"/>
                </a:highlight>
                <a:latin typeface="Consolas"/>
                <a:ea typeface="Consolas"/>
                <a:cs typeface="Consolas"/>
                <a:sym typeface="Consolas"/>
              </a:rPr>
              <a:t>const</a:t>
            </a:r>
            <a:r>
              <a:rPr b="1" lang="zh-TW" sz="1000">
                <a:solidFill>
                  <a:srgbClr val="F8F8F2"/>
                </a:solidFill>
                <a:highlight>
                  <a:srgbClr val="242424"/>
                </a:highlight>
                <a:latin typeface="Consolas"/>
                <a:ea typeface="Consolas"/>
                <a:cs typeface="Consolas"/>
                <a:sym typeface="Consolas"/>
              </a:rPr>
              <a:t> </a:t>
            </a:r>
            <a:r>
              <a:rPr b="1" lang="zh-TW" sz="1000">
                <a:solidFill>
                  <a:srgbClr val="A6E22E"/>
                </a:solidFill>
                <a:highlight>
                  <a:srgbClr val="242424"/>
                </a:highlight>
                <a:latin typeface="Consolas"/>
                <a:ea typeface="Consolas"/>
                <a:cs typeface="Consolas"/>
                <a:sym typeface="Consolas"/>
              </a:rPr>
              <a:t>HelloWorld3</a:t>
            </a:r>
            <a:r>
              <a:rPr b="1" lang="zh-TW" sz="1000">
                <a:solidFill>
                  <a:srgbClr val="F8F8F2"/>
                </a:solidFill>
                <a:highlight>
                  <a:srgbClr val="242424"/>
                </a:highlight>
                <a:latin typeface="Consolas"/>
                <a:ea typeface="Consolas"/>
                <a:cs typeface="Consolas"/>
                <a:sym typeface="Consolas"/>
              </a:rPr>
              <a:t> </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 () </a:t>
            </a:r>
            <a:r>
              <a:rPr b="1" i="1" lang="zh-TW" sz="1000">
                <a:solidFill>
                  <a:srgbClr val="66D9EF"/>
                </a:solidFill>
                <a:highlight>
                  <a:srgbClr val="242424"/>
                </a:highlight>
                <a:latin typeface="Consolas"/>
                <a:ea typeface="Consolas"/>
                <a:cs typeface="Consolas"/>
                <a:sym typeface="Consolas"/>
              </a:rPr>
              <a:t>=&gt;</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console.</a:t>
            </a:r>
            <a:r>
              <a:rPr b="1" lang="zh-TW" sz="1000">
                <a:solidFill>
                  <a:srgbClr val="A6E22E"/>
                </a:solidFill>
                <a:highlight>
                  <a:srgbClr val="242424"/>
                </a:highlight>
                <a:latin typeface="Consolas"/>
                <a:ea typeface="Consolas"/>
                <a:cs typeface="Consolas"/>
                <a:sym typeface="Consolas"/>
              </a:rPr>
              <a:t>log</a:t>
            </a:r>
            <a:r>
              <a:rPr b="1" lang="zh-TW" sz="1000">
                <a:solidFill>
                  <a:srgbClr val="F8F8F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"HelloWorld 3"</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p:txBody>
      </p:sp>
      <p:sp>
        <p:nvSpPr>
          <p:cNvPr id="460" name="Google Shape;460;p66"/>
          <p:cNvSpPr txBox="1"/>
          <p:nvPr/>
        </p:nvSpPr>
        <p:spPr>
          <a:xfrm>
            <a:off x="3467975" y="1110150"/>
            <a:ext cx="5430900" cy="263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00">
                <a:solidFill>
                  <a:srgbClr val="8C8C8C"/>
                </a:solidFill>
                <a:highlight>
                  <a:srgbClr val="242424"/>
                </a:highlight>
                <a:latin typeface="Consolas"/>
                <a:ea typeface="Consolas"/>
                <a:cs typeface="Consolas"/>
                <a:sym typeface="Consolas"/>
              </a:rPr>
              <a:t>//一般的匿名函式</a:t>
            </a:r>
            <a:endParaRPr b="1" i="1" sz="10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document.</a:t>
            </a:r>
            <a:r>
              <a:rPr b="1" lang="zh-TW" sz="1000">
                <a:solidFill>
                  <a:srgbClr val="A6E22E"/>
                </a:solidFill>
                <a:highlight>
                  <a:srgbClr val="242424"/>
                </a:highlight>
                <a:latin typeface="Consolas"/>
                <a:ea typeface="Consolas"/>
                <a:cs typeface="Consolas"/>
                <a:sym typeface="Consolas"/>
              </a:rPr>
              <a:t>querySelector</a:t>
            </a:r>
            <a:r>
              <a:rPr b="1" lang="zh-TW" sz="1000">
                <a:solidFill>
                  <a:srgbClr val="F8F8F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".btn_1"</a:t>
            </a:r>
            <a:r>
              <a:rPr b="1" lang="zh-TW" sz="1000">
                <a:solidFill>
                  <a:srgbClr val="F8F8F2"/>
                </a:solidFill>
                <a:highlight>
                  <a:srgbClr val="242424"/>
                </a:highlight>
                <a:latin typeface="Consolas"/>
                <a:ea typeface="Consolas"/>
                <a:cs typeface="Consolas"/>
                <a:sym typeface="Consolas"/>
              </a:rPr>
              <a:t>).</a:t>
            </a:r>
            <a:r>
              <a:rPr b="1" lang="zh-TW" sz="1000">
                <a:solidFill>
                  <a:srgbClr val="A6E22E"/>
                </a:solidFill>
                <a:highlight>
                  <a:srgbClr val="242424"/>
                </a:highlight>
                <a:latin typeface="Consolas"/>
                <a:ea typeface="Consolas"/>
                <a:cs typeface="Consolas"/>
                <a:sym typeface="Consolas"/>
              </a:rPr>
              <a:t>addEventListener</a:t>
            </a:r>
            <a:r>
              <a:rPr b="1" lang="zh-TW" sz="1000">
                <a:solidFill>
                  <a:srgbClr val="F8F8F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"click"</a:t>
            </a:r>
            <a:r>
              <a:rPr b="1" lang="zh-TW" sz="1000">
                <a:solidFill>
                  <a:srgbClr val="F8F8F2"/>
                </a:solidFill>
                <a:highlight>
                  <a:srgbClr val="242424"/>
                </a:highlight>
                <a:latin typeface="Consolas"/>
                <a:ea typeface="Consolas"/>
                <a:cs typeface="Consolas"/>
                <a:sym typeface="Consolas"/>
              </a:rPr>
              <a:t>, </a:t>
            </a:r>
            <a:r>
              <a:rPr b="1" i="1" lang="zh-TW" sz="1000">
                <a:solidFill>
                  <a:srgbClr val="66D9EF"/>
                </a:solidFill>
                <a:highlight>
                  <a:srgbClr val="242424"/>
                </a:highlight>
                <a:latin typeface="Consolas"/>
                <a:ea typeface="Consolas"/>
                <a:cs typeface="Consolas"/>
                <a:sym typeface="Consolas"/>
              </a:rPr>
              <a:t>function</a:t>
            </a:r>
            <a:r>
              <a:rPr b="1" lang="zh-TW" sz="1000">
                <a:solidFill>
                  <a:srgbClr val="F8F8F2"/>
                </a:solidFill>
                <a:highlight>
                  <a:srgbClr val="242424"/>
                </a:highlight>
                <a:latin typeface="Consolas"/>
                <a:ea typeface="Consolas"/>
                <a:cs typeface="Consolas"/>
                <a:sym typeface="Consolas"/>
              </a:rPr>
              <a:t> (</a:t>
            </a:r>
            <a:r>
              <a:rPr b="1" i="1" lang="zh-TW" sz="1000">
                <a:solidFill>
                  <a:srgbClr val="FD971F"/>
                </a:solidFill>
                <a:highlight>
                  <a:srgbClr val="242424"/>
                </a:highlight>
                <a:latin typeface="Consolas"/>
                <a:ea typeface="Consolas"/>
                <a:cs typeface="Consolas"/>
                <a:sym typeface="Consolas"/>
              </a:rPr>
              <a:t>e</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console.</a:t>
            </a:r>
            <a:r>
              <a:rPr b="1" lang="zh-TW" sz="1000">
                <a:solidFill>
                  <a:srgbClr val="A6E22E"/>
                </a:solidFill>
                <a:highlight>
                  <a:srgbClr val="242424"/>
                </a:highlight>
                <a:latin typeface="Consolas"/>
                <a:ea typeface="Consolas"/>
                <a:cs typeface="Consolas"/>
                <a:sym typeface="Consolas"/>
              </a:rPr>
              <a:t>log</a:t>
            </a:r>
            <a:r>
              <a:rPr b="1" lang="zh-TW" sz="1000">
                <a:solidFill>
                  <a:srgbClr val="F8F8F2"/>
                </a:solidFill>
                <a:highlight>
                  <a:srgbClr val="242424"/>
                </a:highlight>
                <a:latin typeface="Consolas"/>
                <a:ea typeface="Consolas"/>
                <a:cs typeface="Consolas"/>
                <a:sym typeface="Consolas"/>
              </a:rPr>
              <a:t>(this);</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console.</a:t>
            </a:r>
            <a:r>
              <a:rPr b="1" lang="zh-TW" sz="1000">
                <a:solidFill>
                  <a:srgbClr val="A6E22E"/>
                </a:solidFill>
                <a:highlight>
                  <a:srgbClr val="242424"/>
                </a:highlight>
                <a:latin typeface="Consolas"/>
                <a:ea typeface="Consolas"/>
                <a:cs typeface="Consolas"/>
                <a:sym typeface="Consolas"/>
              </a:rPr>
              <a:t>log</a:t>
            </a:r>
            <a:r>
              <a:rPr b="1" lang="zh-TW" sz="1000">
                <a:solidFill>
                  <a:srgbClr val="F8F8F2"/>
                </a:solidFill>
                <a:highlight>
                  <a:srgbClr val="242424"/>
                </a:highlight>
                <a:latin typeface="Consolas"/>
                <a:ea typeface="Consolas"/>
                <a:cs typeface="Consolas"/>
                <a:sym typeface="Consolas"/>
              </a:rPr>
              <a:t>(e.target);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00">
                <a:solidFill>
                  <a:srgbClr val="8C8C8C"/>
                </a:solidFill>
                <a:highlight>
                  <a:srgbClr val="242424"/>
                </a:highlight>
                <a:latin typeface="Consolas"/>
                <a:ea typeface="Consolas"/>
                <a:cs typeface="Consolas"/>
                <a:sym typeface="Consolas"/>
              </a:rPr>
              <a:t>//箭頭函式</a:t>
            </a:r>
            <a:endParaRPr b="1" i="1" sz="10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document.</a:t>
            </a:r>
            <a:r>
              <a:rPr b="1" lang="zh-TW" sz="1000">
                <a:solidFill>
                  <a:srgbClr val="A6E22E"/>
                </a:solidFill>
                <a:highlight>
                  <a:srgbClr val="242424"/>
                </a:highlight>
                <a:latin typeface="Consolas"/>
                <a:ea typeface="Consolas"/>
                <a:cs typeface="Consolas"/>
                <a:sym typeface="Consolas"/>
              </a:rPr>
              <a:t>querySelector</a:t>
            </a:r>
            <a:r>
              <a:rPr b="1" lang="zh-TW" sz="1000">
                <a:solidFill>
                  <a:srgbClr val="F8F8F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".btn_2"</a:t>
            </a:r>
            <a:r>
              <a:rPr b="1" lang="zh-TW" sz="1000">
                <a:solidFill>
                  <a:srgbClr val="F8F8F2"/>
                </a:solidFill>
                <a:highlight>
                  <a:srgbClr val="242424"/>
                </a:highlight>
                <a:latin typeface="Consolas"/>
                <a:ea typeface="Consolas"/>
                <a:cs typeface="Consolas"/>
                <a:sym typeface="Consolas"/>
              </a:rPr>
              <a:t>).</a:t>
            </a:r>
            <a:r>
              <a:rPr b="1" lang="zh-TW" sz="1000">
                <a:solidFill>
                  <a:srgbClr val="A6E22E"/>
                </a:solidFill>
                <a:highlight>
                  <a:srgbClr val="242424"/>
                </a:highlight>
                <a:latin typeface="Consolas"/>
                <a:ea typeface="Consolas"/>
                <a:cs typeface="Consolas"/>
                <a:sym typeface="Consolas"/>
              </a:rPr>
              <a:t>addEventListener</a:t>
            </a:r>
            <a:r>
              <a:rPr b="1" lang="zh-TW" sz="1000">
                <a:solidFill>
                  <a:srgbClr val="F8F8F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"click"</a:t>
            </a:r>
            <a:r>
              <a:rPr b="1" lang="zh-TW" sz="1000">
                <a:solidFill>
                  <a:srgbClr val="F8F8F2"/>
                </a:solidFill>
                <a:highlight>
                  <a:srgbClr val="242424"/>
                </a:highlight>
                <a:latin typeface="Consolas"/>
                <a:ea typeface="Consolas"/>
                <a:cs typeface="Consolas"/>
                <a:sym typeface="Consolas"/>
              </a:rPr>
              <a:t>, (</a:t>
            </a:r>
            <a:r>
              <a:rPr b="1" i="1" lang="zh-TW" sz="1000">
                <a:solidFill>
                  <a:srgbClr val="FD971F"/>
                </a:solidFill>
                <a:highlight>
                  <a:srgbClr val="242424"/>
                </a:highlight>
                <a:latin typeface="Consolas"/>
                <a:ea typeface="Consolas"/>
                <a:cs typeface="Consolas"/>
                <a:sym typeface="Consolas"/>
              </a:rPr>
              <a:t>e</a:t>
            </a:r>
            <a:r>
              <a:rPr b="1" lang="zh-TW" sz="1000">
                <a:solidFill>
                  <a:srgbClr val="F8F8F2"/>
                </a:solidFill>
                <a:highlight>
                  <a:srgbClr val="242424"/>
                </a:highlight>
                <a:latin typeface="Consolas"/>
                <a:ea typeface="Consolas"/>
                <a:cs typeface="Consolas"/>
                <a:sym typeface="Consolas"/>
              </a:rPr>
              <a:t>) </a:t>
            </a:r>
            <a:r>
              <a:rPr b="1" i="1" lang="zh-TW" sz="1000">
                <a:solidFill>
                  <a:srgbClr val="66D9EF"/>
                </a:solidFill>
                <a:highlight>
                  <a:srgbClr val="242424"/>
                </a:highlight>
                <a:latin typeface="Consolas"/>
                <a:ea typeface="Consolas"/>
                <a:cs typeface="Consolas"/>
                <a:sym typeface="Consolas"/>
              </a:rPr>
              <a:t>=&gt;</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console.</a:t>
            </a:r>
            <a:r>
              <a:rPr b="1" lang="zh-TW" sz="1000">
                <a:solidFill>
                  <a:srgbClr val="A6E22E"/>
                </a:solidFill>
                <a:highlight>
                  <a:srgbClr val="242424"/>
                </a:highlight>
                <a:latin typeface="Consolas"/>
                <a:ea typeface="Consolas"/>
                <a:cs typeface="Consolas"/>
                <a:sym typeface="Consolas"/>
              </a:rPr>
              <a:t>log</a:t>
            </a:r>
            <a:r>
              <a:rPr b="1" lang="zh-TW" sz="1000">
                <a:solidFill>
                  <a:srgbClr val="F8F8F2"/>
                </a:solidFill>
                <a:highlight>
                  <a:srgbClr val="242424"/>
                </a:highlight>
                <a:latin typeface="Consolas"/>
                <a:ea typeface="Consolas"/>
                <a:cs typeface="Consolas"/>
                <a:sym typeface="Consolas"/>
              </a:rPr>
              <a:t>(this);</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console.</a:t>
            </a:r>
            <a:r>
              <a:rPr b="1" lang="zh-TW" sz="1000">
                <a:solidFill>
                  <a:srgbClr val="A6E22E"/>
                </a:solidFill>
                <a:highlight>
                  <a:srgbClr val="242424"/>
                </a:highlight>
                <a:latin typeface="Consolas"/>
                <a:ea typeface="Consolas"/>
                <a:cs typeface="Consolas"/>
                <a:sym typeface="Consolas"/>
              </a:rPr>
              <a:t>log</a:t>
            </a:r>
            <a:r>
              <a:rPr b="1" lang="zh-TW" sz="1000">
                <a:solidFill>
                  <a:srgbClr val="F8F8F2"/>
                </a:solidFill>
                <a:highlight>
                  <a:srgbClr val="242424"/>
                </a:highlight>
                <a:latin typeface="Consolas"/>
                <a:ea typeface="Consolas"/>
                <a:cs typeface="Consolas"/>
                <a:sym typeface="Consolas"/>
              </a:rPr>
              <a:t>(e.target);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5-17 function return value</a:t>
            </a:r>
            <a:endParaRPr b="1" sz="1300">
              <a:solidFill>
                <a:srgbClr val="F7DF1E"/>
              </a:solidFill>
              <a:highlight>
                <a:srgbClr val="242424"/>
              </a:highlight>
              <a:latin typeface="Calibri"/>
              <a:ea typeface="Calibri"/>
              <a:cs typeface="Calibri"/>
              <a:sym typeface="Calibri"/>
            </a:endParaRPr>
          </a:p>
        </p:txBody>
      </p:sp>
      <p:sp>
        <p:nvSpPr>
          <p:cNvPr id="466" name="Google Shape;466;p67"/>
          <p:cNvSpPr txBox="1"/>
          <p:nvPr/>
        </p:nvSpPr>
        <p:spPr>
          <a:xfrm>
            <a:off x="4804500" y="28715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7" name="Google Shape;467;p67"/>
          <p:cNvSpPr txBox="1"/>
          <p:nvPr/>
        </p:nvSpPr>
        <p:spPr>
          <a:xfrm>
            <a:off x="2549300" y="436975"/>
            <a:ext cx="5337600" cy="412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i="1" lang="zh-TW" sz="1200">
                <a:solidFill>
                  <a:srgbClr val="8C8C8C"/>
                </a:solidFill>
                <a:highlight>
                  <a:srgbClr val="242424"/>
                </a:highlight>
                <a:latin typeface="Consolas"/>
                <a:ea typeface="Consolas"/>
                <a:cs typeface="Consolas"/>
                <a:sym typeface="Consolas"/>
              </a:rPr>
              <a:t>// function addValue(a, b) {</a:t>
            </a:r>
            <a:endParaRPr b="1" i="1" sz="12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i="1" lang="zh-TW" sz="1200">
                <a:solidFill>
                  <a:srgbClr val="8C8C8C"/>
                </a:solidFill>
                <a:highlight>
                  <a:srgbClr val="242424"/>
                </a:highlight>
                <a:latin typeface="Consolas"/>
                <a:ea typeface="Consolas"/>
                <a:cs typeface="Consolas"/>
                <a:sym typeface="Consolas"/>
              </a:rPr>
              <a:t>//   return a + b;</a:t>
            </a:r>
            <a:endParaRPr b="1" i="1" sz="12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i="1" lang="zh-TW" sz="1200">
                <a:solidFill>
                  <a:srgbClr val="8C8C8C"/>
                </a:solidFill>
                <a:highlight>
                  <a:srgbClr val="242424"/>
                </a:highlight>
                <a:latin typeface="Consolas"/>
                <a:ea typeface="Consolas"/>
                <a:cs typeface="Consolas"/>
                <a:sym typeface="Consolas"/>
              </a:rPr>
              <a:t>// }</a:t>
            </a:r>
            <a:endParaRPr b="1" i="1" sz="12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i="1" lang="zh-TW" sz="1200">
                <a:solidFill>
                  <a:srgbClr val="66D9EF"/>
                </a:solidFill>
                <a:highlight>
                  <a:srgbClr val="242424"/>
                </a:highlight>
                <a:latin typeface="Consolas"/>
                <a:ea typeface="Consolas"/>
                <a:cs typeface="Consolas"/>
                <a:sym typeface="Consolas"/>
              </a:rPr>
              <a:t>const</a:t>
            </a:r>
            <a:r>
              <a:rPr b="1" lang="zh-TW" sz="1200">
                <a:solidFill>
                  <a:srgbClr val="F8F8F2"/>
                </a:solidFill>
                <a:highlight>
                  <a:srgbClr val="242424"/>
                </a:highlight>
                <a:latin typeface="Consolas"/>
                <a:ea typeface="Consolas"/>
                <a:cs typeface="Consolas"/>
                <a:sym typeface="Consolas"/>
              </a:rPr>
              <a:t> </a:t>
            </a:r>
            <a:r>
              <a:rPr b="1" lang="zh-TW" sz="1200">
                <a:solidFill>
                  <a:srgbClr val="A6E22E"/>
                </a:solidFill>
                <a:highlight>
                  <a:srgbClr val="242424"/>
                </a:highlight>
                <a:latin typeface="Consolas"/>
                <a:ea typeface="Consolas"/>
                <a:cs typeface="Consolas"/>
                <a:sym typeface="Consolas"/>
              </a:rPr>
              <a:t>addValue</a:t>
            </a:r>
            <a:r>
              <a:rPr b="1" lang="zh-TW" sz="1200">
                <a:solidFill>
                  <a:srgbClr val="F8F8F2"/>
                </a:solidFill>
                <a:highlight>
                  <a:srgbClr val="242424"/>
                </a:highlight>
                <a:latin typeface="Consolas"/>
                <a:ea typeface="Consolas"/>
                <a:cs typeface="Consolas"/>
                <a:sym typeface="Consolas"/>
              </a:rPr>
              <a:t> </a:t>
            </a:r>
            <a:r>
              <a:rPr b="1" lang="zh-TW" sz="1200">
                <a:solidFill>
                  <a:srgbClr val="F92672"/>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 (</a:t>
            </a:r>
            <a:r>
              <a:rPr b="1" i="1" lang="zh-TW" sz="1200">
                <a:solidFill>
                  <a:srgbClr val="FD971F"/>
                </a:solidFill>
                <a:highlight>
                  <a:srgbClr val="242424"/>
                </a:highlight>
                <a:latin typeface="Consolas"/>
                <a:ea typeface="Consolas"/>
                <a:cs typeface="Consolas"/>
                <a:sym typeface="Consolas"/>
              </a:rPr>
              <a:t>a</a:t>
            </a:r>
            <a:r>
              <a:rPr b="1" lang="zh-TW" sz="1200">
                <a:solidFill>
                  <a:srgbClr val="F8F8F2"/>
                </a:solidFill>
                <a:highlight>
                  <a:srgbClr val="242424"/>
                </a:highlight>
                <a:latin typeface="Consolas"/>
                <a:ea typeface="Consolas"/>
                <a:cs typeface="Consolas"/>
                <a:sym typeface="Consolas"/>
              </a:rPr>
              <a:t>, </a:t>
            </a:r>
            <a:r>
              <a:rPr b="1" i="1" lang="zh-TW" sz="1200">
                <a:solidFill>
                  <a:srgbClr val="FD971F"/>
                </a:solidFill>
                <a:highlight>
                  <a:srgbClr val="242424"/>
                </a:highlight>
                <a:latin typeface="Consolas"/>
                <a:ea typeface="Consolas"/>
                <a:cs typeface="Consolas"/>
                <a:sym typeface="Consolas"/>
              </a:rPr>
              <a:t>b</a:t>
            </a:r>
            <a:r>
              <a:rPr b="1" lang="zh-TW" sz="1200">
                <a:solidFill>
                  <a:srgbClr val="F8F8F2"/>
                </a:solidFill>
                <a:highlight>
                  <a:srgbClr val="242424"/>
                </a:highlight>
                <a:latin typeface="Consolas"/>
                <a:ea typeface="Consolas"/>
                <a:cs typeface="Consolas"/>
                <a:sym typeface="Consolas"/>
              </a:rPr>
              <a:t>) </a:t>
            </a:r>
            <a:r>
              <a:rPr b="1" i="1" lang="zh-TW" sz="1200">
                <a:solidFill>
                  <a:srgbClr val="66D9EF"/>
                </a:solidFill>
                <a:highlight>
                  <a:srgbClr val="242424"/>
                </a:highlight>
                <a:latin typeface="Consolas"/>
                <a:ea typeface="Consolas"/>
                <a:cs typeface="Consolas"/>
                <a:sym typeface="Consolas"/>
              </a:rPr>
              <a:t>=&gt;</a:t>
            </a:r>
            <a:r>
              <a:rPr b="1" lang="zh-TW" sz="1200">
                <a:solidFill>
                  <a:srgbClr val="F8F8F2"/>
                </a:solidFill>
                <a:highlight>
                  <a:srgbClr val="242424"/>
                </a:highlight>
                <a:latin typeface="Consolas"/>
                <a:ea typeface="Consolas"/>
                <a:cs typeface="Consolas"/>
                <a:sym typeface="Consolas"/>
              </a:rPr>
              <a:t>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lang="zh-TW" sz="1200">
                <a:solidFill>
                  <a:srgbClr val="F92672"/>
                </a:solidFill>
                <a:highlight>
                  <a:srgbClr val="242424"/>
                </a:highlight>
                <a:latin typeface="Consolas"/>
                <a:ea typeface="Consolas"/>
                <a:cs typeface="Consolas"/>
                <a:sym typeface="Consolas"/>
              </a:rPr>
              <a:t>return</a:t>
            </a:r>
            <a:r>
              <a:rPr b="1" lang="zh-TW" sz="1200">
                <a:solidFill>
                  <a:srgbClr val="F8F8F2"/>
                </a:solidFill>
                <a:highlight>
                  <a:srgbClr val="242424"/>
                </a:highlight>
                <a:latin typeface="Consolas"/>
                <a:ea typeface="Consolas"/>
                <a:cs typeface="Consolas"/>
                <a:sym typeface="Consolas"/>
              </a:rPr>
              <a:t> a </a:t>
            </a:r>
            <a:r>
              <a:rPr b="1" lang="zh-TW" sz="1200">
                <a:solidFill>
                  <a:srgbClr val="F92672"/>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 b;</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i="1" lang="zh-TW" sz="1200">
                <a:solidFill>
                  <a:srgbClr val="66D9EF"/>
                </a:solidFill>
                <a:highlight>
                  <a:srgbClr val="242424"/>
                </a:highlight>
                <a:latin typeface="Consolas"/>
                <a:ea typeface="Consolas"/>
                <a:cs typeface="Consolas"/>
                <a:sym typeface="Consolas"/>
              </a:rPr>
              <a:t>const</a:t>
            </a:r>
            <a:r>
              <a:rPr b="1" lang="zh-TW" sz="1200">
                <a:solidFill>
                  <a:srgbClr val="F8F8F2"/>
                </a:solidFill>
                <a:highlight>
                  <a:srgbClr val="242424"/>
                </a:highlight>
                <a:latin typeface="Consolas"/>
                <a:ea typeface="Consolas"/>
                <a:cs typeface="Consolas"/>
                <a:sym typeface="Consolas"/>
              </a:rPr>
              <a:t> </a:t>
            </a:r>
            <a:r>
              <a:rPr b="1" lang="zh-TW" sz="1200">
                <a:solidFill>
                  <a:srgbClr val="A6E22E"/>
                </a:solidFill>
                <a:highlight>
                  <a:srgbClr val="242424"/>
                </a:highlight>
                <a:latin typeface="Consolas"/>
                <a:ea typeface="Consolas"/>
                <a:cs typeface="Consolas"/>
                <a:sym typeface="Consolas"/>
              </a:rPr>
              <a:t>addUserName</a:t>
            </a:r>
            <a:r>
              <a:rPr b="1" lang="zh-TW" sz="1200">
                <a:solidFill>
                  <a:srgbClr val="F8F8F2"/>
                </a:solidFill>
                <a:highlight>
                  <a:srgbClr val="242424"/>
                </a:highlight>
                <a:latin typeface="Consolas"/>
                <a:ea typeface="Consolas"/>
                <a:cs typeface="Consolas"/>
                <a:sym typeface="Consolas"/>
              </a:rPr>
              <a:t> </a:t>
            </a:r>
            <a:r>
              <a:rPr b="1" lang="zh-TW" sz="1200">
                <a:solidFill>
                  <a:srgbClr val="F92672"/>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 (</a:t>
            </a:r>
            <a:r>
              <a:rPr b="1" i="1" lang="zh-TW" sz="1200">
                <a:solidFill>
                  <a:srgbClr val="FD971F"/>
                </a:solidFill>
                <a:highlight>
                  <a:srgbClr val="242424"/>
                </a:highlight>
                <a:latin typeface="Consolas"/>
                <a:ea typeface="Consolas"/>
                <a:cs typeface="Consolas"/>
                <a:sym typeface="Consolas"/>
              </a:rPr>
              <a:t>name</a:t>
            </a:r>
            <a:r>
              <a:rPr b="1" lang="zh-TW" sz="1200">
                <a:solidFill>
                  <a:srgbClr val="F8F8F2"/>
                </a:solidFill>
                <a:highlight>
                  <a:srgbClr val="242424"/>
                </a:highlight>
                <a:latin typeface="Consolas"/>
                <a:ea typeface="Consolas"/>
                <a:cs typeface="Consolas"/>
                <a:sym typeface="Consolas"/>
              </a:rPr>
              <a:t>) </a:t>
            </a:r>
            <a:r>
              <a:rPr b="1" i="1" lang="zh-TW" sz="1200">
                <a:solidFill>
                  <a:srgbClr val="66D9EF"/>
                </a:solidFill>
                <a:highlight>
                  <a:srgbClr val="242424"/>
                </a:highlight>
                <a:latin typeface="Consolas"/>
                <a:ea typeface="Consolas"/>
                <a:cs typeface="Consolas"/>
                <a:sym typeface="Consolas"/>
              </a:rPr>
              <a:t>=&gt;</a:t>
            </a:r>
            <a:r>
              <a:rPr b="1" lang="zh-TW" sz="1200">
                <a:solidFill>
                  <a:srgbClr val="F8F8F2"/>
                </a:solidFill>
                <a:highlight>
                  <a:srgbClr val="242424"/>
                </a:highlight>
                <a:latin typeface="Consolas"/>
                <a:ea typeface="Consolas"/>
                <a:cs typeface="Consolas"/>
                <a:sym typeface="Consolas"/>
              </a:rPr>
              <a:t>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lang="zh-TW" sz="1200">
                <a:solidFill>
                  <a:srgbClr val="F92672"/>
                </a:solidFill>
                <a:highlight>
                  <a:srgbClr val="242424"/>
                </a:highlight>
                <a:latin typeface="Consolas"/>
                <a:ea typeface="Consolas"/>
                <a:cs typeface="Consolas"/>
                <a:sym typeface="Consolas"/>
              </a:rPr>
              <a:t>return</a:t>
            </a:r>
            <a:r>
              <a:rPr b="1" lang="zh-TW" sz="1200">
                <a:solidFill>
                  <a:srgbClr val="F8F8F2"/>
                </a:solidFill>
                <a:highlight>
                  <a:srgbClr val="242424"/>
                </a:highlight>
                <a:latin typeface="Consolas"/>
                <a:ea typeface="Consolas"/>
                <a:cs typeface="Consolas"/>
                <a:sym typeface="Consolas"/>
              </a:rPr>
              <a:t> </a:t>
            </a:r>
            <a:r>
              <a:rPr b="1" lang="zh-TW" sz="1200">
                <a:solidFill>
                  <a:srgbClr val="FFEE99"/>
                </a:solidFill>
                <a:highlight>
                  <a:srgbClr val="242424"/>
                </a:highlight>
                <a:latin typeface="Consolas"/>
                <a:ea typeface="Consolas"/>
                <a:cs typeface="Consolas"/>
                <a:sym typeface="Consolas"/>
              </a:rPr>
              <a:t>`我的名字是 </a:t>
            </a:r>
            <a:r>
              <a:rPr b="1" lang="zh-TW" sz="1200">
                <a:solidFill>
                  <a:srgbClr val="F92672"/>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name</a:t>
            </a:r>
            <a:r>
              <a:rPr b="1" lang="zh-TW" sz="1200">
                <a:solidFill>
                  <a:srgbClr val="F9267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i="1" lang="zh-TW" sz="1200">
                <a:solidFill>
                  <a:srgbClr val="66D9EF"/>
                </a:solidFill>
                <a:highlight>
                  <a:srgbClr val="242424"/>
                </a:highlight>
                <a:latin typeface="Consolas"/>
                <a:ea typeface="Consolas"/>
                <a:cs typeface="Consolas"/>
                <a:sym typeface="Consolas"/>
              </a:rPr>
              <a:t>const</a:t>
            </a:r>
            <a:r>
              <a:rPr b="1" lang="zh-TW" sz="1200">
                <a:solidFill>
                  <a:srgbClr val="F8F8F2"/>
                </a:solidFill>
                <a:highlight>
                  <a:srgbClr val="242424"/>
                </a:highlight>
                <a:latin typeface="Consolas"/>
                <a:ea typeface="Consolas"/>
                <a:cs typeface="Consolas"/>
                <a:sym typeface="Consolas"/>
              </a:rPr>
              <a:t> val </a:t>
            </a:r>
            <a:r>
              <a:rPr b="1" lang="zh-TW" sz="1200">
                <a:solidFill>
                  <a:srgbClr val="F92672"/>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 </a:t>
            </a:r>
            <a:r>
              <a:rPr b="1" lang="zh-TW" sz="1200">
                <a:solidFill>
                  <a:srgbClr val="A6E22E"/>
                </a:solidFill>
                <a:highlight>
                  <a:srgbClr val="242424"/>
                </a:highlight>
                <a:latin typeface="Consolas"/>
                <a:ea typeface="Consolas"/>
                <a:cs typeface="Consolas"/>
                <a:sym typeface="Consolas"/>
              </a:rPr>
              <a:t>addValue</a:t>
            </a:r>
            <a:r>
              <a:rPr b="1" lang="zh-TW" sz="1200">
                <a:solidFill>
                  <a:srgbClr val="F8F8F2"/>
                </a:solidFill>
                <a:highlight>
                  <a:srgbClr val="242424"/>
                </a:highlight>
                <a:latin typeface="Consolas"/>
                <a:ea typeface="Consolas"/>
                <a:cs typeface="Consolas"/>
                <a:sym typeface="Consolas"/>
              </a:rPr>
              <a:t>(</a:t>
            </a:r>
            <a:r>
              <a:rPr b="1" lang="zh-TW" sz="1200">
                <a:solidFill>
                  <a:srgbClr val="FF80F4"/>
                </a:solidFill>
                <a:highlight>
                  <a:srgbClr val="242424"/>
                </a:highlight>
                <a:latin typeface="Consolas"/>
                <a:ea typeface="Consolas"/>
                <a:cs typeface="Consolas"/>
                <a:sym typeface="Consolas"/>
              </a:rPr>
              <a:t>1</a:t>
            </a:r>
            <a:r>
              <a:rPr b="1" lang="zh-TW" sz="1200">
                <a:solidFill>
                  <a:srgbClr val="F8F8F2"/>
                </a:solidFill>
                <a:highlight>
                  <a:srgbClr val="242424"/>
                </a:highlight>
                <a:latin typeface="Consolas"/>
                <a:ea typeface="Consolas"/>
                <a:cs typeface="Consolas"/>
                <a:sym typeface="Consolas"/>
              </a:rPr>
              <a:t>, </a:t>
            </a:r>
            <a:r>
              <a:rPr b="1" lang="zh-TW" sz="1200">
                <a:solidFill>
                  <a:srgbClr val="FF80F4"/>
                </a:solidFill>
                <a:highlight>
                  <a:srgbClr val="242424"/>
                </a:highlight>
                <a:latin typeface="Consolas"/>
                <a:ea typeface="Consolas"/>
                <a:cs typeface="Consolas"/>
                <a:sym typeface="Consolas"/>
              </a:rPr>
              <a:t>2</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(val);</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a:t>
            </a:r>
            <a:r>
              <a:rPr b="1" lang="zh-TW" sz="1200">
                <a:solidFill>
                  <a:srgbClr val="A6E22E"/>
                </a:solidFill>
                <a:highlight>
                  <a:srgbClr val="242424"/>
                </a:highlight>
                <a:latin typeface="Consolas"/>
                <a:ea typeface="Consolas"/>
                <a:cs typeface="Consolas"/>
                <a:sym typeface="Consolas"/>
              </a:rPr>
              <a:t>addUserName</a:t>
            </a:r>
            <a:r>
              <a:rPr b="1" lang="zh-TW" sz="1200">
                <a:solidFill>
                  <a:srgbClr val="F8F8F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"mike"</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5-18 function default value</a:t>
            </a:r>
            <a:endParaRPr b="1" sz="1300">
              <a:solidFill>
                <a:srgbClr val="F7DF1E"/>
              </a:solidFill>
              <a:highlight>
                <a:srgbClr val="242424"/>
              </a:highlight>
              <a:latin typeface="Calibri"/>
              <a:ea typeface="Calibri"/>
              <a:cs typeface="Calibri"/>
              <a:sym typeface="Calibri"/>
            </a:endParaRPr>
          </a:p>
        </p:txBody>
      </p:sp>
      <p:sp>
        <p:nvSpPr>
          <p:cNvPr id="473" name="Google Shape;473;p68"/>
          <p:cNvSpPr txBox="1"/>
          <p:nvPr/>
        </p:nvSpPr>
        <p:spPr>
          <a:xfrm>
            <a:off x="1934850" y="763200"/>
            <a:ext cx="5274300" cy="3617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a:solidFill>
                  <a:srgbClr val="66D9EF"/>
                </a:solidFill>
                <a:highlight>
                  <a:srgbClr val="242424"/>
                </a:highlight>
                <a:latin typeface="Consolas"/>
                <a:ea typeface="Consolas"/>
                <a:cs typeface="Consolas"/>
                <a:sym typeface="Consolas"/>
              </a:rPr>
              <a:t>const</a:t>
            </a:r>
            <a:r>
              <a:rPr b="1" lang="zh-TW">
                <a:solidFill>
                  <a:srgbClr val="F8F8F2"/>
                </a:solidFill>
                <a:highlight>
                  <a:srgbClr val="242424"/>
                </a:highlight>
                <a:latin typeface="Consolas"/>
                <a:ea typeface="Consolas"/>
                <a:cs typeface="Consolas"/>
                <a:sym typeface="Consolas"/>
              </a:rPr>
              <a:t> </a:t>
            </a:r>
            <a:r>
              <a:rPr b="1" lang="zh-TW">
                <a:solidFill>
                  <a:srgbClr val="A6E22E"/>
                </a:solidFill>
                <a:highlight>
                  <a:srgbClr val="242424"/>
                </a:highlight>
                <a:latin typeface="Consolas"/>
                <a:ea typeface="Consolas"/>
                <a:cs typeface="Consolas"/>
                <a:sym typeface="Consolas"/>
              </a:rPr>
              <a:t>addValue</a:t>
            </a:r>
            <a:r>
              <a:rPr b="1" lang="zh-TW">
                <a:solidFill>
                  <a:srgbClr val="F8F8F2"/>
                </a:solidFill>
                <a:highlight>
                  <a:srgbClr val="242424"/>
                </a:highlight>
                <a:latin typeface="Consolas"/>
                <a:ea typeface="Consolas"/>
                <a:cs typeface="Consolas"/>
                <a:sym typeface="Consolas"/>
              </a:rPr>
              <a:t>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i="1" lang="zh-TW">
                <a:solidFill>
                  <a:srgbClr val="FD971F"/>
                </a:solidFill>
                <a:highlight>
                  <a:srgbClr val="242424"/>
                </a:highlight>
                <a:latin typeface="Consolas"/>
                <a:ea typeface="Consolas"/>
                <a:cs typeface="Consolas"/>
                <a:sym typeface="Consolas"/>
              </a:rPr>
              <a:t>a</a:t>
            </a:r>
            <a:r>
              <a:rPr b="1" lang="zh-TW">
                <a:solidFill>
                  <a:srgbClr val="F8F8F2"/>
                </a:solidFill>
                <a:highlight>
                  <a:srgbClr val="242424"/>
                </a:highlight>
                <a:latin typeface="Consolas"/>
                <a:ea typeface="Consolas"/>
                <a:cs typeface="Consolas"/>
                <a:sym typeface="Consolas"/>
              </a:rPr>
              <a:t>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lang="zh-TW">
                <a:solidFill>
                  <a:srgbClr val="FF80F4"/>
                </a:solidFill>
                <a:highlight>
                  <a:srgbClr val="242424"/>
                </a:highlight>
                <a:latin typeface="Consolas"/>
                <a:ea typeface="Consolas"/>
                <a:cs typeface="Consolas"/>
                <a:sym typeface="Consolas"/>
              </a:rPr>
              <a:t>1</a:t>
            </a:r>
            <a:r>
              <a:rPr b="1" lang="zh-TW">
                <a:solidFill>
                  <a:srgbClr val="F8F8F2"/>
                </a:solidFill>
                <a:highlight>
                  <a:srgbClr val="242424"/>
                </a:highlight>
                <a:latin typeface="Consolas"/>
                <a:ea typeface="Consolas"/>
                <a:cs typeface="Consolas"/>
                <a:sym typeface="Consolas"/>
              </a:rPr>
              <a:t>, </a:t>
            </a:r>
            <a:r>
              <a:rPr b="1" i="1" lang="zh-TW">
                <a:solidFill>
                  <a:srgbClr val="FD971F"/>
                </a:solidFill>
                <a:highlight>
                  <a:srgbClr val="242424"/>
                </a:highlight>
                <a:latin typeface="Consolas"/>
                <a:ea typeface="Consolas"/>
                <a:cs typeface="Consolas"/>
                <a:sym typeface="Consolas"/>
              </a:rPr>
              <a:t>b</a:t>
            </a:r>
            <a:r>
              <a:rPr b="1" lang="zh-TW">
                <a:solidFill>
                  <a:srgbClr val="F8F8F2"/>
                </a:solidFill>
                <a:highlight>
                  <a:srgbClr val="242424"/>
                </a:highlight>
                <a:latin typeface="Consolas"/>
                <a:ea typeface="Consolas"/>
                <a:cs typeface="Consolas"/>
                <a:sym typeface="Consolas"/>
              </a:rPr>
              <a:t>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lang="zh-TW">
                <a:solidFill>
                  <a:srgbClr val="FF80F4"/>
                </a:solidFill>
                <a:highlight>
                  <a:srgbClr val="242424"/>
                </a:highlight>
                <a:latin typeface="Consolas"/>
                <a:ea typeface="Consolas"/>
                <a:cs typeface="Consolas"/>
                <a:sym typeface="Consolas"/>
              </a:rPr>
              <a:t>2</a:t>
            </a:r>
            <a:r>
              <a:rPr b="1" lang="zh-TW">
                <a:solidFill>
                  <a:srgbClr val="F8F8F2"/>
                </a:solidFill>
                <a:highlight>
                  <a:srgbClr val="242424"/>
                </a:highlight>
                <a:latin typeface="Consolas"/>
                <a:ea typeface="Consolas"/>
                <a:cs typeface="Consolas"/>
                <a:sym typeface="Consolas"/>
              </a:rPr>
              <a:t>) </a:t>
            </a:r>
            <a:r>
              <a:rPr b="1" i="1" lang="zh-TW">
                <a:solidFill>
                  <a:srgbClr val="66D9EF"/>
                </a:solidFill>
                <a:highlight>
                  <a:srgbClr val="242424"/>
                </a:highlight>
                <a:latin typeface="Consolas"/>
                <a:ea typeface="Consolas"/>
                <a:cs typeface="Consolas"/>
                <a:sym typeface="Consolas"/>
              </a:rPr>
              <a:t>=&gt;</a:t>
            </a:r>
            <a:r>
              <a:rPr b="1" lang="zh-TW">
                <a:solidFill>
                  <a:srgbClr val="F8F8F2"/>
                </a:solidFill>
                <a:highlight>
                  <a:srgbClr val="242424"/>
                </a:highlight>
                <a:latin typeface="Consolas"/>
                <a:ea typeface="Consolas"/>
                <a:cs typeface="Consolas"/>
                <a:sym typeface="Consolas"/>
              </a:rPr>
              <a:t>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a:t>
            </a:r>
            <a:r>
              <a:rPr b="1" lang="zh-TW">
                <a:solidFill>
                  <a:srgbClr val="F92672"/>
                </a:solidFill>
                <a:highlight>
                  <a:srgbClr val="242424"/>
                </a:highlight>
                <a:latin typeface="Consolas"/>
                <a:ea typeface="Consolas"/>
                <a:cs typeface="Consolas"/>
                <a:sym typeface="Consolas"/>
              </a:rPr>
              <a:t>return</a:t>
            </a:r>
            <a:r>
              <a:rPr b="1" lang="zh-TW">
                <a:solidFill>
                  <a:srgbClr val="F8F8F2"/>
                </a:solidFill>
                <a:highlight>
                  <a:srgbClr val="242424"/>
                </a:highlight>
                <a:latin typeface="Consolas"/>
                <a:ea typeface="Consolas"/>
                <a:cs typeface="Consolas"/>
                <a:sym typeface="Consolas"/>
              </a:rPr>
              <a:t> a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b;</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a:solidFill>
                  <a:srgbClr val="66D9EF"/>
                </a:solidFill>
                <a:highlight>
                  <a:srgbClr val="242424"/>
                </a:highlight>
                <a:latin typeface="Consolas"/>
                <a:ea typeface="Consolas"/>
                <a:cs typeface="Consolas"/>
                <a:sym typeface="Consolas"/>
              </a:rPr>
              <a:t>const</a:t>
            </a:r>
            <a:r>
              <a:rPr b="1" lang="zh-TW">
                <a:solidFill>
                  <a:srgbClr val="F8F8F2"/>
                </a:solidFill>
                <a:highlight>
                  <a:srgbClr val="242424"/>
                </a:highlight>
                <a:latin typeface="Consolas"/>
                <a:ea typeface="Consolas"/>
                <a:cs typeface="Consolas"/>
                <a:sym typeface="Consolas"/>
              </a:rPr>
              <a:t> </a:t>
            </a:r>
            <a:r>
              <a:rPr b="1" lang="zh-TW">
                <a:solidFill>
                  <a:srgbClr val="A6E22E"/>
                </a:solidFill>
                <a:highlight>
                  <a:srgbClr val="242424"/>
                </a:highlight>
                <a:latin typeface="Consolas"/>
                <a:ea typeface="Consolas"/>
                <a:cs typeface="Consolas"/>
                <a:sym typeface="Consolas"/>
              </a:rPr>
              <a:t>addUserName</a:t>
            </a:r>
            <a:r>
              <a:rPr b="1" lang="zh-TW">
                <a:solidFill>
                  <a:srgbClr val="F8F8F2"/>
                </a:solidFill>
                <a:highlight>
                  <a:srgbClr val="242424"/>
                </a:highlight>
                <a:latin typeface="Consolas"/>
                <a:ea typeface="Consolas"/>
                <a:cs typeface="Consolas"/>
                <a:sym typeface="Consolas"/>
              </a:rPr>
              <a:t>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i="1" lang="zh-TW">
                <a:solidFill>
                  <a:srgbClr val="FD971F"/>
                </a:solidFill>
                <a:highlight>
                  <a:srgbClr val="242424"/>
                </a:highlight>
                <a:latin typeface="Consolas"/>
                <a:ea typeface="Consolas"/>
                <a:cs typeface="Consolas"/>
                <a:sym typeface="Consolas"/>
              </a:rPr>
              <a:t>name</a:t>
            </a:r>
            <a:r>
              <a:rPr b="1" lang="zh-TW">
                <a:solidFill>
                  <a:srgbClr val="F8F8F2"/>
                </a:solidFill>
                <a:highlight>
                  <a:srgbClr val="242424"/>
                </a:highlight>
                <a:latin typeface="Consolas"/>
                <a:ea typeface="Consolas"/>
                <a:cs typeface="Consolas"/>
                <a:sym typeface="Consolas"/>
              </a:rPr>
              <a:t>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lang="zh-TW">
                <a:solidFill>
                  <a:srgbClr val="FFEE99"/>
                </a:solidFill>
                <a:highlight>
                  <a:srgbClr val="242424"/>
                </a:highlight>
                <a:latin typeface="Consolas"/>
                <a:ea typeface="Consolas"/>
                <a:cs typeface="Consolas"/>
                <a:sym typeface="Consolas"/>
              </a:rPr>
              <a:t>"mike"</a:t>
            </a:r>
            <a:r>
              <a:rPr b="1" lang="zh-TW">
                <a:solidFill>
                  <a:srgbClr val="F8F8F2"/>
                </a:solidFill>
                <a:highlight>
                  <a:srgbClr val="242424"/>
                </a:highlight>
                <a:latin typeface="Consolas"/>
                <a:ea typeface="Consolas"/>
                <a:cs typeface="Consolas"/>
                <a:sym typeface="Consolas"/>
              </a:rPr>
              <a:t>) </a:t>
            </a:r>
            <a:r>
              <a:rPr b="1" i="1" lang="zh-TW">
                <a:solidFill>
                  <a:srgbClr val="66D9EF"/>
                </a:solidFill>
                <a:highlight>
                  <a:srgbClr val="242424"/>
                </a:highlight>
                <a:latin typeface="Consolas"/>
                <a:ea typeface="Consolas"/>
                <a:cs typeface="Consolas"/>
                <a:sym typeface="Consolas"/>
              </a:rPr>
              <a:t>=&gt;</a:t>
            </a:r>
            <a:r>
              <a:rPr b="1" lang="zh-TW">
                <a:solidFill>
                  <a:srgbClr val="F8F8F2"/>
                </a:solidFill>
                <a:highlight>
                  <a:srgbClr val="242424"/>
                </a:highlight>
                <a:latin typeface="Consolas"/>
                <a:ea typeface="Consolas"/>
                <a:cs typeface="Consolas"/>
                <a:sym typeface="Consolas"/>
              </a:rPr>
              <a:t>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a:t>
            </a:r>
            <a:r>
              <a:rPr b="1" lang="zh-TW">
                <a:solidFill>
                  <a:srgbClr val="F92672"/>
                </a:solidFill>
                <a:highlight>
                  <a:srgbClr val="242424"/>
                </a:highlight>
                <a:latin typeface="Consolas"/>
                <a:ea typeface="Consolas"/>
                <a:cs typeface="Consolas"/>
                <a:sym typeface="Consolas"/>
              </a:rPr>
              <a:t>return</a:t>
            </a:r>
            <a:r>
              <a:rPr b="1" lang="zh-TW">
                <a:solidFill>
                  <a:srgbClr val="F8F8F2"/>
                </a:solidFill>
                <a:highlight>
                  <a:srgbClr val="242424"/>
                </a:highlight>
                <a:latin typeface="Consolas"/>
                <a:ea typeface="Consolas"/>
                <a:cs typeface="Consolas"/>
                <a:sym typeface="Consolas"/>
              </a:rPr>
              <a:t> </a:t>
            </a:r>
            <a:r>
              <a:rPr b="1" lang="zh-TW">
                <a:solidFill>
                  <a:srgbClr val="FFEE99"/>
                </a:solidFill>
                <a:highlight>
                  <a:srgbClr val="242424"/>
                </a:highlight>
                <a:latin typeface="Consolas"/>
                <a:ea typeface="Consolas"/>
                <a:cs typeface="Consolas"/>
                <a:sym typeface="Consolas"/>
              </a:rPr>
              <a:t>`我的名字是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name</a:t>
            </a:r>
            <a:r>
              <a:rPr b="1" lang="zh-TW">
                <a:solidFill>
                  <a:srgbClr val="F92672"/>
                </a:solidFill>
                <a:highlight>
                  <a:srgbClr val="242424"/>
                </a:highlight>
                <a:latin typeface="Consolas"/>
                <a:ea typeface="Consolas"/>
                <a:cs typeface="Consolas"/>
                <a:sym typeface="Consolas"/>
              </a:rPr>
              <a:t>}</a:t>
            </a:r>
            <a:r>
              <a:rPr b="1" lang="zh-TW">
                <a:solidFill>
                  <a:srgbClr val="FFEE99"/>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a:solidFill>
                  <a:srgbClr val="66D9EF"/>
                </a:solidFill>
                <a:highlight>
                  <a:srgbClr val="242424"/>
                </a:highlight>
                <a:latin typeface="Consolas"/>
                <a:ea typeface="Consolas"/>
                <a:cs typeface="Consolas"/>
                <a:sym typeface="Consolas"/>
              </a:rPr>
              <a:t>const</a:t>
            </a:r>
            <a:r>
              <a:rPr b="1" lang="zh-TW">
                <a:solidFill>
                  <a:srgbClr val="F8F8F2"/>
                </a:solidFill>
                <a:highlight>
                  <a:srgbClr val="242424"/>
                </a:highlight>
                <a:latin typeface="Consolas"/>
                <a:ea typeface="Consolas"/>
                <a:cs typeface="Consolas"/>
                <a:sym typeface="Consolas"/>
              </a:rPr>
              <a:t> val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r>
              <a:rPr b="1" lang="zh-TW">
                <a:solidFill>
                  <a:srgbClr val="A6E22E"/>
                </a:solidFill>
                <a:highlight>
                  <a:srgbClr val="242424"/>
                </a:highlight>
                <a:latin typeface="Consolas"/>
                <a:ea typeface="Consolas"/>
                <a:cs typeface="Consolas"/>
                <a:sym typeface="Consolas"/>
              </a:rPr>
              <a:t>addValue</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console.</a:t>
            </a:r>
            <a:r>
              <a:rPr b="1" lang="zh-TW">
                <a:solidFill>
                  <a:srgbClr val="A6E22E"/>
                </a:solidFill>
                <a:highlight>
                  <a:srgbClr val="242424"/>
                </a:highlight>
                <a:latin typeface="Consolas"/>
                <a:ea typeface="Consolas"/>
                <a:cs typeface="Consolas"/>
                <a:sym typeface="Consolas"/>
              </a:rPr>
              <a:t>log</a:t>
            </a:r>
            <a:r>
              <a:rPr b="1" lang="zh-TW">
                <a:solidFill>
                  <a:srgbClr val="F8F8F2"/>
                </a:solidFill>
                <a:highlight>
                  <a:srgbClr val="242424"/>
                </a:highlight>
                <a:latin typeface="Consolas"/>
                <a:ea typeface="Consolas"/>
                <a:cs typeface="Consolas"/>
                <a:sym typeface="Consolas"/>
              </a:rPr>
              <a:t>(val);</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console.</a:t>
            </a:r>
            <a:r>
              <a:rPr b="1" lang="zh-TW">
                <a:solidFill>
                  <a:srgbClr val="A6E22E"/>
                </a:solidFill>
                <a:highlight>
                  <a:srgbClr val="242424"/>
                </a:highlight>
                <a:latin typeface="Consolas"/>
                <a:ea typeface="Consolas"/>
                <a:cs typeface="Consolas"/>
                <a:sym typeface="Consolas"/>
              </a:rPr>
              <a:t>log</a:t>
            </a:r>
            <a:r>
              <a:rPr b="1" lang="zh-TW">
                <a:solidFill>
                  <a:srgbClr val="F8F8F2"/>
                </a:solidFill>
                <a:highlight>
                  <a:srgbClr val="242424"/>
                </a:highlight>
                <a:latin typeface="Consolas"/>
                <a:ea typeface="Consolas"/>
                <a:cs typeface="Consolas"/>
                <a:sym typeface="Consolas"/>
              </a:rPr>
              <a:t>(</a:t>
            </a:r>
            <a:r>
              <a:rPr b="1" lang="zh-TW">
                <a:solidFill>
                  <a:srgbClr val="A6E22E"/>
                </a:solidFill>
                <a:highlight>
                  <a:srgbClr val="242424"/>
                </a:highlight>
                <a:latin typeface="Consolas"/>
                <a:ea typeface="Consolas"/>
                <a:cs typeface="Consolas"/>
                <a:sym typeface="Consolas"/>
              </a:rPr>
              <a:t>addUserName</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6-1 while 迴圈</a:t>
            </a:r>
            <a:endParaRPr b="1" sz="1300">
              <a:solidFill>
                <a:srgbClr val="F7DF1E"/>
              </a:solidFill>
              <a:highlight>
                <a:srgbClr val="242424"/>
              </a:highlight>
              <a:latin typeface="Calibri"/>
              <a:ea typeface="Calibri"/>
              <a:cs typeface="Calibri"/>
              <a:sym typeface="Calibri"/>
            </a:endParaRPr>
          </a:p>
        </p:txBody>
      </p:sp>
      <p:sp>
        <p:nvSpPr>
          <p:cNvPr id="479" name="Google Shape;479;p69"/>
          <p:cNvSpPr txBox="1"/>
          <p:nvPr/>
        </p:nvSpPr>
        <p:spPr>
          <a:xfrm>
            <a:off x="2466700" y="120105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&lt;</a:t>
            </a:r>
            <a:r>
              <a:rPr b="1" lang="zh-TW" sz="1050">
                <a:solidFill>
                  <a:srgbClr val="F92672"/>
                </a:solidFill>
                <a:highlight>
                  <a:srgbClr val="242424"/>
                </a:highlight>
                <a:latin typeface="Consolas"/>
                <a:ea typeface="Consolas"/>
                <a:cs typeface="Consolas"/>
                <a:sym typeface="Consolas"/>
              </a:rPr>
              <a:t>h1</a:t>
            </a:r>
            <a:r>
              <a:rPr b="1" lang="zh-TW" sz="1050">
                <a:solidFill>
                  <a:srgbClr val="F8F8F2"/>
                </a:solidFill>
                <a:highlight>
                  <a:srgbClr val="242424"/>
                </a:highlight>
                <a:latin typeface="Consolas"/>
                <a:ea typeface="Consolas"/>
                <a:cs typeface="Consolas"/>
                <a:sym typeface="Consolas"/>
              </a:rPr>
              <a:t> </a:t>
            </a:r>
            <a:r>
              <a:rPr b="1" lang="zh-TW" sz="1050">
                <a:solidFill>
                  <a:srgbClr val="A6E22E"/>
                </a:solidFill>
                <a:highlight>
                  <a:srgbClr val="242424"/>
                </a:highlight>
                <a:latin typeface="Consolas"/>
                <a:ea typeface="Consolas"/>
                <a:cs typeface="Consolas"/>
                <a:sym typeface="Consolas"/>
              </a:rPr>
              <a:t>class</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"box"</a:t>
            </a:r>
            <a:r>
              <a:rPr b="1" lang="zh-TW" sz="1050">
                <a:solidFill>
                  <a:srgbClr val="F8F8F2"/>
                </a:solidFill>
                <a:highlight>
                  <a:srgbClr val="242424"/>
                </a:highlight>
                <a:latin typeface="Consolas"/>
                <a:ea typeface="Consolas"/>
                <a:cs typeface="Consolas"/>
                <a:sym typeface="Consolas"/>
              </a:rPr>
              <a:t>&gt;1&lt;/</a:t>
            </a:r>
            <a:r>
              <a:rPr b="1" lang="zh-TW" sz="1050">
                <a:solidFill>
                  <a:srgbClr val="F92672"/>
                </a:solidFill>
                <a:highlight>
                  <a:srgbClr val="242424"/>
                </a:highlight>
                <a:latin typeface="Consolas"/>
                <a:ea typeface="Consolas"/>
                <a:cs typeface="Consolas"/>
                <a:sym typeface="Consolas"/>
              </a:rPr>
              <a:t>h1</a:t>
            </a:r>
            <a:r>
              <a:rPr b="1" lang="zh-TW" sz="1050">
                <a:solidFill>
                  <a:srgbClr val="F8F8F2"/>
                </a:solidFill>
                <a:highlight>
                  <a:srgbClr val="242424"/>
                </a:highlight>
                <a:latin typeface="Consolas"/>
                <a:ea typeface="Consolas"/>
                <a:cs typeface="Consolas"/>
                <a:sym typeface="Consolas"/>
              </a:rPr>
              <a:t>&gt;</a:t>
            </a:r>
            <a:endParaRPr b="1" sz="1050">
              <a:solidFill>
                <a:srgbClr val="F8F8F2"/>
              </a:solidFill>
              <a:highlight>
                <a:srgbClr val="242424"/>
              </a:highlight>
              <a:latin typeface="Consolas"/>
              <a:ea typeface="Consolas"/>
              <a:cs typeface="Consolas"/>
              <a:sym typeface="Consolas"/>
            </a:endParaRPr>
          </a:p>
        </p:txBody>
      </p:sp>
      <p:sp>
        <p:nvSpPr>
          <p:cNvPr id="480" name="Google Shape;480;p69"/>
          <p:cNvSpPr txBox="1"/>
          <p:nvPr/>
        </p:nvSpPr>
        <p:spPr>
          <a:xfrm>
            <a:off x="2524675" y="1946775"/>
            <a:ext cx="4022700" cy="21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n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app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"#app"</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92672"/>
                </a:solidFill>
                <a:highlight>
                  <a:srgbClr val="242424"/>
                </a:highlight>
                <a:latin typeface="Consolas"/>
                <a:ea typeface="Consolas"/>
                <a:cs typeface="Consolas"/>
                <a:sym typeface="Consolas"/>
              </a:rPr>
              <a:t>while</a:t>
            </a:r>
            <a:r>
              <a:rPr b="1" lang="zh-TW" sz="1050">
                <a:solidFill>
                  <a:srgbClr val="F8F8F2"/>
                </a:solidFill>
                <a:highlight>
                  <a:srgbClr val="242424"/>
                </a:highlight>
                <a:latin typeface="Consolas"/>
                <a:ea typeface="Consolas"/>
                <a:cs typeface="Consolas"/>
                <a:sym typeface="Consolas"/>
              </a:rPr>
              <a:t> (n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50</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n</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html += '&lt;h1 class="box"&gt;' + n + "&lt;/h1&gt;";</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`&lt;h1 class="box"&gt;</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n</a:t>
            </a:r>
            <a:r>
              <a:rPr b="1" lang="zh-TW" sz="1050">
                <a:solidFill>
                  <a:srgbClr val="F9267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&lt;/h1&gt;`</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app.innerHTML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html;</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6-2 for 迴圈 - 1</a:t>
            </a:r>
            <a:endParaRPr b="1" sz="1300">
              <a:solidFill>
                <a:srgbClr val="F7DF1E"/>
              </a:solidFill>
              <a:highlight>
                <a:srgbClr val="242424"/>
              </a:highlight>
              <a:latin typeface="Calibri"/>
              <a:ea typeface="Calibri"/>
              <a:cs typeface="Calibri"/>
              <a:sym typeface="Calibri"/>
            </a:endParaRPr>
          </a:p>
        </p:txBody>
      </p:sp>
      <p:sp>
        <p:nvSpPr>
          <p:cNvPr id="486" name="Google Shape;486;p70"/>
          <p:cNvSpPr txBox="1"/>
          <p:nvPr/>
        </p:nvSpPr>
        <p:spPr>
          <a:xfrm>
            <a:off x="1781850" y="1630950"/>
            <a:ext cx="5580300" cy="1881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app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"#app"</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51</a:t>
            </a:r>
            <a:r>
              <a:rPr b="1" lang="zh-TW" sz="1050">
                <a:solidFill>
                  <a:srgbClr val="F8F8F2"/>
                </a:solidFill>
                <a:highlight>
                  <a:srgbClr val="242424"/>
                </a:highlight>
                <a:latin typeface="Consolas"/>
                <a:ea typeface="Consolas"/>
                <a:cs typeface="Consolas"/>
                <a:sym typeface="Consolas"/>
              </a:rPr>
              <a:t>; i</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t>
            </a:r>
            <a:endParaRPr b="1" sz="105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FEE99"/>
                </a:solidFill>
                <a:highlight>
                  <a:srgbClr val="242424"/>
                </a:highlight>
                <a:latin typeface="Consolas"/>
                <a:ea typeface="Consolas"/>
                <a:cs typeface="Consolas"/>
                <a:sym typeface="Consolas"/>
              </a:rPr>
              <a:t>          &lt;div class="Ball" style="border-radius:</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i</a:t>
            </a:r>
            <a:r>
              <a:rPr b="1" lang="zh-TW" sz="1050">
                <a:solidFill>
                  <a:srgbClr val="F9267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px;"&gt;</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i</a:t>
            </a:r>
            <a:r>
              <a:rPr b="1" lang="zh-TW" sz="1050">
                <a:solidFill>
                  <a:srgbClr val="F9267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&lt;/div&gt;;</a:t>
            </a:r>
            <a:endParaRPr b="1" sz="105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FEE99"/>
                </a:solidFill>
                <a:highlight>
                  <a:srgbClr val="242424"/>
                </a:highlight>
                <a:latin typeface="Consolas"/>
                <a:ea typeface="Consolas"/>
                <a:cs typeface="Consolas"/>
                <a:sym typeface="Consolas"/>
              </a:rPr>
              <a:t>        `</a:t>
            </a:r>
            <a:r>
              <a:rPr b="1" lang="zh-TW" sz="1050">
                <a:solidFill>
                  <a:srgbClr val="F8F8F2"/>
                </a:solidFill>
                <a:highlight>
                  <a:srgbClr val="242424"/>
                </a:highlight>
                <a:latin typeface="Consolas"/>
                <a:ea typeface="Consolas"/>
                <a:cs typeface="Consolas"/>
                <a:sym typeface="Consolas"/>
              </a:rPr>
              <a:t>;</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app.innerHTML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html;</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6-2 </a:t>
            </a:r>
            <a:r>
              <a:rPr b="1" lang="zh-TW" sz="1300">
                <a:solidFill>
                  <a:srgbClr val="F7DF1E"/>
                </a:solidFill>
                <a:highlight>
                  <a:srgbClr val="242424"/>
                </a:highlight>
                <a:latin typeface="Calibri"/>
                <a:ea typeface="Calibri"/>
                <a:cs typeface="Calibri"/>
                <a:sym typeface="Calibri"/>
              </a:rPr>
              <a:t> for 迴圈 - 2</a:t>
            </a:r>
            <a:endParaRPr b="1" sz="1300">
              <a:solidFill>
                <a:srgbClr val="F7DF1E"/>
              </a:solidFill>
              <a:highlight>
                <a:srgbClr val="242424"/>
              </a:highlight>
              <a:latin typeface="Calibri"/>
              <a:ea typeface="Calibri"/>
              <a:cs typeface="Calibri"/>
              <a:sym typeface="Calibri"/>
            </a:endParaRPr>
          </a:p>
        </p:txBody>
      </p:sp>
      <p:sp>
        <p:nvSpPr>
          <p:cNvPr id="492" name="Google Shape;492;p71"/>
          <p:cNvSpPr txBox="1"/>
          <p:nvPr/>
        </p:nvSpPr>
        <p:spPr>
          <a:xfrm>
            <a:off x="1291800" y="721675"/>
            <a:ext cx="6560400" cy="3855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app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getElementById</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"app"</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Idx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bigNum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51</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bigNum; i</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t>
            </a:r>
            <a:endParaRPr b="1" sz="105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FEE99"/>
                </a:solidFill>
                <a:highlight>
                  <a:srgbClr val="242424"/>
                </a:highlight>
                <a:latin typeface="Consolas"/>
                <a:ea typeface="Consolas"/>
                <a:cs typeface="Consolas"/>
                <a:sym typeface="Consolas"/>
              </a:rPr>
              <a:t>          &lt;div id="a</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i</a:t>
            </a:r>
            <a:r>
              <a:rPr b="1" lang="zh-TW" sz="1050">
                <a:solidFill>
                  <a:srgbClr val="F9267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 class="Ball" style="border-radius:</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i</a:t>
            </a:r>
            <a:r>
              <a:rPr b="1" lang="zh-TW" sz="1050">
                <a:solidFill>
                  <a:srgbClr val="F9267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px;"&gt;</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i</a:t>
            </a:r>
            <a:r>
              <a:rPr b="1" lang="zh-TW" sz="1050">
                <a:solidFill>
                  <a:srgbClr val="F9267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&lt;/div&gt;;</a:t>
            </a:r>
            <a:endParaRPr b="1" sz="105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FEE99"/>
                </a:solidFill>
                <a:highlight>
                  <a:srgbClr val="242424"/>
                </a:highlight>
                <a:latin typeface="Consolas"/>
                <a:ea typeface="Consolas"/>
                <a:cs typeface="Consolas"/>
                <a:sym typeface="Consolas"/>
              </a:rPr>
              <a:t>        `</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app.innerHTML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html;</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s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s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bigNum; s</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s</a:t>
            </a:r>
            <a:r>
              <a:rPr b="1" lang="zh-TW" sz="1050">
                <a:solidFill>
                  <a:srgbClr val="F9267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a:t>
            </a:r>
            <a:r>
              <a:rPr b="1" lang="zh-TW" sz="1050">
                <a:solidFill>
                  <a:srgbClr val="A6E22E"/>
                </a:solidFill>
                <a:highlight>
                  <a:srgbClr val="242424"/>
                </a:highlight>
                <a:latin typeface="Consolas"/>
                <a:ea typeface="Consolas"/>
                <a:cs typeface="Consolas"/>
                <a:sym typeface="Consolas"/>
              </a:rPr>
              <a:t>addEventListener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"click"</a:t>
            </a:r>
            <a:r>
              <a:rPr b="1" lang="zh-TW" sz="1050">
                <a:solidFill>
                  <a:srgbClr val="F8F8F2"/>
                </a:solidFill>
                <a:highlight>
                  <a:srgbClr val="242424"/>
                </a:highlight>
                <a:latin typeface="Consolas"/>
                <a:ea typeface="Consolas"/>
                <a:cs typeface="Consolas"/>
                <a:sym typeface="Consolas"/>
              </a:rPr>
              <a:t>, (</a:t>
            </a:r>
            <a:r>
              <a:rPr b="1" i="1" lang="zh-TW" sz="1050">
                <a:solidFill>
                  <a:srgbClr val="FD971F"/>
                </a:solidFill>
                <a:highlight>
                  <a:srgbClr val="242424"/>
                </a:highlight>
                <a:latin typeface="Consolas"/>
                <a:ea typeface="Consolas"/>
                <a:cs typeface="Consolas"/>
                <a:sym typeface="Consolas"/>
              </a:rPr>
              <a:t>e</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e.target.style.backgroundColor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"red"</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e.target.style.color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"#fff"</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951750" y="973623"/>
            <a:ext cx="7240499" cy="3496525"/>
          </a:xfrm>
          <a:prstGeom prst="rect">
            <a:avLst/>
          </a:prstGeom>
          <a:noFill/>
          <a:ln>
            <a:noFill/>
          </a:ln>
        </p:spPr>
      </p:pic>
      <p:sp>
        <p:nvSpPr>
          <p:cNvPr id="93" name="Google Shape;93;p18"/>
          <p:cNvSpPr txBox="1"/>
          <p:nvPr/>
        </p:nvSpPr>
        <p:spPr>
          <a:xfrm>
            <a:off x="373396" y="210425"/>
            <a:ext cx="6975600" cy="763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zh-TW" sz="1700">
                <a:solidFill>
                  <a:srgbClr val="F7DF1E"/>
                </a:solidFill>
              </a:rPr>
              <a:t># Chrome DevTools</a:t>
            </a:r>
            <a:endParaRPr b="1" sz="1700">
              <a:solidFill>
                <a:srgbClr val="F7DF1E"/>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7-1 增加移除 Class</a:t>
            </a:r>
            <a:endParaRPr b="1" sz="1300">
              <a:solidFill>
                <a:srgbClr val="F7DF1E"/>
              </a:solidFill>
              <a:highlight>
                <a:srgbClr val="242424"/>
              </a:highlight>
              <a:latin typeface="Calibri"/>
              <a:ea typeface="Calibri"/>
              <a:cs typeface="Calibri"/>
              <a:sym typeface="Calibri"/>
            </a:endParaRPr>
          </a:p>
        </p:txBody>
      </p:sp>
      <p:sp>
        <p:nvSpPr>
          <p:cNvPr id="498" name="Google Shape;498;p72"/>
          <p:cNvSpPr txBox="1"/>
          <p:nvPr/>
        </p:nvSpPr>
        <p:spPr>
          <a:xfrm>
            <a:off x="2075400" y="1245750"/>
            <a:ext cx="4993200" cy="2652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menu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document.</a:t>
            </a:r>
            <a:r>
              <a:rPr b="1" lang="zh-TW" sz="1100">
                <a:solidFill>
                  <a:srgbClr val="A6E22E"/>
                </a:solidFill>
                <a:highlight>
                  <a:srgbClr val="242424"/>
                </a:highlight>
                <a:latin typeface="Consolas"/>
                <a:ea typeface="Consolas"/>
                <a:cs typeface="Consolas"/>
                <a:sym typeface="Consolas"/>
              </a:rPr>
              <a:t>querySelector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".menu"</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menuBtn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document.</a:t>
            </a:r>
            <a:r>
              <a:rPr b="1" lang="zh-TW" sz="1100">
                <a:solidFill>
                  <a:srgbClr val="A6E22E"/>
                </a:solidFill>
                <a:highlight>
                  <a:srgbClr val="242424"/>
                </a:highlight>
                <a:latin typeface="Consolas"/>
                <a:ea typeface="Consolas"/>
                <a:cs typeface="Consolas"/>
                <a:sym typeface="Consolas"/>
              </a:rPr>
              <a:t>querySelector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".menuBtn"</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closeBtn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document.</a:t>
            </a:r>
            <a:r>
              <a:rPr b="1" lang="zh-TW" sz="1100">
                <a:solidFill>
                  <a:srgbClr val="A6E22E"/>
                </a:solidFill>
                <a:highlight>
                  <a:srgbClr val="242424"/>
                </a:highlight>
                <a:latin typeface="Consolas"/>
                <a:ea typeface="Consolas"/>
                <a:cs typeface="Consolas"/>
                <a:sym typeface="Consolas"/>
              </a:rPr>
              <a:t>querySelector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".closeBtn"</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menuBtn.</a:t>
            </a:r>
            <a:r>
              <a:rPr b="1" lang="zh-TW" sz="1100">
                <a:solidFill>
                  <a:srgbClr val="A6E22E"/>
                </a:solidFill>
                <a:highlight>
                  <a:srgbClr val="242424"/>
                </a:highlight>
                <a:latin typeface="Consolas"/>
                <a:ea typeface="Consolas"/>
                <a:cs typeface="Consolas"/>
                <a:sym typeface="Consolas"/>
              </a:rPr>
              <a:t>addEventListener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"click"</a:t>
            </a:r>
            <a:r>
              <a:rPr b="1" lang="zh-TW" sz="1100">
                <a:solidFill>
                  <a:srgbClr val="F8F8F2"/>
                </a:solidFill>
                <a:highlight>
                  <a:srgbClr val="242424"/>
                </a:highlight>
                <a:latin typeface="Consolas"/>
                <a:ea typeface="Consolas"/>
                <a:cs typeface="Consolas"/>
                <a:sym typeface="Consolas"/>
              </a:rPr>
              <a:t>, () </a:t>
            </a:r>
            <a:r>
              <a:rPr b="1" i="1" lang="zh-TW" sz="1100">
                <a:solidFill>
                  <a:srgbClr val="66D9EF"/>
                </a:solidFill>
                <a:highlight>
                  <a:srgbClr val="242424"/>
                </a:highlight>
                <a:latin typeface="Consolas"/>
                <a:ea typeface="Consolas"/>
                <a:cs typeface="Consolas"/>
                <a:sym typeface="Consolas"/>
              </a:rPr>
              <a:t>=&gt;</a:t>
            </a: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menu.classList.</a:t>
            </a:r>
            <a:r>
              <a:rPr b="1" lang="zh-TW" sz="1100">
                <a:solidFill>
                  <a:srgbClr val="A6E22E"/>
                </a:solidFill>
                <a:highlight>
                  <a:srgbClr val="242424"/>
                </a:highlight>
                <a:latin typeface="Consolas"/>
                <a:ea typeface="Consolas"/>
                <a:cs typeface="Consolas"/>
                <a:sym typeface="Consolas"/>
              </a:rPr>
              <a:t>add</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"open"</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closeBtn.</a:t>
            </a:r>
            <a:r>
              <a:rPr b="1" lang="zh-TW" sz="1100">
                <a:solidFill>
                  <a:srgbClr val="A6E22E"/>
                </a:solidFill>
                <a:highlight>
                  <a:srgbClr val="242424"/>
                </a:highlight>
                <a:latin typeface="Consolas"/>
                <a:ea typeface="Consolas"/>
                <a:cs typeface="Consolas"/>
                <a:sym typeface="Consolas"/>
              </a:rPr>
              <a:t>addEventListener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"click"</a:t>
            </a:r>
            <a:r>
              <a:rPr b="1" lang="zh-TW" sz="1100">
                <a:solidFill>
                  <a:srgbClr val="F8F8F2"/>
                </a:solidFill>
                <a:highlight>
                  <a:srgbClr val="242424"/>
                </a:highlight>
                <a:latin typeface="Consolas"/>
                <a:ea typeface="Consolas"/>
                <a:cs typeface="Consolas"/>
                <a:sym typeface="Consolas"/>
              </a:rPr>
              <a:t>, () </a:t>
            </a:r>
            <a:r>
              <a:rPr b="1" i="1" lang="zh-TW" sz="1100">
                <a:solidFill>
                  <a:srgbClr val="66D9EF"/>
                </a:solidFill>
                <a:highlight>
                  <a:srgbClr val="242424"/>
                </a:highlight>
                <a:latin typeface="Consolas"/>
                <a:ea typeface="Consolas"/>
                <a:cs typeface="Consolas"/>
                <a:sym typeface="Consolas"/>
              </a:rPr>
              <a:t>=&gt;</a:t>
            </a: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menu.classList.</a:t>
            </a:r>
            <a:r>
              <a:rPr b="1" lang="zh-TW" sz="1100">
                <a:solidFill>
                  <a:srgbClr val="A6E22E"/>
                </a:solidFill>
                <a:highlight>
                  <a:srgbClr val="242424"/>
                </a:highlight>
                <a:latin typeface="Consolas"/>
                <a:ea typeface="Consolas"/>
                <a:cs typeface="Consolas"/>
                <a:sym typeface="Consolas"/>
              </a:rPr>
              <a:t>remove</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"open"</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7-2 切換 class</a:t>
            </a:r>
            <a:endParaRPr b="1" sz="1300">
              <a:solidFill>
                <a:srgbClr val="F7DF1E"/>
              </a:solidFill>
              <a:highlight>
                <a:srgbClr val="242424"/>
              </a:highlight>
              <a:latin typeface="Calibri"/>
              <a:ea typeface="Calibri"/>
              <a:cs typeface="Calibri"/>
              <a:sym typeface="Calibri"/>
            </a:endParaRPr>
          </a:p>
        </p:txBody>
      </p:sp>
      <p:sp>
        <p:nvSpPr>
          <p:cNvPr id="504" name="Google Shape;504;p73"/>
          <p:cNvSpPr txBox="1"/>
          <p:nvPr/>
        </p:nvSpPr>
        <p:spPr>
          <a:xfrm>
            <a:off x="2425500" y="1705350"/>
            <a:ext cx="4293000" cy="1732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app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document.</a:t>
            </a:r>
            <a:r>
              <a:rPr b="1" lang="zh-TW" sz="1100">
                <a:solidFill>
                  <a:srgbClr val="A6E22E"/>
                </a:solidFill>
                <a:highlight>
                  <a:srgbClr val="242424"/>
                </a:highlight>
                <a:latin typeface="Consolas"/>
                <a:ea typeface="Consolas"/>
                <a:cs typeface="Consolas"/>
                <a:sym typeface="Consolas"/>
              </a:rPr>
              <a:t>querySelector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"#app"</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menu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document.</a:t>
            </a:r>
            <a:r>
              <a:rPr b="1" lang="zh-TW" sz="1100">
                <a:solidFill>
                  <a:srgbClr val="A6E22E"/>
                </a:solidFill>
                <a:highlight>
                  <a:srgbClr val="242424"/>
                </a:highlight>
                <a:latin typeface="Consolas"/>
                <a:ea typeface="Consolas"/>
                <a:cs typeface="Consolas"/>
                <a:sym typeface="Consolas"/>
              </a:rPr>
              <a:t>querySelector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".menu"</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menuBtn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document.</a:t>
            </a:r>
            <a:r>
              <a:rPr b="1" lang="zh-TW" sz="1100">
                <a:solidFill>
                  <a:srgbClr val="A6E22E"/>
                </a:solidFill>
                <a:highlight>
                  <a:srgbClr val="242424"/>
                </a:highlight>
                <a:latin typeface="Consolas"/>
                <a:ea typeface="Consolas"/>
                <a:cs typeface="Consolas"/>
                <a:sym typeface="Consolas"/>
              </a:rPr>
              <a:t>querySelector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".menuBtn"</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menuBtn.</a:t>
            </a:r>
            <a:r>
              <a:rPr b="1" lang="zh-TW" sz="1100">
                <a:solidFill>
                  <a:srgbClr val="A6E22E"/>
                </a:solidFill>
                <a:highlight>
                  <a:srgbClr val="242424"/>
                </a:highlight>
                <a:latin typeface="Consolas"/>
                <a:ea typeface="Consolas"/>
                <a:cs typeface="Consolas"/>
                <a:sym typeface="Consolas"/>
              </a:rPr>
              <a:t>addEventListener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"click"</a:t>
            </a:r>
            <a:r>
              <a:rPr b="1" lang="zh-TW" sz="1100">
                <a:solidFill>
                  <a:srgbClr val="F8F8F2"/>
                </a:solidFill>
                <a:highlight>
                  <a:srgbClr val="242424"/>
                </a:highlight>
                <a:latin typeface="Consolas"/>
                <a:ea typeface="Consolas"/>
                <a:cs typeface="Consolas"/>
                <a:sym typeface="Consolas"/>
              </a:rPr>
              <a:t>, () </a:t>
            </a:r>
            <a:r>
              <a:rPr b="1" i="1" lang="zh-TW" sz="1100">
                <a:solidFill>
                  <a:srgbClr val="66D9EF"/>
                </a:solidFill>
                <a:highlight>
                  <a:srgbClr val="242424"/>
                </a:highlight>
                <a:latin typeface="Consolas"/>
                <a:ea typeface="Consolas"/>
                <a:cs typeface="Consolas"/>
                <a:sym typeface="Consolas"/>
              </a:rPr>
              <a:t>=&gt;</a:t>
            </a: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app.classList.</a:t>
            </a:r>
            <a:r>
              <a:rPr b="1" lang="zh-TW" sz="1100">
                <a:solidFill>
                  <a:srgbClr val="A6E22E"/>
                </a:solidFill>
                <a:highlight>
                  <a:srgbClr val="242424"/>
                </a:highlight>
                <a:latin typeface="Consolas"/>
                <a:ea typeface="Consolas"/>
                <a:cs typeface="Consolas"/>
                <a:sym typeface="Consolas"/>
              </a:rPr>
              <a:t>toggle</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"open"</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7-3 檢查class</a:t>
            </a:r>
            <a:endParaRPr b="1" sz="1300">
              <a:solidFill>
                <a:srgbClr val="F7DF1E"/>
              </a:solidFill>
              <a:highlight>
                <a:srgbClr val="242424"/>
              </a:highlight>
              <a:latin typeface="Calibri"/>
              <a:ea typeface="Calibri"/>
              <a:cs typeface="Calibri"/>
              <a:sym typeface="Calibri"/>
            </a:endParaRPr>
          </a:p>
        </p:txBody>
      </p:sp>
      <p:sp>
        <p:nvSpPr>
          <p:cNvPr id="510" name="Google Shape;510;p74"/>
          <p:cNvSpPr txBox="1"/>
          <p:nvPr/>
        </p:nvSpPr>
        <p:spPr>
          <a:xfrm>
            <a:off x="4922700" y="744750"/>
            <a:ext cx="3975300" cy="327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//寫法 2</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if(app.classList.contains('open') !== true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window.open('https://thecodingpro.com/');</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//寫法 3</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if(!app.classList.contains('open')){</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window.open('https://thecodingpro.com/');</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a:t>
            </a:r>
            <a:endParaRPr b="1" i="1" sz="1050">
              <a:solidFill>
                <a:srgbClr val="8C8C8C"/>
              </a:solidFill>
              <a:highlight>
                <a:srgbClr val="242424"/>
              </a:highlight>
              <a:latin typeface="Consolas"/>
              <a:ea typeface="Consolas"/>
              <a:cs typeface="Consolas"/>
              <a:sym typeface="Consolas"/>
            </a:endParaRPr>
          </a:p>
        </p:txBody>
      </p:sp>
      <p:sp>
        <p:nvSpPr>
          <p:cNvPr id="511" name="Google Shape;511;p74"/>
          <p:cNvSpPr txBox="1"/>
          <p:nvPr/>
        </p:nvSpPr>
        <p:spPr>
          <a:xfrm>
            <a:off x="320625" y="884800"/>
            <a:ext cx="4462500" cy="341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app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"#app"</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menu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".menu"</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menuBtn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".menuBtn"</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clickWatch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".clickWatch"</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menuBtn.</a:t>
            </a:r>
            <a:r>
              <a:rPr b="1" lang="zh-TW" sz="1050">
                <a:solidFill>
                  <a:srgbClr val="A6E22E"/>
                </a:solidFill>
                <a:highlight>
                  <a:srgbClr val="242424"/>
                </a:highlight>
                <a:latin typeface="Consolas"/>
                <a:ea typeface="Consolas"/>
                <a:cs typeface="Consolas"/>
                <a:sym typeface="Consolas"/>
              </a:rPr>
              <a:t>addEventListener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"click"</a:t>
            </a:r>
            <a:r>
              <a:rPr b="1" lang="zh-TW" sz="1050">
                <a:solidFill>
                  <a:srgbClr val="F8F8F2"/>
                </a:solidFill>
                <a:highlight>
                  <a:srgbClr val="242424"/>
                </a:highlight>
                <a:latin typeface="Consolas"/>
                <a:ea typeface="Consolas"/>
                <a:cs typeface="Consolas"/>
                <a:sym typeface="Consolas"/>
              </a:rPr>
              <a:t>, ()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app.classList.</a:t>
            </a:r>
            <a:r>
              <a:rPr b="1" lang="zh-TW" sz="1050">
                <a:solidFill>
                  <a:srgbClr val="A6E22E"/>
                </a:solidFill>
                <a:highlight>
                  <a:srgbClr val="242424"/>
                </a:highlight>
                <a:latin typeface="Consolas"/>
                <a:ea typeface="Consolas"/>
                <a:cs typeface="Consolas"/>
                <a:sym typeface="Consolas"/>
              </a:rPr>
              <a:t>toggle</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"open"</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clickWatch.</a:t>
            </a:r>
            <a:r>
              <a:rPr b="1" lang="zh-TW" sz="1050">
                <a:solidFill>
                  <a:srgbClr val="A6E22E"/>
                </a:solidFill>
                <a:highlight>
                  <a:srgbClr val="242424"/>
                </a:highlight>
                <a:latin typeface="Consolas"/>
                <a:ea typeface="Consolas"/>
                <a:cs typeface="Consolas"/>
                <a:sym typeface="Consolas"/>
              </a:rPr>
              <a:t>addEventListener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"click"</a:t>
            </a:r>
            <a:r>
              <a:rPr b="1" lang="zh-TW" sz="1050">
                <a:solidFill>
                  <a:srgbClr val="F8F8F2"/>
                </a:solidFill>
                <a:highlight>
                  <a:srgbClr val="242424"/>
                </a:highlight>
                <a:latin typeface="Consolas"/>
                <a:ea typeface="Consolas"/>
                <a:cs typeface="Consolas"/>
                <a:sym typeface="Consolas"/>
              </a:rPr>
              <a:t>, ()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//寫法 1</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92672"/>
                </a:solidFill>
                <a:highlight>
                  <a:srgbClr val="242424"/>
                </a:highlight>
                <a:latin typeface="Consolas"/>
                <a:ea typeface="Consolas"/>
                <a:cs typeface="Consolas"/>
                <a:sym typeface="Consolas"/>
              </a:rPr>
              <a:t>if</a:t>
            </a:r>
            <a:r>
              <a:rPr b="1" lang="zh-TW" sz="1050">
                <a:solidFill>
                  <a:srgbClr val="F8F8F2"/>
                </a:solidFill>
                <a:highlight>
                  <a:srgbClr val="242424"/>
                </a:highlight>
                <a:latin typeface="Consolas"/>
                <a:ea typeface="Consolas"/>
                <a:cs typeface="Consolas"/>
                <a:sym typeface="Consolas"/>
              </a:rPr>
              <a:t> (app.classList.</a:t>
            </a:r>
            <a:r>
              <a:rPr b="1" lang="zh-TW" sz="1050">
                <a:solidFill>
                  <a:srgbClr val="A6E22E"/>
                </a:solidFill>
                <a:highlight>
                  <a:srgbClr val="242424"/>
                </a:highlight>
                <a:latin typeface="Consolas"/>
                <a:ea typeface="Consolas"/>
                <a:cs typeface="Consolas"/>
                <a:sym typeface="Consolas"/>
              </a:rPr>
              <a:t>contains</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"open"</a:t>
            </a:r>
            <a:r>
              <a:rPr b="1" lang="zh-TW" sz="1050">
                <a:solidFill>
                  <a:srgbClr val="F8F8F2"/>
                </a:solidFill>
                <a:highlight>
                  <a:srgbClr val="242424"/>
                </a:highlight>
                <a:latin typeface="Consolas"/>
                <a:ea typeface="Consolas"/>
                <a:cs typeface="Consolas"/>
                <a:sym typeface="Consolas"/>
              </a:rPr>
              <a:t>)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false</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window.</a:t>
            </a:r>
            <a:r>
              <a:rPr b="1" lang="zh-TW" sz="1050">
                <a:solidFill>
                  <a:srgbClr val="A6E22E"/>
                </a:solidFill>
                <a:highlight>
                  <a:srgbClr val="242424"/>
                </a:highlight>
                <a:latin typeface="Consolas"/>
                <a:ea typeface="Consolas"/>
                <a:cs typeface="Consolas"/>
                <a:sym typeface="Consolas"/>
              </a:rPr>
              <a:t>open</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"https://thecodingpro.com/"</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7-4 選取狀態切換</a:t>
            </a:r>
            <a:endParaRPr b="1" sz="1300">
              <a:solidFill>
                <a:srgbClr val="F7DF1E"/>
              </a:solidFill>
              <a:highlight>
                <a:srgbClr val="242424"/>
              </a:highlight>
              <a:latin typeface="Calibri"/>
              <a:ea typeface="Calibri"/>
              <a:cs typeface="Calibri"/>
              <a:sym typeface="Calibri"/>
            </a:endParaRPr>
          </a:p>
        </p:txBody>
      </p:sp>
      <p:sp>
        <p:nvSpPr>
          <p:cNvPr id="517" name="Google Shape;517;p75"/>
          <p:cNvSpPr txBox="1"/>
          <p:nvPr/>
        </p:nvSpPr>
        <p:spPr>
          <a:xfrm>
            <a:off x="2025125" y="215425"/>
            <a:ext cx="6749100" cy="4513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navBtn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querySelectorAll</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".nav"</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for (let i = 0; i &lt; navBtn.length; i++)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navBtn[i].addEventListener("click", menuClcik);</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const menuClcik = (e) =&gt;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for (let s = 0; s &lt; navBtn.length; s++)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navBtn[s].classList.remove("active");</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e.target.classList.add("active");</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8C8C8C"/>
                </a:solidFill>
                <a:highlight>
                  <a:srgbClr val="242424"/>
                </a:highlight>
                <a:latin typeface="Consolas"/>
                <a:ea typeface="Consolas"/>
                <a:cs typeface="Consolas"/>
                <a:sym typeface="Consolas"/>
              </a:rPr>
              <a:t>//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navBtn.length; i</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navBtn[i].</a:t>
            </a:r>
            <a:r>
              <a:rPr b="1" lang="zh-TW" sz="1050">
                <a:solidFill>
                  <a:srgbClr val="A6E22E"/>
                </a:solidFill>
                <a:highlight>
                  <a:srgbClr val="242424"/>
                </a:highlight>
                <a:latin typeface="Consolas"/>
                <a:ea typeface="Consolas"/>
                <a:cs typeface="Consolas"/>
                <a:sym typeface="Consolas"/>
              </a:rPr>
              <a:t>addEventListener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"click"</a:t>
            </a:r>
            <a:r>
              <a:rPr b="1" lang="zh-TW" sz="1050">
                <a:solidFill>
                  <a:srgbClr val="F8F8F2"/>
                </a:solidFill>
                <a:highlight>
                  <a:srgbClr val="242424"/>
                </a:highlight>
                <a:latin typeface="Consolas"/>
                <a:ea typeface="Consolas"/>
                <a:cs typeface="Consolas"/>
                <a:sym typeface="Consolas"/>
              </a:rPr>
              <a:t>, (</a:t>
            </a:r>
            <a:r>
              <a:rPr b="1" i="1" lang="zh-TW" sz="1050">
                <a:solidFill>
                  <a:srgbClr val="FD971F"/>
                </a:solidFill>
                <a:highlight>
                  <a:srgbClr val="242424"/>
                </a:highlight>
                <a:latin typeface="Consolas"/>
                <a:ea typeface="Consolas"/>
                <a:cs typeface="Consolas"/>
                <a:sym typeface="Consolas"/>
              </a:rPr>
              <a:t>e</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s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s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navBtn.length; s</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navBtn[s].classList.</a:t>
            </a:r>
            <a:r>
              <a:rPr b="1" lang="zh-TW" sz="1050">
                <a:solidFill>
                  <a:srgbClr val="A6E22E"/>
                </a:solidFill>
                <a:highlight>
                  <a:srgbClr val="242424"/>
                </a:highlight>
                <a:latin typeface="Consolas"/>
                <a:ea typeface="Consolas"/>
                <a:cs typeface="Consolas"/>
                <a:sym typeface="Consolas"/>
              </a:rPr>
              <a:t>remove</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"active"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e.target.classList.</a:t>
            </a:r>
            <a:r>
              <a:rPr b="1" lang="zh-TW" sz="1050">
                <a:solidFill>
                  <a:srgbClr val="A6E22E"/>
                </a:solidFill>
                <a:highlight>
                  <a:srgbClr val="242424"/>
                </a:highlight>
                <a:latin typeface="Consolas"/>
                <a:ea typeface="Consolas"/>
                <a:cs typeface="Consolas"/>
                <a:sym typeface="Consolas"/>
              </a:rPr>
              <a:t>add</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"active"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7-5 選取狀態切換更升級</a:t>
            </a:r>
            <a:endParaRPr b="1" sz="1300">
              <a:solidFill>
                <a:srgbClr val="F7DF1E"/>
              </a:solidFill>
              <a:highlight>
                <a:srgbClr val="242424"/>
              </a:highlight>
              <a:latin typeface="Calibri"/>
              <a:ea typeface="Calibri"/>
              <a:cs typeface="Calibri"/>
              <a:sym typeface="Calibri"/>
            </a:endParaRPr>
          </a:p>
        </p:txBody>
      </p:sp>
      <p:sp>
        <p:nvSpPr>
          <p:cNvPr id="523" name="Google Shape;523;p76"/>
          <p:cNvSpPr txBox="1"/>
          <p:nvPr/>
        </p:nvSpPr>
        <p:spPr>
          <a:xfrm>
            <a:off x="2547525" y="614000"/>
            <a:ext cx="4616100" cy="3855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navBtn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querySelectorAll</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".nav"</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page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querySelectorAll</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".page"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pageIdx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page[</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].style.display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"flex"</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navBtn.length; i</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navBtn[i].</a:t>
            </a:r>
            <a:r>
              <a:rPr b="1" lang="zh-TW" sz="1050">
                <a:solidFill>
                  <a:srgbClr val="A6E22E"/>
                </a:solidFill>
                <a:highlight>
                  <a:srgbClr val="242424"/>
                </a:highlight>
                <a:latin typeface="Consolas"/>
                <a:ea typeface="Consolas"/>
                <a:cs typeface="Consolas"/>
                <a:sym typeface="Consolas"/>
              </a:rPr>
              <a:t>addEventListener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"click"</a:t>
            </a:r>
            <a:r>
              <a:rPr b="1" lang="zh-TW" sz="1050">
                <a:solidFill>
                  <a:srgbClr val="F8F8F2"/>
                </a:solidFill>
                <a:highlight>
                  <a:srgbClr val="242424"/>
                </a:highlight>
                <a:latin typeface="Consolas"/>
                <a:ea typeface="Consolas"/>
                <a:cs typeface="Consolas"/>
                <a:sym typeface="Consolas"/>
              </a:rPr>
              <a:t>, (</a:t>
            </a:r>
            <a:r>
              <a:rPr b="1" i="1" lang="zh-TW" sz="1050">
                <a:solidFill>
                  <a:srgbClr val="FD971F"/>
                </a:solidFill>
                <a:highlight>
                  <a:srgbClr val="242424"/>
                </a:highlight>
                <a:latin typeface="Consolas"/>
                <a:ea typeface="Consolas"/>
                <a:cs typeface="Consolas"/>
                <a:sym typeface="Consolas"/>
              </a:rPr>
              <a:t>e</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s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s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navBtn.length; s</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navBtn[s].classList.</a:t>
            </a:r>
            <a:r>
              <a:rPr b="1" lang="zh-TW" sz="1050">
                <a:solidFill>
                  <a:srgbClr val="A6E22E"/>
                </a:solidFill>
                <a:highlight>
                  <a:srgbClr val="242424"/>
                </a:highlight>
                <a:latin typeface="Consolas"/>
                <a:ea typeface="Consolas"/>
                <a:cs typeface="Consolas"/>
                <a:sym typeface="Consolas"/>
              </a:rPr>
              <a:t>remove</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"active"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page[s].style.display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"none"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e.target.classList.</a:t>
            </a:r>
            <a:r>
              <a:rPr b="1" lang="zh-TW" sz="1050">
                <a:solidFill>
                  <a:srgbClr val="A6E22E"/>
                </a:solidFill>
                <a:highlight>
                  <a:srgbClr val="242424"/>
                </a:highlight>
                <a:latin typeface="Consolas"/>
                <a:ea typeface="Consolas"/>
                <a:cs typeface="Consolas"/>
                <a:sym typeface="Consolas"/>
              </a:rPr>
              <a:t>add</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"active"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pageIdx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A6E22E"/>
                </a:solidFill>
                <a:highlight>
                  <a:srgbClr val="242424"/>
                </a:highlight>
                <a:latin typeface="Consolas"/>
                <a:ea typeface="Consolas"/>
                <a:cs typeface="Consolas"/>
                <a:sym typeface="Consolas"/>
              </a:rPr>
              <a:t>Number</a:t>
            </a:r>
            <a:r>
              <a:rPr b="1" lang="zh-TW" sz="1050">
                <a:solidFill>
                  <a:srgbClr val="F8F8F2"/>
                </a:solidFill>
                <a:highlight>
                  <a:srgbClr val="242424"/>
                </a:highlight>
                <a:latin typeface="Consolas"/>
                <a:ea typeface="Consolas"/>
                <a:cs typeface="Consolas"/>
                <a:sym typeface="Consolas"/>
              </a:rPr>
              <a:t>(e.target.id.</a:t>
            </a:r>
            <a:r>
              <a:rPr b="1" lang="zh-TW" sz="1050">
                <a:solidFill>
                  <a:srgbClr val="A6E22E"/>
                </a:solidFill>
                <a:highlight>
                  <a:srgbClr val="242424"/>
                </a:highlight>
                <a:latin typeface="Consolas"/>
                <a:ea typeface="Consolas"/>
                <a:cs typeface="Consolas"/>
                <a:sym typeface="Consolas"/>
              </a:rPr>
              <a:t>substr</a:t>
            </a:r>
            <a:r>
              <a:rPr b="1" lang="zh-TW" sz="1050">
                <a:solidFill>
                  <a:srgbClr val="F8F8F2"/>
                </a:solidFill>
                <a:highlight>
                  <a:srgbClr val="242424"/>
                </a:highlight>
                <a:latin typeface="Consolas"/>
                <a:ea typeface="Consolas"/>
                <a:cs typeface="Consolas"/>
                <a:sym typeface="Consolas"/>
              </a:rPr>
              <a:t>(</a:t>
            </a:r>
            <a:r>
              <a:rPr b="1" lang="zh-TW" sz="1050">
                <a:solidFill>
                  <a:srgbClr val="FF80F4"/>
                </a:solidFill>
                <a:highlight>
                  <a:srgbClr val="242424"/>
                </a:highlight>
                <a:latin typeface="Consolas"/>
                <a:ea typeface="Consolas"/>
                <a:cs typeface="Consolas"/>
                <a:sym typeface="Consolas"/>
              </a:rPr>
              <a:t>1</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page[pageIdx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1</a:t>
            </a:r>
            <a:r>
              <a:rPr b="1" lang="zh-TW" sz="1050">
                <a:solidFill>
                  <a:srgbClr val="F8F8F2"/>
                </a:solidFill>
                <a:highlight>
                  <a:srgbClr val="242424"/>
                </a:highlight>
                <a:latin typeface="Consolas"/>
                <a:ea typeface="Consolas"/>
                <a:cs typeface="Consolas"/>
                <a:sym typeface="Consolas"/>
              </a:rPr>
              <a:t>].style.display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"flex"</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8-1 計時器 setInterval</a:t>
            </a:r>
            <a:endParaRPr b="1" sz="1300">
              <a:solidFill>
                <a:srgbClr val="F7DF1E"/>
              </a:solidFill>
              <a:highlight>
                <a:srgbClr val="242424"/>
              </a:highlight>
              <a:latin typeface="Calibri"/>
              <a:ea typeface="Calibri"/>
              <a:cs typeface="Calibri"/>
              <a:sym typeface="Calibri"/>
            </a:endParaRPr>
          </a:p>
        </p:txBody>
      </p:sp>
      <p:sp>
        <p:nvSpPr>
          <p:cNvPr id="529" name="Google Shape;529;p77"/>
          <p:cNvSpPr txBox="1"/>
          <p:nvPr/>
        </p:nvSpPr>
        <p:spPr>
          <a:xfrm>
            <a:off x="2655250" y="1087950"/>
            <a:ext cx="4287600" cy="2881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r>
              <a:rPr b="1" i="1" lang="zh-TW" sz="1100">
                <a:solidFill>
                  <a:srgbClr val="66D9EF"/>
                </a:solidFill>
                <a:highlight>
                  <a:srgbClr val="242424"/>
                </a:highlight>
                <a:latin typeface="Consolas"/>
                <a:ea typeface="Consolas"/>
                <a:cs typeface="Consolas"/>
                <a:sym typeface="Consolas"/>
              </a:rPr>
              <a:t>let</a:t>
            </a:r>
            <a:r>
              <a:rPr b="1" lang="zh-TW" sz="1100">
                <a:solidFill>
                  <a:srgbClr val="F8F8F2"/>
                </a:solidFill>
                <a:highlight>
                  <a:srgbClr val="242424"/>
                </a:highlight>
                <a:latin typeface="Consolas"/>
                <a:ea typeface="Consolas"/>
                <a:cs typeface="Consolas"/>
                <a:sym typeface="Consolas"/>
              </a:rPr>
              <a:t> idx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a:t>
            </a:r>
            <a:r>
              <a:rPr b="1" lang="zh-TW" sz="1100">
                <a:solidFill>
                  <a:srgbClr val="FF80F4"/>
                </a:solidFill>
                <a:highlight>
                  <a:srgbClr val="242424"/>
                </a:highlight>
                <a:latin typeface="Consolas"/>
                <a:ea typeface="Consolas"/>
                <a:cs typeface="Consolas"/>
                <a:sym typeface="Consolas"/>
              </a:rPr>
              <a:t>0</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time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document.</a:t>
            </a:r>
            <a:r>
              <a:rPr b="1" lang="zh-TW" sz="1100">
                <a:solidFill>
                  <a:srgbClr val="A6E22E"/>
                </a:solidFill>
                <a:highlight>
                  <a:srgbClr val="242424"/>
                </a:highlight>
                <a:latin typeface="Consolas"/>
                <a:ea typeface="Consolas"/>
                <a:cs typeface="Consolas"/>
                <a:sym typeface="Consolas"/>
              </a:rPr>
              <a:t>querySelector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"#time"</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time.innerText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idx;</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go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a:t>
            </a:r>
            <a:r>
              <a:rPr b="1" lang="zh-TW" sz="1100">
                <a:solidFill>
                  <a:srgbClr val="A6E22E"/>
                </a:solidFill>
                <a:highlight>
                  <a:srgbClr val="242424"/>
                </a:highlight>
                <a:latin typeface="Consolas"/>
                <a:ea typeface="Consolas"/>
                <a:cs typeface="Consolas"/>
                <a:sym typeface="Consolas"/>
              </a:rPr>
              <a:t>setInterval</a:t>
            </a:r>
            <a:r>
              <a:rPr b="1" lang="zh-TW" sz="1100">
                <a:solidFill>
                  <a:srgbClr val="F8F8F2"/>
                </a:solidFill>
                <a:highlight>
                  <a:srgbClr val="242424"/>
                </a:highlight>
                <a:latin typeface="Consolas"/>
                <a:ea typeface="Consolas"/>
                <a:cs typeface="Consolas"/>
                <a:sym typeface="Consolas"/>
              </a:rPr>
              <a:t>(() </a:t>
            </a:r>
            <a:r>
              <a:rPr b="1" i="1" lang="zh-TW" sz="1100">
                <a:solidFill>
                  <a:srgbClr val="66D9EF"/>
                </a:solidFill>
                <a:highlight>
                  <a:srgbClr val="242424"/>
                </a:highlight>
                <a:latin typeface="Consolas"/>
                <a:ea typeface="Consolas"/>
                <a:cs typeface="Consolas"/>
                <a:sym typeface="Consolas"/>
              </a:rPr>
              <a:t>=&gt;</a:t>
            </a: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idx</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time.innerText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idx;</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r>
              <a:rPr b="1" lang="zh-TW" sz="1100">
                <a:solidFill>
                  <a:srgbClr val="F92672"/>
                </a:solidFill>
                <a:highlight>
                  <a:srgbClr val="242424"/>
                </a:highlight>
                <a:latin typeface="Consolas"/>
                <a:ea typeface="Consolas"/>
                <a:cs typeface="Consolas"/>
                <a:sym typeface="Consolas"/>
              </a:rPr>
              <a:t>if</a:t>
            </a:r>
            <a:r>
              <a:rPr b="1" lang="zh-TW" sz="1100">
                <a:solidFill>
                  <a:srgbClr val="F8F8F2"/>
                </a:solidFill>
                <a:highlight>
                  <a:srgbClr val="242424"/>
                </a:highlight>
                <a:latin typeface="Consolas"/>
                <a:ea typeface="Consolas"/>
                <a:cs typeface="Consolas"/>
                <a:sym typeface="Consolas"/>
              </a:rPr>
              <a:t> (idx </a:t>
            </a:r>
            <a:r>
              <a:rPr b="1" lang="zh-TW" sz="1100">
                <a:solidFill>
                  <a:srgbClr val="F92672"/>
                </a:solidFill>
                <a:highlight>
                  <a:srgbClr val="242424"/>
                </a:highlight>
                <a:latin typeface="Consolas"/>
                <a:ea typeface="Consolas"/>
                <a:cs typeface="Consolas"/>
                <a:sym typeface="Consolas"/>
              </a:rPr>
              <a:t>&gt;=</a:t>
            </a:r>
            <a:r>
              <a:rPr b="1" lang="zh-TW" sz="1100">
                <a:solidFill>
                  <a:srgbClr val="F8F8F2"/>
                </a:solidFill>
                <a:highlight>
                  <a:srgbClr val="242424"/>
                </a:highlight>
                <a:latin typeface="Consolas"/>
                <a:ea typeface="Consolas"/>
                <a:cs typeface="Consolas"/>
                <a:sym typeface="Consolas"/>
              </a:rPr>
              <a:t> </a:t>
            </a:r>
            <a:r>
              <a:rPr b="1" lang="zh-TW" sz="1100">
                <a:solidFill>
                  <a:srgbClr val="FF80F4"/>
                </a:solidFill>
                <a:highlight>
                  <a:srgbClr val="242424"/>
                </a:highlight>
                <a:latin typeface="Consolas"/>
                <a:ea typeface="Consolas"/>
                <a:cs typeface="Consolas"/>
                <a:sym typeface="Consolas"/>
              </a:rPr>
              <a:t>10</a:t>
            </a: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r>
              <a:rPr b="1" lang="zh-TW" sz="1100">
                <a:solidFill>
                  <a:srgbClr val="A6E22E"/>
                </a:solidFill>
                <a:highlight>
                  <a:srgbClr val="242424"/>
                </a:highlight>
                <a:latin typeface="Consolas"/>
                <a:ea typeface="Consolas"/>
                <a:cs typeface="Consolas"/>
                <a:sym typeface="Consolas"/>
              </a:rPr>
              <a:t>clearInterval</a:t>
            </a:r>
            <a:r>
              <a:rPr b="1" lang="zh-TW" sz="1100">
                <a:solidFill>
                  <a:srgbClr val="F8F8F2"/>
                </a:solidFill>
                <a:highlight>
                  <a:srgbClr val="242424"/>
                </a:highlight>
                <a:latin typeface="Consolas"/>
                <a:ea typeface="Consolas"/>
                <a:cs typeface="Consolas"/>
                <a:sym typeface="Consolas"/>
              </a:rPr>
              <a:t>(go);</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 </a:t>
            </a:r>
            <a:r>
              <a:rPr b="1" lang="zh-TW" sz="1100">
                <a:solidFill>
                  <a:srgbClr val="FF80F4"/>
                </a:solidFill>
                <a:highlight>
                  <a:srgbClr val="242424"/>
                </a:highlight>
                <a:latin typeface="Consolas"/>
                <a:ea typeface="Consolas"/>
                <a:cs typeface="Consolas"/>
                <a:sym typeface="Consolas"/>
              </a:rPr>
              <a:t>1000</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8-2 計時器 setTimeout</a:t>
            </a:r>
            <a:endParaRPr b="1" sz="1300">
              <a:solidFill>
                <a:srgbClr val="F7DF1E"/>
              </a:solidFill>
              <a:highlight>
                <a:srgbClr val="242424"/>
              </a:highlight>
              <a:latin typeface="Calibri"/>
              <a:ea typeface="Calibri"/>
              <a:cs typeface="Calibri"/>
              <a:sym typeface="Calibri"/>
            </a:endParaRPr>
          </a:p>
        </p:txBody>
      </p:sp>
      <p:sp>
        <p:nvSpPr>
          <p:cNvPr id="535" name="Google Shape;535;p78"/>
          <p:cNvSpPr txBox="1"/>
          <p:nvPr/>
        </p:nvSpPr>
        <p:spPr>
          <a:xfrm>
            <a:off x="2395800" y="1411500"/>
            <a:ext cx="4352400" cy="232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time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document.</a:t>
            </a:r>
            <a:r>
              <a:rPr b="1" lang="zh-TW" sz="1050">
                <a:solidFill>
                  <a:srgbClr val="A6E22E"/>
                </a:solidFill>
                <a:highlight>
                  <a:srgbClr val="242424"/>
                </a:highlight>
                <a:latin typeface="Consolas"/>
                <a:ea typeface="Consolas"/>
                <a:cs typeface="Consolas"/>
                <a:sym typeface="Consolas"/>
              </a:rPr>
              <a:t>querySelector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"#time"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time.innerText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"3秒後開始"</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A6E22E"/>
                </a:solidFill>
                <a:highlight>
                  <a:srgbClr val="242424"/>
                </a:highlight>
                <a:latin typeface="Consolas"/>
                <a:ea typeface="Consolas"/>
                <a:cs typeface="Consolas"/>
                <a:sym typeface="Consolas"/>
              </a:rPr>
              <a:t>setTimeout</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time.innerText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"開始!"</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 </a:t>
            </a:r>
            <a:r>
              <a:rPr b="1" lang="zh-TW" sz="1050">
                <a:solidFill>
                  <a:srgbClr val="FF80F4"/>
                </a:solidFill>
                <a:highlight>
                  <a:srgbClr val="242424"/>
                </a:highlight>
                <a:latin typeface="Consolas"/>
                <a:ea typeface="Consolas"/>
                <a:cs typeface="Consolas"/>
                <a:sym typeface="Consolas"/>
              </a:rPr>
              <a:t>3000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A6E22E"/>
                </a:solidFill>
                <a:highlight>
                  <a:srgbClr val="242424"/>
                </a:highlight>
                <a:latin typeface="Consolas"/>
                <a:ea typeface="Consolas"/>
                <a:cs typeface="Consolas"/>
                <a:sym typeface="Consolas"/>
              </a:rPr>
              <a:t>setTimeout</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time.innerText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"END"</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 </a:t>
            </a:r>
            <a:r>
              <a:rPr b="1" lang="zh-TW" sz="1050">
                <a:solidFill>
                  <a:srgbClr val="FF80F4"/>
                </a:solidFill>
                <a:highlight>
                  <a:srgbClr val="242424"/>
                </a:highlight>
                <a:latin typeface="Consolas"/>
                <a:ea typeface="Consolas"/>
                <a:cs typeface="Consolas"/>
                <a:sym typeface="Consolas"/>
              </a:rPr>
              <a:t>6000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8-3 計時器進階組合( 播放、暫停、重新 )</a:t>
            </a:r>
            <a:endParaRPr b="1" sz="1300">
              <a:solidFill>
                <a:srgbClr val="F7DF1E"/>
              </a:solidFill>
              <a:highlight>
                <a:srgbClr val="242424"/>
              </a:highlight>
              <a:latin typeface="Calibri"/>
              <a:ea typeface="Calibri"/>
              <a:cs typeface="Calibri"/>
              <a:sym typeface="Calibri"/>
            </a:endParaRPr>
          </a:p>
        </p:txBody>
      </p:sp>
      <p:sp>
        <p:nvSpPr>
          <p:cNvPr id="541" name="Google Shape;541;p79"/>
          <p:cNvSpPr txBox="1"/>
          <p:nvPr/>
        </p:nvSpPr>
        <p:spPr>
          <a:xfrm>
            <a:off x="1272850" y="543525"/>
            <a:ext cx="3089100" cy="1310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timeTxt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getElementById</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"timeTxt"</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play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getElementById</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"play"</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stop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getElementById</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"stop"</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reset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getElementById</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"reset"</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playTime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null</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time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0</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isStop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false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p:txBody>
      </p:sp>
      <p:sp>
        <p:nvSpPr>
          <p:cNvPr id="542" name="Google Shape;542;p79"/>
          <p:cNvSpPr txBox="1"/>
          <p:nvPr/>
        </p:nvSpPr>
        <p:spPr>
          <a:xfrm>
            <a:off x="4858550" y="462800"/>
            <a:ext cx="3639000" cy="4318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function</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resetFn</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play.</a:t>
            </a:r>
            <a:r>
              <a:rPr b="1" lang="zh-TW" sz="800">
                <a:solidFill>
                  <a:srgbClr val="A6E22E"/>
                </a:solidFill>
                <a:highlight>
                  <a:srgbClr val="242424"/>
                </a:highlight>
                <a:latin typeface="Consolas"/>
                <a:ea typeface="Consolas"/>
                <a:cs typeface="Consolas"/>
                <a:sym typeface="Consolas"/>
              </a:rPr>
              <a:t>removeEventListener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playFn);</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time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0</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timeTxt.innerText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time;</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resetActive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this.classList.</a:t>
            </a:r>
            <a:r>
              <a:rPr b="1" lang="zh-TW" sz="800">
                <a:solidFill>
                  <a:srgbClr val="A6E22E"/>
                </a:solidFill>
                <a:highlight>
                  <a:srgbClr val="242424"/>
                </a:highlight>
                <a:latin typeface="Consolas"/>
                <a:ea typeface="Consolas"/>
                <a:cs typeface="Consolas"/>
                <a:sym typeface="Consolas"/>
              </a:rPr>
              <a:t>add</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clearInterval</a:t>
            </a:r>
            <a:r>
              <a:rPr b="1" lang="zh-TW" sz="800">
                <a:solidFill>
                  <a:srgbClr val="F8F8F2"/>
                </a:solidFill>
                <a:highlight>
                  <a:srgbClr val="242424"/>
                </a:highlight>
                <a:latin typeface="Consolas"/>
                <a:ea typeface="Consolas"/>
                <a:cs typeface="Consolas"/>
                <a:sym typeface="Consolas"/>
              </a:rPr>
              <a:t>(playTime);</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setTimeout</a:t>
            </a:r>
            <a:r>
              <a:rPr b="1" lang="zh-TW" sz="800">
                <a:solidFill>
                  <a:srgbClr val="F8F8F2"/>
                </a:solidFill>
                <a:highlight>
                  <a:srgbClr val="242424"/>
                </a:highlight>
                <a:latin typeface="Consolas"/>
                <a:ea typeface="Consolas"/>
                <a:cs typeface="Consolas"/>
                <a:sym typeface="Consolas"/>
              </a:rPr>
              <a:t>(() </a:t>
            </a:r>
            <a:r>
              <a:rPr b="1" i="1" lang="zh-TW" sz="800">
                <a:solidFill>
                  <a:srgbClr val="66D9EF"/>
                </a:solidFill>
                <a:highlight>
                  <a:srgbClr val="242424"/>
                </a:highlight>
                <a:latin typeface="Consolas"/>
                <a:ea typeface="Consolas"/>
                <a:cs typeface="Consolas"/>
                <a:sym typeface="Consolas"/>
              </a:rPr>
              <a:t>=&gt;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resetActive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play.</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playFn);</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 </a:t>
            </a:r>
            <a:r>
              <a:rPr b="1" lang="zh-TW" sz="800">
                <a:solidFill>
                  <a:srgbClr val="FF80F4"/>
                </a:solidFill>
                <a:highlight>
                  <a:srgbClr val="242424"/>
                </a:highlight>
                <a:latin typeface="Consolas"/>
                <a:ea typeface="Consolas"/>
                <a:cs typeface="Consolas"/>
                <a:sym typeface="Consolas"/>
              </a:rPr>
              <a:t>1500</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function</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TimeGo</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playTime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setInterval</a:t>
            </a:r>
            <a:r>
              <a:rPr b="1" lang="zh-TW" sz="800">
                <a:solidFill>
                  <a:srgbClr val="F8F8F2"/>
                </a:solidFill>
                <a:highlight>
                  <a:srgbClr val="242424"/>
                </a:highlight>
                <a:latin typeface="Consolas"/>
                <a:ea typeface="Consolas"/>
                <a:cs typeface="Consolas"/>
                <a:sym typeface="Consolas"/>
              </a:rPr>
              <a:t>(() </a:t>
            </a:r>
            <a:r>
              <a:rPr b="1" i="1" lang="zh-TW" sz="800">
                <a:solidFill>
                  <a:srgbClr val="66D9EF"/>
                </a:solidFill>
                <a:highlight>
                  <a:srgbClr val="242424"/>
                </a:highlight>
                <a:latin typeface="Consolas"/>
                <a:ea typeface="Consolas"/>
                <a:cs typeface="Consolas"/>
                <a:sym typeface="Consolas"/>
              </a:rPr>
              <a:t>=&gt;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time</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timeTxt.innerText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time;</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 </a:t>
            </a:r>
            <a:r>
              <a:rPr b="1" lang="zh-TW" sz="800">
                <a:solidFill>
                  <a:srgbClr val="FF80F4"/>
                </a:solidFill>
                <a:highlight>
                  <a:srgbClr val="242424"/>
                </a:highlight>
                <a:latin typeface="Consolas"/>
                <a:ea typeface="Consolas"/>
                <a:cs typeface="Consolas"/>
                <a:sym typeface="Consolas"/>
              </a:rPr>
              <a:t>1000</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function</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resetActive</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play.classList.</a:t>
            </a:r>
            <a:r>
              <a:rPr b="1" lang="zh-TW" sz="800">
                <a:solidFill>
                  <a:srgbClr val="A6E22E"/>
                </a:solidFill>
                <a:highlight>
                  <a:srgbClr val="242424"/>
                </a:highlight>
                <a:latin typeface="Consolas"/>
                <a:ea typeface="Consolas"/>
                <a:cs typeface="Consolas"/>
                <a:sym typeface="Consolas"/>
              </a:rPr>
              <a:t>remove</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stop.classList.</a:t>
            </a:r>
            <a:r>
              <a:rPr b="1" lang="zh-TW" sz="800">
                <a:solidFill>
                  <a:srgbClr val="A6E22E"/>
                </a:solidFill>
                <a:highlight>
                  <a:srgbClr val="242424"/>
                </a:highlight>
                <a:latin typeface="Consolas"/>
                <a:ea typeface="Consolas"/>
                <a:cs typeface="Consolas"/>
                <a:sym typeface="Consolas"/>
              </a:rPr>
              <a:t>remove</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reset.classList.</a:t>
            </a:r>
            <a:r>
              <a:rPr b="1" lang="zh-TW" sz="800">
                <a:solidFill>
                  <a:srgbClr val="A6E22E"/>
                </a:solidFill>
                <a:highlight>
                  <a:srgbClr val="242424"/>
                </a:highlight>
                <a:latin typeface="Consolas"/>
                <a:ea typeface="Consolas"/>
                <a:cs typeface="Consolas"/>
                <a:sym typeface="Consolas"/>
              </a:rPr>
              <a:t>remove</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p:txBody>
      </p:sp>
      <p:sp>
        <p:nvSpPr>
          <p:cNvPr id="543" name="Google Shape;543;p79"/>
          <p:cNvSpPr txBox="1"/>
          <p:nvPr/>
        </p:nvSpPr>
        <p:spPr>
          <a:xfrm>
            <a:off x="1296925" y="1963900"/>
            <a:ext cx="2806500" cy="642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play.</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playFn);</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stop.</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stopFn);</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reset.</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resetFn);</a:t>
            </a:r>
            <a:endParaRPr b="1" sz="800">
              <a:solidFill>
                <a:srgbClr val="F8F8F2"/>
              </a:solidFill>
              <a:highlight>
                <a:srgbClr val="242424"/>
              </a:highlight>
              <a:latin typeface="Consolas"/>
              <a:ea typeface="Consolas"/>
              <a:cs typeface="Consolas"/>
              <a:sym typeface="Consolas"/>
            </a:endParaRPr>
          </a:p>
        </p:txBody>
      </p:sp>
      <p:sp>
        <p:nvSpPr>
          <p:cNvPr id="544" name="Google Shape;544;p79"/>
          <p:cNvSpPr txBox="1"/>
          <p:nvPr/>
        </p:nvSpPr>
        <p:spPr>
          <a:xfrm>
            <a:off x="1272850" y="2737425"/>
            <a:ext cx="3000000" cy="21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function</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playFn</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play.</a:t>
            </a:r>
            <a:r>
              <a:rPr b="1" lang="zh-TW" sz="800">
                <a:solidFill>
                  <a:srgbClr val="A6E22E"/>
                </a:solidFill>
                <a:highlight>
                  <a:srgbClr val="242424"/>
                </a:highlight>
                <a:latin typeface="Consolas"/>
                <a:ea typeface="Consolas"/>
                <a:cs typeface="Consolas"/>
                <a:sym typeface="Consolas"/>
              </a:rPr>
              <a:t>removeEventListener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playFn);</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TimeGo</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resetActive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this.classList.</a:t>
            </a:r>
            <a:r>
              <a:rPr b="1" lang="zh-TW" sz="800">
                <a:solidFill>
                  <a:srgbClr val="A6E22E"/>
                </a:solidFill>
                <a:highlight>
                  <a:srgbClr val="242424"/>
                </a:highlight>
                <a:latin typeface="Consolas"/>
                <a:ea typeface="Consolas"/>
                <a:cs typeface="Consolas"/>
                <a:sym typeface="Consolas"/>
              </a:rPr>
              <a:t>add</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function</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stopFn</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play.</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playFn);</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clearInterval</a:t>
            </a:r>
            <a:r>
              <a:rPr b="1" lang="zh-TW" sz="800">
                <a:solidFill>
                  <a:srgbClr val="F8F8F2"/>
                </a:solidFill>
                <a:highlight>
                  <a:srgbClr val="242424"/>
                </a:highlight>
                <a:latin typeface="Consolas"/>
                <a:ea typeface="Consolas"/>
                <a:cs typeface="Consolas"/>
                <a:sym typeface="Consolas"/>
              </a:rPr>
              <a:t>(playTime);</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resetActive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this.classList.</a:t>
            </a:r>
            <a:r>
              <a:rPr b="1" lang="zh-TW" sz="800">
                <a:solidFill>
                  <a:srgbClr val="A6E22E"/>
                </a:solidFill>
                <a:highlight>
                  <a:srgbClr val="242424"/>
                </a:highlight>
                <a:latin typeface="Consolas"/>
                <a:ea typeface="Consolas"/>
                <a:cs typeface="Consolas"/>
                <a:sym typeface="Consolas"/>
              </a:rPr>
              <a:t>add</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"active"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8-4 照片牆自動展示切換</a:t>
            </a:r>
            <a:endParaRPr b="1" sz="1300">
              <a:solidFill>
                <a:srgbClr val="F7DF1E"/>
              </a:solidFill>
              <a:highlight>
                <a:srgbClr val="242424"/>
              </a:highlight>
              <a:latin typeface="Calibri"/>
              <a:ea typeface="Calibri"/>
              <a:cs typeface="Calibri"/>
              <a:sym typeface="Calibri"/>
            </a:endParaRPr>
          </a:p>
        </p:txBody>
      </p:sp>
      <p:sp>
        <p:nvSpPr>
          <p:cNvPr id="550" name="Google Shape;550;p80"/>
          <p:cNvSpPr txBox="1"/>
          <p:nvPr/>
        </p:nvSpPr>
        <p:spPr>
          <a:xfrm>
            <a:off x="612150" y="954525"/>
            <a:ext cx="3239400" cy="2480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pageidx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1</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time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null</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a1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"#a1"</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a2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"#a2"</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a3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"#a3"</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a4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"#a4"</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a5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"#a5"</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phone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"#contentPhone"</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a1.</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showPhoto);</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a2.</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showPhoto);</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a3.</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showPhoto);</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a4.</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showPhoto);</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a5.</a:t>
            </a:r>
            <a:r>
              <a:rPr b="1" lang="zh-TW" sz="800">
                <a:solidFill>
                  <a:srgbClr val="A6E22E"/>
                </a:solidFill>
                <a:highlight>
                  <a:srgbClr val="242424"/>
                </a:highlight>
                <a:latin typeface="Consolas"/>
                <a:ea typeface="Consolas"/>
                <a:cs typeface="Consolas"/>
                <a:sym typeface="Consolas"/>
              </a:rPr>
              <a:t>addEventListener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"click"</a:t>
            </a:r>
            <a:r>
              <a:rPr b="1" lang="zh-TW" sz="800">
                <a:solidFill>
                  <a:srgbClr val="F8F8F2"/>
                </a:solidFill>
                <a:highlight>
                  <a:srgbClr val="242424"/>
                </a:highlight>
                <a:latin typeface="Consolas"/>
                <a:ea typeface="Consolas"/>
                <a:cs typeface="Consolas"/>
                <a:sym typeface="Consolas"/>
              </a:rPr>
              <a:t>, showPhoto);</a:t>
            </a:r>
            <a:endParaRPr b="1" sz="800">
              <a:solidFill>
                <a:srgbClr val="F8F8F2"/>
              </a:solidFill>
              <a:highlight>
                <a:srgbClr val="242424"/>
              </a:highlight>
              <a:latin typeface="Consolas"/>
              <a:ea typeface="Consolas"/>
              <a:cs typeface="Consolas"/>
              <a:sym typeface="Consolas"/>
            </a:endParaRPr>
          </a:p>
        </p:txBody>
      </p:sp>
      <p:sp>
        <p:nvSpPr>
          <p:cNvPr id="551" name="Google Shape;551;p80"/>
          <p:cNvSpPr txBox="1"/>
          <p:nvPr/>
        </p:nvSpPr>
        <p:spPr>
          <a:xfrm>
            <a:off x="4152500" y="161700"/>
            <a:ext cx="4648500" cy="4820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function</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showPhoto</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pageidx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Number</a:t>
            </a:r>
            <a:r>
              <a:rPr b="1" lang="zh-TW" sz="800">
                <a:solidFill>
                  <a:srgbClr val="F8F8F2"/>
                </a:solidFill>
                <a:highlight>
                  <a:srgbClr val="242424"/>
                </a:highlight>
                <a:latin typeface="Consolas"/>
                <a:ea typeface="Consolas"/>
                <a:cs typeface="Consolas"/>
                <a:sym typeface="Consolas"/>
              </a:rPr>
              <a:t>(this.id.</a:t>
            </a:r>
            <a:r>
              <a:rPr b="1" lang="zh-TW" sz="800">
                <a:solidFill>
                  <a:srgbClr val="A6E22E"/>
                </a:solidFill>
                <a:highlight>
                  <a:srgbClr val="242424"/>
                </a:highlight>
                <a:latin typeface="Consolas"/>
                <a:ea typeface="Consolas"/>
                <a:cs typeface="Consolas"/>
                <a:sym typeface="Consolas"/>
              </a:rPr>
              <a:t>substr</a:t>
            </a:r>
            <a:r>
              <a:rPr b="1" lang="zh-TW" sz="800">
                <a:solidFill>
                  <a:srgbClr val="F8F8F2"/>
                </a:solidFill>
                <a:highlight>
                  <a:srgbClr val="242424"/>
                </a:highlight>
                <a:latin typeface="Consolas"/>
                <a:ea typeface="Consolas"/>
                <a:cs typeface="Consolas"/>
                <a:sym typeface="Consolas"/>
              </a:rPr>
              <a:t>(</a:t>
            </a:r>
            <a:r>
              <a:rPr b="1" lang="zh-TW" sz="800">
                <a:solidFill>
                  <a:srgbClr val="FF80F4"/>
                </a:solidFill>
                <a:highlight>
                  <a:srgbClr val="242424"/>
                </a:highlight>
                <a:latin typeface="Consolas"/>
                <a:ea typeface="Consolas"/>
                <a:cs typeface="Consolas"/>
                <a:sym typeface="Consolas"/>
              </a:rPr>
              <a:t>1</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phone.style.backgroundImage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'url("../images/05/big/'</a:t>
            </a: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this.id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'.jpg")'</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reset</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clearInterval</a:t>
            </a:r>
            <a:r>
              <a:rPr b="1" lang="zh-TW" sz="800">
                <a:solidFill>
                  <a:srgbClr val="F8F8F2"/>
                </a:solidFill>
                <a:highlight>
                  <a:srgbClr val="242424"/>
                </a:highlight>
                <a:latin typeface="Consolas"/>
                <a:ea typeface="Consolas"/>
                <a:cs typeface="Consolas"/>
                <a:sym typeface="Consolas"/>
              </a:rPr>
              <a:t>(time);</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timeGo</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function</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timeGo</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time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setInterval</a:t>
            </a:r>
            <a:r>
              <a:rPr b="1" lang="zh-TW" sz="800">
                <a:solidFill>
                  <a:srgbClr val="F8F8F2"/>
                </a:solidFill>
                <a:highlight>
                  <a:srgbClr val="242424"/>
                </a:highlight>
                <a:latin typeface="Consolas"/>
                <a:ea typeface="Consolas"/>
                <a:cs typeface="Consolas"/>
                <a:sym typeface="Consolas"/>
              </a:rPr>
              <a:t>(() </a:t>
            </a:r>
            <a:r>
              <a:rPr b="1" i="1" lang="zh-TW" sz="800">
                <a:solidFill>
                  <a:srgbClr val="66D9EF"/>
                </a:solidFill>
                <a:highlight>
                  <a:srgbClr val="242424"/>
                </a:highlight>
                <a:latin typeface="Consolas"/>
                <a:ea typeface="Consolas"/>
                <a:cs typeface="Consolas"/>
                <a:sym typeface="Consolas"/>
              </a:rPr>
              <a:t>=&gt;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pageidx</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if</a:t>
            </a:r>
            <a:r>
              <a:rPr b="1" lang="zh-TW" sz="800">
                <a:solidFill>
                  <a:srgbClr val="F8F8F2"/>
                </a:solidFill>
                <a:highlight>
                  <a:srgbClr val="242424"/>
                </a:highlight>
                <a:latin typeface="Consolas"/>
                <a:ea typeface="Consolas"/>
                <a:cs typeface="Consolas"/>
                <a:sym typeface="Consolas"/>
              </a:rPr>
              <a:t> (pageidx </a:t>
            </a:r>
            <a:r>
              <a:rPr b="1" lang="zh-TW" sz="800">
                <a:solidFill>
                  <a:srgbClr val="F92672"/>
                </a:solidFill>
                <a:highlight>
                  <a:srgbClr val="242424"/>
                </a:highlight>
                <a:latin typeface="Consolas"/>
                <a:ea typeface="Consolas"/>
                <a:cs typeface="Consolas"/>
                <a:sym typeface="Consolas"/>
              </a:rPr>
              <a:t>&gt;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5</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pageidx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1</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phone.style.backgroundImage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`url("../images/05/big/a</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pageidx</a:t>
            </a:r>
            <a:r>
              <a:rPr b="1" lang="zh-TW" sz="800">
                <a:solidFill>
                  <a:srgbClr val="F9267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.jpg")`</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reset</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 </a:t>
            </a:r>
            <a:r>
              <a:rPr b="1" lang="zh-TW" sz="800">
                <a:solidFill>
                  <a:srgbClr val="FF80F4"/>
                </a:solidFill>
                <a:highlight>
                  <a:srgbClr val="242424"/>
                </a:highlight>
                <a:latin typeface="Consolas"/>
                <a:ea typeface="Consolas"/>
                <a:cs typeface="Consolas"/>
                <a:sym typeface="Consolas"/>
              </a:rPr>
              <a:t>3000</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function</a:t>
            </a:r>
            <a:r>
              <a:rPr b="1" lang="zh-TW" sz="800">
                <a:solidFill>
                  <a:srgbClr val="F8F8F2"/>
                </a:solidFill>
                <a:highlight>
                  <a:srgbClr val="242424"/>
                </a:highlight>
                <a:latin typeface="Consolas"/>
                <a:ea typeface="Consolas"/>
                <a:cs typeface="Consolas"/>
                <a:sym typeface="Consolas"/>
              </a:rPr>
              <a:t> </a:t>
            </a:r>
            <a:r>
              <a:rPr b="1" lang="zh-TW" sz="800">
                <a:solidFill>
                  <a:srgbClr val="A6E22E"/>
                </a:solidFill>
                <a:highlight>
                  <a:srgbClr val="242424"/>
                </a:highlight>
                <a:latin typeface="Consolas"/>
                <a:ea typeface="Consolas"/>
                <a:cs typeface="Consolas"/>
                <a:sym typeface="Consolas"/>
              </a:rPr>
              <a:t>reset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92672"/>
                </a:solidFill>
                <a:highlight>
                  <a:srgbClr val="242424"/>
                </a:highlight>
                <a:latin typeface="Consolas"/>
                <a:ea typeface="Consolas"/>
                <a:cs typeface="Consolas"/>
                <a:sym typeface="Consolas"/>
              </a:rPr>
              <a:t>for</a:t>
            </a:r>
            <a:r>
              <a:rPr b="1" lang="zh-TW" sz="800">
                <a:solidFill>
                  <a:srgbClr val="F8F8F2"/>
                </a:solidFill>
                <a:highlight>
                  <a:srgbClr val="242424"/>
                </a:highlight>
                <a:latin typeface="Consolas"/>
                <a:ea typeface="Consolas"/>
                <a:cs typeface="Consolas"/>
                <a:sym typeface="Consolas"/>
              </a:rPr>
              <a:t> (</a:t>
            </a: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i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1</a:t>
            </a:r>
            <a:r>
              <a:rPr b="1" lang="zh-TW" sz="800">
                <a:solidFill>
                  <a:srgbClr val="F8F8F2"/>
                </a:solidFill>
                <a:highlight>
                  <a:srgbClr val="242424"/>
                </a:highlight>
                <a:latin typeface="Consolas"/>
                <a:ea typeface="Consolas"/>
                <a:cs typeface="Consolas"/>
                <a:sym typeface="Consolas"/>
              </a:rPr>
              <a:t>; i </a:t>
            </a:r>
            <a:r>
              <a:rPr b="1" lang="zh-TW" sz="800">
                <a:solidFill>
                  <a:srgbClr val="F92672"/>
                </a:solidFill>
                <a:highlight>
                  <a:srgbClr val="242424"/>
                </a:highlight>
                <a:latin typeface="Consolas"/>
                <a:ea typeface="Consolas"/>
                <a:cs typeface="Consolas"/>
                <a:sym typeface="Consolas"/>
              </a:rPr>
              <a:t>&lt;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6</a:t>
            </a:r>
            <a:r>
              <a:rPr b="1" lang="zh-TW" sz="800">
                <a:solidFill>
                  <a:srgbClr val="F8F8F2"/>
                </a:solidFill>
                <a:highlight>
                  <a:srgbClr val="242424"/>
                </a:highlight>
                <a:latin typeface="Consolas"/>
                <a:ea typeface="Consolas"/>
                <a:cs typeface="Consolas"/>
                <a:sym typeface="Consolas"/>
              </a:rPr>
              <a:t>; i</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i</a:t>
            </a:r>
            <a:r>
              <a:rPr b="1" lang="zh-TW" sz="800">
                <a:solidFill>
                  <a:srgbClr val="F9267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).style.opacity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0.5</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pageidx</a:t>
            </a:r>
            <a:r>
              <a:rPr b="1" lang="zh-TW" sz="800">
                <a:solidFill>
                  <a:srgbClr val="F9267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).style.opacity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1</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A6E22E"/>
                </a:solidFill>
                <a:highlight>
                  <a:srgbClr val="242424"/>
                </a:highlight>
                <a:latin typeface="Consolas"/>
                <a:ea typeface="Consolas"/>
                <a:cs typeface="Consolas"/>
                <a:sym typeface="Consolas"/>
              </a:rPr>
              <a:t>timeGo</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pageidx</a:t>
            </a:r>
            <a:r>
              <a:rPr b="1" lang="zh-TW" sz="800">
                <a:solidFill>
                  <a:srgbClr val="F9267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).style.opacity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1</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9-1 for 迴圈與 var 還有 let 的作用域概念</a:t>
            </a:r>
            <a:endParaRPr b="1" sz="1300">
              <a:solidFill>
                <a:srgbClr val="F7DF1E"/>
              </a:solidFill>
              <a:highlight>
                <a:srgbClr val="242424"/>
              </a:highlight>
              <a:latin typeface="Calibri"/>
              <a:ea typeface="Calibri"/>
              <a:cs typeface="Calibri"/>
              <a:sym typeface="Calibri"/>
            </a:endParaRPr>
          </a:p>
        </p:txBody>
      </p:sp>
      <p:sp>
        <p:nvSpPr>
          <p:cNvPr id="557" name="Google Shape;557;p81"/>
          <p:cNvSpPr txBox="1"/>
          <p:nvPr/>
        </p:nvSpPr>
        <p:spPr>
          <a:xfrm>
            <a:off x="1777600" y="784350"/>
            <a:ext cx="3000000" cy="3855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var</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5</a:t>
            </a:r>
            <a:r>
              <a:rPr b="1" lang="zh-TW" sz="1050">
                <a:solidFill>
                  <a:srgbClr val="F8F8F2"/>
                </a:solidFill>
                <a:highlight>
                  <a:srgbClr val="242424"/>
                </a:highlight>
                <a:latin typeface="Consolas"/>
                <a:ea typeface="Consolas"/>
                <a:cs typeface="Consolas"/>
                <a:sym typeface="Consolas"/>
              </a:rPr>
              <a:t>; i</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A6E22E"/>
                </a:solidFill>
                <a:highlight>
                  <a:srgbClr val="242424"/>
                </a:highlight>
                <a:latin typeface="Consolas"/>
                <a:ea typeface="Consolas"/>
                <a:cs typeface="Consolas"/>
                <a:sym typeface="Consolas"/>
              </a:rPr>
              <a:t>setTimeout</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(i);</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 </a:t>
            </a:r>
            <a:r>
              <a:rPr b="1" lang="zh-TW" sz="1050">
                <a:solidFill>
                  <a:srgbClr val="FF80F4"/>
                </a:solidFill>
                <a:highlight>
                  <a:srgbClr val="242424"/>
                </a:highlight>
                <a:latin typeface="Consolas"/>
                <a:ea typeface="Consolas"/>
                <a:cs typeface="Consolas"/>
                <a:sym typeface="Consolas"/>
              </a:rPr>
              <a:t>1000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5</a:t>
            </a:r>
            <a:r>
              <a:rPr b="1" lang="zh-TW" sz="1050">
                <a:solidFill>
                  <a:srgbClr val="F8F8F2"/>
                </a:solidFill>
                <a:highlight>
                  <a:srgbClr val="242424"/>
                </a:highlight>
                <a:latin typeface="Consolas"/>
                <a:ea typeface="Consolas"/>
                <a:cs typeface="Consolas"/>
                <a:sym typeface="Consolas"/>
              </a:rPr>
              <a:t>; i</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A6E22E"/>
                </a:solidFill>
                <a:highlight>
                  <a:srgbClr val="242424"/>
                </a:highlight>
                <a:latin typeface="Consolas"/>
                <a:ea typeface="Consolas"/>
                <a:cs typeface="Consolas"/>
                <a:sym typeface="Consolas"/>
              </a:rPr>
              <a:t>setTimeout</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(i);</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 </a:t>
            </a:r>
            <a:r>
              <a:rPr b="1" lang="zh-TW" sz="1050">
                <a:solidFill>
                  <a:srgbClr val="FF80F4"/>
                </a:solidFill>
                <a:highlight>
                  <a:srgbClr val="242424"/>
                </a:highlight>
                <a:latin typeface="Consolas"/>
                <a:ea typeface="Consolas"/>
                <a:cs typeface="Consolas"/>
                <a:sym typeface="Consolas"/>
              </a:rPr>
              <a:t>1000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var</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5</a:t>
            </a:r>
            <a:r>
              <a:rPr b="1" lang="zh-TW" sz="1050">
                <a:solidFill>
                  <a:srgbClr val="F8F8F2"/>
                </a:solidFill>
                <a:highlight>
                  <a:srgbClr val="242424"/>
                </a:highlight>
                <a:latin typeface="Consolas"/>
                <a:ea typeface="Consolas"/>
                <a:cs typeface="Consolas"/>
                <a:sym typeface="Consolas"/>
              </a:rPr>
              <a:t>; i</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A6E22E"/>
                </a:solidFill>
                <a:highlight>
                  <a:srgbClr val="242424"/>
                </a:highlight>
                <a:latin typeface="Consolas"/>
                <a:ea typeface="Consolas"/>
                <a:cs typeface="Consolas"/>
                <a:sym typeface="Consolas"/>
              </a:rPr>
              <a:t>setTimeout</a:t>
            </a:r>
            <a:r>
              <a:rPr b="1" lang="zh-TW" sz="1050">
                <a:solidFill>
                  <a:srgbClr val="F8F8F2"/>
                </a:solidFill>
                <a:highlight>
                  <a:srgbClr val="242424"/>
                </a:highlight>
                <a:latin typeface="Consolas"/>
                <a:ea typeface="Consolas"/>
                <a:cs typeface="Consolas"/>
                <a:sym typeface="Consolas"/>
              </a:rPr>
              <a:t>((</a:t>
            </a:r>
            <a:r>
              <a:rPr b="1" i="1" lang="zh-TW" sz="1050">
                <a:solidFill>
                  <a:srgbClr val="FD971F"/>
                </a:solidFill>
                <a:highlight>
                  <a:srgbClr val="242424"/>
                </a:highlight>
                <a:latin typeface="Consolas"/>
                <a:ea typeface="Consolas"/>
                <a:cs typeface="Consolas"/>
                <a:sym typeface="Consolas"/>
              </a:rPr>
              <a:t>i</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=&gt;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(i);</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1000</a:t>
            </a:r>
            <a:r>
              <a:rPr b="1" lang="zh-TW" sz="1050">
                <a:solidFill>
                  <a:srgbClr val="F8F8F2"/>
                </a:solidFill>
                <a:highlight>
                  <a:srgbClr val="242424"/>
                </a:highlight>
                <a:latin typeface="Consolas"/>
                <a:ea typeface="Consolas"/>
                <a:cs typeface="Consolas"/>
                <a:sym typeface="Consolas"/>
              </a:rPr>
              <a:t>, i);</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p:txBody>
      </p:sp>
      <p:sp>
        <p:nvSpPr>
          <p:cNvPr id="558" name="Google Shape;558;p81"/>
          <p:cNvSpPr txBox="1"/>
          <p:nvPr/>
        </p:nvSpPr>
        <p:spPr>
          <a:xfrm>
            <a:off x="5054100" y="908575"/>
            <a:ext cx="3348300" cy="6006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zh-TW" sz="1200">
                <a:solidFill>
                  <a:srgbClr val="FFFFFF"/>
                </a:solidFill>
              </a:rPr>
              <a:t>會因為 var 的關係，沒有 scoped，所以變數 i 最後會被複寫，所以 i 是最後一筆</a:t>
            </a:r>
            <a:endParaRPr sz="1200">
              <a:solidFill>
                <a:srgbClr val="000000"/>
              </a:solidFill>
              <a:latin typeface="Calibri"/>
              <a:ea typeface="Calibri"/>
              <a:cs typeface="Calibri"/>
              <a:sym typeface="Calibri"/>
            </a:endParaRPr>
          </a:p>
        </p:txBody>
      </p:sp>
      <p:sp>
        <p:nvSpPr>
          <p:cNvPr id="559" name="Google Shape;559;p81"/>
          <p:cNvSpPr txBox="1"/>
          <p:nvPr/>
        </p:nvSpPr>
        <p:spPr>
          <a:xfrm>
            <a:off x="5075650" y="2215050"/>
            <a:ext cx="3348300" cy="6006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zh-TW" sz="1200">
                <a:solidFill>
                  <a:srgbClr val="FFFFFF"/>
                </a:solidFill>
              </a:rPr>
              <a:t>因為 let 有 scoped，所以</a:t>
            </a:r>
            <a:r>
              <a:rPr lang="zh-TW" sz="1200">
                <a:solidFill>
                  <a:srgbClr val="FFFFFF"/>
                </a:solidFill>
              </a:rPr>
              <a:t>每個 i 再迴圈內都是獨立的</a:t>
            </a:r>
            <a:endParaRPr sz="1200">
              <a:solidFill>
                <a:srgbClr val="000000"/>
              </a:solidFill>
              <a:latin typeface="Calibri"/>
              <a:ea typeface="Calibri"/>
              <a:cs typeface="Calibri"/>
              <a:sym typeface="Calibri"/>
            </a:endParaRPr>
          </a:p>
        </p:txBody>
      </p:sp>
      <p:sp>
        <p:nvSpPr>
          <p:cNvPr id="560" name="Google Shape;560;p81"/>
          <p:cNvSpPr txBox="1"/>
          <p:nvPr/>
        </p:nvSpPr>
        <p:spPr>
          <a:xfrm>
            <a:off x="5075650" y="3405925"/>
            <a:ext cx="3348300" cy="943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zh-TW" sz="1200">
                <a:solidFill>
                  <a:srgbClr val="FFFFFF"/>
                </a:solidFill>
              </a:rPr>
              <a:t>題外話，常見的面試題中，實際上 setTimeout 可以傳入第三個參數，讓 </a:t>
            </a:r>
            <a:r>
              <a:rPr lang="zh-TW" sz="1200">
                <a:solidFill>
                  <a:schemeClr val="dk1"/>
                </a:solidFill>
              </a:rPr>
              <a:t>setTimeout 可以獲得當前內部的變數</a:t>
            </a:r>
            <a:endParaRPr sz="12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0" t="0"/>
          <a:stretch/>
        </p:blipFill>
        <p:spPr>
          <a:xfrm>
            <a:off x="389051" y="2182360"/>
            <a:ext cx="1591953" cy="846784"/>
          </a:xfrm>
          <a:prstGeom prst="rect">
            <a:avLst/>
          </a:prstGeom>
          <a:noFill/>
          <a:ln>
            <a:noFill/>
          </a:ln>
        </p:spPr>
      </p:pic>
      <p:sp>
        <p:nvSpPr>
          <p:cNvPr id="99" name="Google Shape;99;p19"/>
          <p:cNvSpPr txBox="1"/>
          <p:nvPr/>
        </p:nvSpPr>
        <p:spPr>
          <a:xfrm>
            <a:off x="332300" y="27190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700">
                <a:solidFill>
                  <a:srgbClr val="F7DF1E"/>
                </a:solidFill>
              </a:rPr>
              <a:t># </a:t>
            </a:r>
            <a:r>
              <a:rPr b="1" lang="zh-TW" sz="1700">
                <a:solidFill>
                  <a:srgbClr val="F7DF1E"/>
                </a:solidFill>
              </a:rPr>
              <a:t>什麼是 Run time ?</a:t>
            </a:r>
            <a:endParaRPr b="1" sz="1700">
              <a:solidFill>
                <a:srgbClr val="F7DF1E"/>
              </a:solidFill>
            </a:endParaRPr>
          </a:p>
        </p:txBody>
      </p:sp>
      <p:cxnSp>
        <p:nvCxnSpPr>
          <p:cNvPr id="100" name="Google Shape;100;p19"/>
          <p:cNvCxnSpPr/>
          <p:nvPr/>
        </p:nvCxnSpPr>
        <p:spPr>
          <a:xfrm rot="10800000">
            <a:off x="2198013" y="2571752"/>
            <a:ext cx="728700" cy="0"/>
          </a:xfrm>
          <a:prstGeom prst="straightConnector1">
            <a:avLst/>
          </a:prstGeom>
          <a:noFill/>
          <a:ln cap="flat" cmpd="sng" w="38100">
            <a:solidFill>
              <a:srgbClr val="F7DF1E"/>
            </a:solidFill>
            <a:prstDash val="solid"/>
            <a:round/>
            <a:headEnd len="med" w="med" type="none"/>
            <a:tailEnd len="med" w="med" type="triangle"/>
          </a:ln>
        </p:spPr>
      </p:cxnSp>
      <p:pic>
        <p:nvPicPr>
          <p:cNvPr id="101" name="Google Shape;101;p19"/>
          <p:cNvPicPr preferRelativeResize="0"/>
          <p:nvPr/>
        </p:nvPicPr>
        <p:blipFill>
          <a:blip r:embed="rId4">
            <a:alphaModFix/>
          </a:blip>
          <a:stretch>
            <a:fillRect/>
          </a:stretch>
        </p:blipFill>
        <p:spPr>
          <a:xfrm>
            <a:off x="3272360" y="1805627"/>
            <a:ext cx="1517976" cy="1518000"/>
          </a:xfrm>
          <a:prstGeom prst="rect">
            <a:avLst/>
          </a:prstGeom>
          <a:noFill/>
          <a:ln>
            <a:noFill/>
          </a:ln>
        </p:spPr>
      </p:pic>
      <p:sp>
        <p:nvSpPr>
          <p:cNvPr id="102" name="Google Shape;102;p19"/>
          <p:cNvSpPr/>
          <p:nvPr/>
        </p:nvSpPr>
        <p:spPr>
          <a:xfrm>
            <a:off x="6502375" y="921450"/>
            <a:ext cx="1956300" cy="3300600"/>
          </a:xfrm>
          <a:prstGeom prst="rect">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03" name="Google Shape;103;p19"/>
          <p:cNvGrpSpPr/>
          <p:nvPr/>
        </p:nvGrpSpPr>
        <p:grpSpPr>
          <a:xfrm>
            <a:off x="6664501" y="1232933"/>
            <a:ext cx="1632066" cy="2663422"/>
            <a:chOff x="7973083" y="1674775"/>
            <a:chExt cx="2176088" cy="3551230"/>
          </a:xfrm>
        </p:grpSpPr>
        <p:pic>
          <p:nvPicPr>
            <p:cNvPr id="104" name="Google Shape;104;p19"/>
            <p:cNvPicPr preferRelativeResize="0"/>
            <p:nvPr/>
          </p:nvPicPr>
          <p:blipFill rotWithShape="1">
            <a:blip r:embed="rId5">
              <a:alphaModFix/>
            </a:blip>
            <a:srcRect b="0" l="0" r="0" t="0"/>
            <a:stretch/>
          </p:blipFill>
          <p:spPr>
            <a:xfrm>
              <a:off x="7973083" y="3205798"/>
              <a:ext cx="2176088" cy="738106"/>
            </a:xfrm>
            <a:prstGeom prst="rect">
              <a:avLst/>
            </a:prstGeom>
            <a:noFill/>
            <a:ln>
              <a:noFill/>
            </a:ln>
          </p:spPr>
        </p:pic>
        <p:pic>
          <p:nvPicPr>
            <p:cNvPr id="105" name="Google Shape;105;p19"/>
            <p:cNvPicPr preferRelativeResize="0"/>
            <p:nvPr/>
          </p:nvPicPr>
          <p:blipFill rotWithShape="1">
            <a:blip r:embed="rId6">
              <a:alphaModFix/>
            </a:blip>
            <a:srcRect b="0" l="0" r="0" t="0"/>
            <a:stretch/>
          </p:blipFill>
          <p:spPr>
            <a:xfrm>
              <a:off x="8115909" y="2437155"/>
              <a:ext cx="1099334" cy="468598"/>
            </a:xfrm>
            <a:prstGeom prst="rect">
              <a:avLst/>
            </a:prstGeom>
            <a:noFill/>
            <a:ln>
              <a:noFill/>
            </a:ln>
          </p:spPr>
        </p:pic>
        <p:pic>
          <p:nvPicPr>
            <p:cNvPr id="106" name="Google Shape;106;p19"/>
            <p:cNvPicPr preferRelativeResize="0"/>
            <p:nvPr/>
          </p:nvPicPr>
          <p:blipFill rotWithShape="1">
            <a:blip r:embed="rId7">
              <a:alphaModFix/>
            </a:blip>
            <a:srcRect b="0" l="0" r="0" t="0"/>
            <a:stretch/>
          </p:blipFill>
          <p:spPr>
            <a:xfrm>
              <a:off x="8191876" y="4203844"/>
              <a:ext cx="1697406" cy="316797"/>
            </a:xfrm>
            <a:prstGeom prst="rect">
              <a:avLst/>
            </a:prstGeom>
            <a:noFill/>
            <a:ln>
              <a:noFill/>
            </a:ln>
          </p:spPr>
        </p:pic>
        <p:pic>
          <p:nvPicPr>
            <p:cNvPr id="107" name="Google Shape;107;p19"/>
            <p:cNvPicPr preferRelativeResize="0"/>
            <p:nvPr/>
          </p:nvPicPr>
          <p:blipFill rotWithShape="1">
            <a:blip r:embed="rId8">
              <a:alphaModFix/>
            </a:blip>
            <a:srcRect b="0" l="0" r="0" t="0"/>
            <a:stretch/>
          </p:blipFill>
          <p:spPr>
            <a:xfrm>
              <a:off x="8115909" y="1674775"/>
              <a:ext cx="1849340" cy="462335"/>
            </a:xfrm>
            <a:prstGeom prst="rect">
              <a:avLst/>
            </a:prstGeom>
            <a:noFill/>
            <a:ln>
              <a:noFill/>
            </a:ln>
          </p:spPr>
        </p:pic>
        <p:grpSp>
          <p:nvGrpSpPr>
            <p:cNvPr id="108" name="Google Shape;108;p19"/>
            <p:cNvGrpSpPr/>
            <p:nvPr/>
          </p:nvGrpSpPr>
          <p:grpSpPr>
            <a:xfrm>
              <a:off x="8191803" y="4864810"/>
              <a:ext cx="1714707" cy="361195"/>
              <a:chOff x="4639613" y="4745148"/>
              <a:chExt cx="2223715" cy="468415"/>
            </a:xfrm>
          </p:grpSpPr>
          <p:pic>
            <p:nvPicPr>
              <p:cNvPr id="109" name="Google Shape;109;p19"/>
              <p:cNvPicPr preferRelativeResize="0"/>
              <p:nvPr/>
            </p:nvPicPr>
            <p:blipFill rotWithShape="1">
              <a:blip r:embed="rId9">
                <a:alphaModFix/>
              </a:blip>
              <a:srcRect b="0" l="0" r="0" t="0"/>
              <a:stretch/>
            </p:blipFill>
            <p:spPr>
              <a:xfrm>
                <a:off x="4639613" y="4745148"/>
                <a:ext cx="468415" cy="468415"/>
              </a:xfrm>
              <a:prstGeom prst="rect">
                <a:avLst/>
              </a:prstGeom>
              <a:noFill/>
              <a:ln>
                <a:noFill/>
              </a:ln>
            </p:spPr>
          </p:pic>
          <p:sp>
            <p:nvSpPr>
              <p:cNvPr id="110" name="Google Shape;110;p19"/>
              <p:cNvSpPr txBox="1"/>
              <p:nvPr/>
            </p:nvSpPr>
            <p:spPr>
              <a:xfrm>
                <a:off x="5108028" y="4854473"/>
                <a:ext cx="1755300" cy="338400"/>
              </a:xfrm>
              <a:prstGeom prst="rect">
                <a:avLst/>
              </a:prstGeom>
              <a:noFill/>
              <a:ln>
                <a:noFill/>
              </a:ln>
            </p:spPr>
            <p:txBody>
              <a:bodyPr anchorCtr="0" anchor="ctr" bIns="34275" lIns="68575" spcFirstLastPara="1" rIns="68575" wrap="square" tIns="34275">
                <a:normAutofit fontScale="62500" lnSpcReduction="20000"/>
              </a:bodyPr>
              <a:lstStyle/>
              <a:p>
                <a:pPr indent="0" lvl="0" marL="0" marR="0" rtl="0" algn="l">
                  <a:lnSpc>
                    <a:spcPct val="90000"/>
                  </a:lnSpc>
                  <a:spcBef>
                    <a:spcPts val="0"/>
                  </a:spcBef>
                  <a:spcAft>
                    <a:spcPts val="0"/>
                  </a:spcAft>
                  <a:buClr>
                    <a:srgbClr val="7892A0"/>
                  </a:buClr>
                  <a:buSzPct val="100000"/>
                  <a:buFont typeface="Arial"/>
                  <a:buNone/>
                </a:pPr>
                <a:r>
                  <a:rPr lang="zh-TW" sz="1800">
                    <a:solidFill>
                      <a:srgbClr val="7892A0"/>
                    </a:solidFill>
                    <a:latin typeface="Arial"/>
                    <a:ea typeface="Arial"/>
                    <a:cs typeface="Arial"/>
                    <a:sym typeface="Arial"/>
                  </a:rPr>
                  <a:t>Back-End</a:t>
                </a:r>
                <a:endParaRPr sz="1800">
                  <a:solidFill>
                    <a:srgbClr val="7892A0"/>
                  </a:solidFill>
                  <a:latin typeface="Arial"/>
                  <a:ea typeface="Arial"/>
                  <a:cs typeface="Arial"/>
                  <a:sym typeface="Arial"/>
                </a:endParaRPr>
              </a:p>
            </p:txBody>
          </p:sp>
        </p:grpSp>
      </p:grpSp>
      <p:cxnSp>
        <p:nvCxnSpPr>
          <p:cNvPr id="111" name="Google Shape;111;p19"/>
          <p:cNvCxnSpPr/>
          <p:nvPr/>
        </p:nvCxnSpPr>
        <p:spPr>
          <a:xfrm>
            <a:off x="5135975" y="2605750"/>
            <a:ext cx="830700" cy="0"/>
          </a:xfrm>
          <a:prstGeom prst="straightConnector1">
            <a:avLst/>
          </a:prstGeom>
          <a:noFill/>
          <a:ln cap="flat" cmpd="sng" w="38100">
            <a:solidFill>
              <a:srgbClr val="F7DF1E"/>
            </a:solidFill>
            <a:prstDash val="solid"/>
            <a:round/>
            <a:headEnd len="med" w="med"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10-1 一般資料類型 &amp; 複雜資料類型</a:t>
            </a:r>
            <a:endParaRPr b="1" sz="1300">
              <a:solidFill>
                <a:srgbClr val="F7DF1E"/>
              </a:solidFill>
              <a:highlight>
                <a:srgbClr val="242424"/>
              </a:highlight>
              <a:latin typeface="Calibri"/>
              <a:ea typeface="Calibri"/>
              <a:cs typeface="Calibri"/>
              <a:sym typeface="Calibri"/>
            </a:endParaRPr>
          </a:p>
        </p:txBody>
      </p:sp>
      <p:sp>
        <p:nvSpPr>
          <p:cNvPr id="566" name="Google Shape;566;p82"/>
          <p:cNvSpPr txBox="1"/>
          <p:nvPr/>
        </p:nvSpPr>
        <p:spPr>
          <a:xfrm>
            <a:off x="2294850" y="1521300"/>
            <a:ext cx="4554300" cy="21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一般資料類型： 布林(Boolean)、數值(Number)、字串(String)</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複雜資料類型： 陣列(Array)、物件(Object)</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arr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const arr = new Array();</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obj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const obj = new Object();</a:t>
            </a:r>
            <a:endParaRPr b="1" i="1" sz="1050">
              <a:solidFill>
                <a:srgbClr val="8C8C8C"/>
              </a:solidFill>
              <a:highlight>
                <a:srgbClr val="242424"/>
              </a:highlight>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10-2 什麼是陣列?</a:t>
            </a:r>
            <a:endParaRPr b="1" sz="1300">
              <a:solidFill>
                <a:srgbClr val="F7DF1E"/>
              </a:solidFill>
              <a:highlight>
                <a:srgbClr val="242424"/>
              </a:highlight>
              <a:latin typeface="Calibri"/>
              <a:ea typeface="Calibri"/>
              <a:cs typeface="Calibri"/>
              <a:sym typeface="Calibri"/>
            </a:endParaRPr>
          </a:p>
        </p:txBody>
      </p:sp>
      <p:sp>
        <p:nvSpPr>
          <p:cNvPr id="572" name="Google Shape;572;p83"/>
          <p:cNvSpPr txBox="1"/>
          <p:nvPr/>
        </p:nvSpPr>
        <p:spPr>
          <a:xfrm>
            <a:off x="2584575" y="1850250"/>
            <a:ext cx="40416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arr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"mike"</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"jacky"</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"andy"</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"scars"</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r>
              <a:rPr b="1" lang="zh-TW" sz="1050">
                <a:solidFill>
                  <a:srgbClr val="FF80F4"/>
                </a:solidFill>
                <a:highlight>
                  <a:srgbClr val="242424"/>
                </a:highlight>
                <a:latin typeface="Consolas"/>
                <a:ea typeface="Consolas"/>
                <a:cs typeface="Consolas"/>
                <a:sym typeface="Consolas"/>
              </a:rPr>
              <a:t>1</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r>
              <a:rPr b="1" lang="zh-TW" sz="1050">
                <a:solidFill>
                  <a:srgbClr val="FF80F4"/>
                </a:solidFill>
                <a:highlight>
                  <a:srgbClr val="242424"/>
                </a:highlight>
                <a:latin typeface="Consolas"/>
                <a:ea typeface="Consolas"/>
                <a:cs typeface="Consolas"/>
                <a:sym typeface="Consolas"/>
              </a:rPr>
              <a:t>2</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r>
              <a:rPr b="1" lang="zh-TW" sz="1050">
                <a:solidFill>
                  <a:srgbClr val="FF80F4"/>
                </a:solidFill>
                <a:highlight>
                  <a:srgbClr val="242424"/>
                </a:highlight>
                <a:latin typeface="Consolas"/>
                <a:ea typeface="Consolas"/>
                <a:cs typeface="Consolas"/>
                <a:sym typeface="Consolas"/>
              </a:rPr>
              <a:t>3</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10-3 陣列簡單應用</a:t>
            </a:r>
            <a:endParaRPr b="1" sz="1300">
              <a:solidFill>
                <a:srgbClr val="F7DF1E"/>
              </a:solidFill>
              <a:highlight>
                <a:srgbClr val="242424"/>
              </a:highlight>
              <a:latin typeface="Calibri"/>
              <a:ea typeface="Calibri"/>
              <a:cs typeface="Calibri"/>
              <a:sym typeface="Calibri"/>
            </a:endParaRPr>
          </a:p>
        </p:txBody>
      </p:sp>
      <p:sp>
        <p:nvSpPr>
          <p:cNvPr id="578" name="Google Shape;578;p84"/>
          <p:cNvSpPr txBox="1"/>
          <p:nvPr/>
        </p:nvSpPr>
        <p:spPr>
          <a:xfrm>
            <a:off x="312075" y="874350"/>
            <a:ext cx="3790800" cy="21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arr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"../images/08/small/a1.jpg"</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"../images/08/small/a2.jpg"</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"../images/08/small/a3.jpg"</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"../images/08/small/a4.jpg"</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"../images/08/small/a5.jpg"</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angleleft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"#angleleft"</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angleright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"#angleright"</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photo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"#photo"</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pagination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"#pagination"</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pageIdx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80F4"/>
                </a:solidFill>
                <a:highlight>
                  <a:srgbClr val="242424"/>
                </a:highlight>
                <a:latin typeface="Consolas"/>
                <a:ea typeface="Consolas"/>
                <a:cs typeface="Consolas"/>
                <a:sym typeface="Consolas"/>
              </a:rPr>
              <a:t>0</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p:txBody>
      </p:sp>
      <p:sp>
        <p:nvSpPr>
          <p:cNvPr id="579" name="Google Shape;579;p84"/>
          <p:cNvSpPr txBox="1"/>
          <p:nvPr/>
        </p:nvSpPr>
        <p:spPr>
          <a:xfrm>
            <a:off x="4179600" y="374225"/>
            <a:ext cx="4776000" cy="4516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angleleft.</a:t>
            </a:r>
            <a:r>
              <a:rPr b="1" lang="zh-TW" sz="1000">
                <a:solidFill>
                  <a:srgbClr val="A6E22E"/>
                </a:solidFill>
                <a:highlight>
                  <a:srgbClr val="242424"/>
                </a:highlight>
                <a:latin typeface="Consolas"/>
                <a:ea typeface="Consolas"/>
                <a:cs typeface="Consolas"/>
                <a:sym typeface="Consolas"/>
              </a:rPr>
              <a:t>addEventListener</a:t>
            </a:r>
            <a:r>
              <a:rPr b="1" lang="zh-TW" sz="1000">
                <a:solidFill>
                  <a:srgbClr val="F8F8F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"click"</a:t>
            </a:r>
            <a:r>
              <a:rPr b="1" lang="zh-TW" sz="1000">
                <a:solidFill>
                  <a:srgbClr val="F8F8F2"/>
                </a:solidFill>
                <a:highlight>
                  <a:srgbClr val="242424"/>
                </a:highlight>
                <a:latin typeface="Consolas"/>
                <a:ea typeface="Consolas"/>
                <a:cs typeface="Consolas"/>
                <a:sym typeface="Consolas"/>
              </a:rPr>
              <a:t>, () </a:t>
            </a:r>
            <a:r>
              <a:rPr b="1" i="1" lang="zh-TW" sz="1000">
                <a:solidFill>
                  <a:srgbClr val="66D9EF"/>
                </a:solidFill>
                <a:highlight>
                  <a:srgbClr val="242424"/>
                </a:highlight>
                <a:latin typeface="Consolas"/>
                <a:ea typeface="Consolas"/>
                <a:cs typeface="Consolas"/>
                <a:sym typeface="Consolas"/>
              </a:rPr>
              <a:t>=&gt;</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pageIdx</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a:t>
            </a:r>
            <a:r>
              <a:rPr b="1" lang="zh-TW" sz="1000">
                <a:solidFill>
                  <a:srgbClr val="F92672"/>
                </a:solidFill>
                <a:highlight>
                  <a:srgbClr val="242424"/>
                </a:highlight>
                <a:latin typeface="Consolas"/>
                <a:ea typeface="Consolas"/>
                <a:cs typeface="Consolas"/>
                <a:sym typeface="Consolas"/>
              </a:rPr>
              <a:t>if</a:t>
            </a:r>
            <a:r>
              <a:rPr b="1" lang="zh-TW" sz="1000">
                <a:solidFill>
                  <a:srgbClr val="F8F8F2"/>
                </a:solidFill>
                <a:highlight>
                  <a:srgbClr val="242424"/>
                </a:highlight>
                <a:latin typeface="Consolas"/>
                <a:ea typeface="Consolas"/>
                <a:cs typeface="Consolas"/>
                <a:sym typeface="Consolas"/>
              </a:rPr>
              <a:t> (pageIdx </a:t>
            </a:r>
            <a:r>
              <a:rPr b="1" lang="zh-TW" sz="1000">
                <a:solidFill>
                  <a:srgbClr val="F92672"/>
                </a:solidFill>
                <a:highlight>
                  <a:srgbClr val="242424"/>
                </a:highlight>
                <a:latin typeface="Consolas"/>
                <a:ea typeface="Consolas"/>
                <a:cs typeface="Consolas"/>
                <a:sym typeface="Consolas"/>
              </a:rPr>
              <a:t>&lt;</a:t>
            </a:r>
            <a:r>
              <a:rPr b="1" lang="zh-TW" sz="1000">
                <a:solidFill>
                  <a:srgbClr val="F8F8F2"/>
                </a:solidFill>
                <a:highlight>
                  <a:srgbClr val="242424"/>
                </a:highlight>
                <a:latin typeface="Consolas"/>
                <a:ea typeface="Consolas"/>
                <a:cs typeface="Consolas"/>
                <a:sym typeface="Consolas"/>
              </a:rPr>
              <a:t> </a:t>
            </a:r>
            <a:r>
              <a:rPr b="1" lang="zh-TW" sz="1000">
                <a:solidFill>
                  <a:srgbClr val="FF80F4"/>
                </a:solidFill>
                <a:highlight>
                  <a:srgbClr val="242424"/>
                </a:highlight>
                <a:latin typeface="Consolas"/>
                <a:ea typeface="Consolas"/>
                <a:cs typeface="Consolas"/>
                <a:sym typeface="Consolas"/>
              </a:rPr>
              <a:t>0</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pageIdx </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 </a:t>
            </a:r>
            <a:r>
              <a:rPr b="1" lang="zh-TW" sz="1000">
                <a:solidFill>
                  <a:srgbClr val="FF80F4"/>
                </a:solidFill>
                <a:highlight>
                  <a:srgbClr val="242424"/>
                </a:highlight>
                <a:latin typeface="Consolas"/>
                <a:ea typeface="Consolas"/>
                <a:cs typeface="Consolas"/>
                <a:sym typeface="Consolas"/>
              </a:rPr>
              <a:t>4</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a:t>
            </a:r>
            <a:r>
              <a:rPr b="1" lang="zh-TW" sz="1000">
                <a:solidFill>
                  <a:srgbClr val="A6E22E"/>
                </a:solidFill>
                <a:highlight>
                  <a:srgbClr val="242424"/>
                </a:highlight>
                <a:latin typeface="Consolas"/>
                <a:ea typeface="Consolas"/>
                <a:cs typeface="Consolas"/>
                <a:sym typeface="Consolas"/>
              </a:rPr>
              <a:t>handImgChange</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angleright.</a:t>
            </a:r>
            <a:r>
              <a:rPr b="1" lang="zh-TW" sz="1000">
                <a:solidFill>
                  <a:srgbClr val="A6E22E"/>
                </a:solidFill>
                <a:highlight>
                  <a:srgbClr val="242424"/>
                </a:highlight>
                <a:latin typeface="Consolas"/>
                <a:ea typeface="Consolas"/>
                <a:cs typeface="Consolas"/>
                <a:sym typeface="Consolas"/>
              </a:rPr>
              <a:t>addEventListener</a:t>
            </a:r>
            <a:r>
              <a:rPr b="1" lang="zh-TW" sz="1000">
                <a:solidFill>
                  <a:srgbClr val="F8F8F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"click"</a:t>
            </a:r>
            <a:r>
              <a:rPr b="1" lang="zh-TW" sz="1000">
                <a:solidFill>
                  <a:srgbClr val="F8F8F2"/>
                </a:solidFill>
                <a:highlight>
                  <a:srgbClr val="242424"/>
                </a:highlight>
                <a:latin typeface="Consolas"/>
                <a:ea typeface="Consolas"/>
                <a:cs typeface="Consolas"/>
                <a:sym typeface="Consolas"/>
              </a:rPr>
              <a:t>, () </a:t>
            </a:r>
            <a:r>
              <a:rPr b="1" i="1" lang="zh-TW" sz="1000">
                <a:solidFill>
                  <a:srgbClr val="66D9EF"/>
                </a:solidFill>
                <a:highlight>
                  <a:srgbClr val="242424"/>
                </a:highlight>
                <a:latin typeface="Consolas"/>
                <a:ea typeface="Consolas"/>
                <a:cs typeface="Consolas"/>
                <a:sym typeface="Consolas"/>
              </a:rPr>
              <a:t>=&gt;</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pageIdx</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a:t>
            </a:r>
            <a:r>
              <a:rPr b="1" lang="zh-TW" sz="1000">
                <a:solidFill>
                  <a:srgbClr val="F92672"/>
                </a:solidFill>
                <a:highlight>
                  <a:srgbClr val="242424"/>
                </a:highlight>
                <a:latin typeface="Consolas"/>
                <a:ea typeface="Consolas"/>
                <a:cs typeface="Consolas"/>
                <a:sym typeface="Consolas"/>
              </a:rPr>
              <a:t>if</a:t>
            </a:r>
            <a:r>
              <a:rPr b="1" lang="zh-TW" sz="1000">
                <a:solidFill>
                  <a:srgbClr val="F8F8F2"/>
                </a:solidFill>
                <a:highlight>
                  <a:srgbClr val="242424"/>
                </a:highlight>
                <a:latin typeface="Consolas"/>
                <a:ea typeface="Consolas"/>
                <a:cs typeface="Consolas"/>
                <a:sym typeface="Consolas"/>
              </a:rPr>
              <a:t> (pageIdx </a:t>
            </a:r>
            <a:r>
              <a:rPr b="1" lang="zh-TW" sz="1000">
                <a:solidFill>
                  <a:srgbClr val="F92672"/>
                </a:solidFill>
                <a:highlight>
                  <a:srgbClr val="242424"/>
                </a:highlight>
                <a:latin typeface="Consolas"/>
                <a:ea typeface="Consolas"/>
                <a:cs typeface="Consolas"/>
                <a:sym typeface="Consolas"/>
              </a:rPr>
              <a:t>&gt;</a:t>
            </a:r>
            <a:r>
              <a:rPr b="1" lang="zh-TW" sz="1000">
                <a:solidFill>
                  <a:srgbClr val="F8F8F2"/>
                </a:solidFill>
                <a:highlight>
                  <a:srgbClr val="242424"/>
                </a:highlight>
                <a:latin typeface="Consolas"/>
                <a:ea typeface="Consolas"/>
                <a:cs typeface="Consolas"/>
                <a:sym typeface="Consolas"/>
              </a:rPr>
              <a:t> </a:t>
            </a:r>
            <a:r>
              <a:rPr b="1" lang="zh-TW" sz="1000">
                <a:solidFill>
                  <a:srgbClr val="FF80F4"/>
                </a:solidFill>
                <a:highlight>
                  <a:srgbClr val="242424"/>
                </a:highlight>
                <a:latin typeface="Consolas"/>
                <a:ea typeface="Consolas"/>
                <a:cs typeface="Consolas"/>
                <a:sym typeface="Consolas"/>
              </a:rPr>
              <a:t>4</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pageIdx </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 </a:t>
            </a:r>
            <a:r>
              <a:rPr b="1" lang="zh-TW" sz="1000">
                <a:solidFill>
                  <a:srgbClr val="FF80F4"/>
                </a:solidFill>
                <a:highlight>
                  <a:srgbClr val="242424"/>
                </a:highlight>
                <a:latin typeface="Consolas"/>
                <a:ea typeface="Consolas"/>
                <a:cs typeface="Consolas"/>
                <a:sym typeface="Consolas"/>
              </a:rPr>
              <a:t>0</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a:t>
            </a:r>
            <a:r>
              <a:rPr b="1" lang="zh-TW" sz="1000">
                <a:solidFill>
                  <a:srgbClr val="A6E22E"/>
                </a:solidFill>
                <a:highlight>
                  <a:srgbClr val="242424"/>
                </a:highlight>
                <a:latin typeface="Consolas"/>
                <a:ea typeface="Consolas"/>
                <a:cs typeface="Consolas"/>
                <a:sym typeface="Consolas"/>
              </a:rPr>
              <a:t>handImgChange</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00">
                <a:solidFill>
                  <a:srgbClr val="66D9EF"/>
                </a:solidFill>
                <a:highlight>
                  <a:srgbClr val="242424"/>
                </a:highlight>
                <a:latin typeface="Consolas"/>
                <a:ea typeface="Consolas"/>
                <a:cs typeface="Consolas"/>
                <a:sym typeface="Consolas"/>
              </a:rPr>
              <a:t>function</a:t>
            </a:r>
            <a:r>
              <a:rPr b="1" lang="zh-TW" sz="1000">
                <a:solidFill>
                  <a:srgbClr val="F8F8F2"/>
                </a:solidFill>
                <a:highlight>
                  <a:srgbClr val="242424"/>
                </a:highlight>
                <a:latin typeface="Consolas"/>
                <a:ea typeface="Consolas"/>
                <a:cs typeface="Consolas"/>
                <a:sym typeface="Consolas"/>
              </a:rPr>
              <a:t> </a:t>
            </a:r>
            <a:r>
              <a:rPr b="1" lang="zh-TW" sz="1000">
                <a:solidFill>
                  <a:srgbClr val="A6E22E"/>
                </a:solidFill>
                <a:highlight>
                  <a:srgbClr val="242424"/>
                </a:highlight>
                <a:latin typeface="Consolas"/>
                <a:ea typeface="Consolas"/>
                <a:cs typeface="Consolas"/>
                <a:sym typeface="Consolas"/>
              </a:rPr>
              <a:t>handImgChange</a:t>
            </a:r>
            <a:r>
              <a:rPr b="1" lang="zh-TW" sz="1000">
                <a:solidFill>
                  <a:srgbClr val="F8F8F2"/>
                </a:solidFill>
                <a:highlight>
                  <a:srgbClr val="242424"/>
                </a:highlight>
                <a:latin typeface="Consolas"/>
                <a:ea typeface="Consolas"/>
                <a:cs typeface="Consolas"/>
                <a:sym typeface="Consolas"/>
              </a:rPr>
              <a:t>()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photo.src </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 arr[pageIdx];</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a:t>
            </a:r>
            <a:r>
              <a:rPr b="1" i="1" lang="zh-TW" sz="1000">
                <a:solidFill>
                  <a:srgbClr val="8C8C8C"/>
                </a:solidFill>
                <a:highlight>
                  <a:srgbClr val="242424"/>
                </a:highlight>
                <a:latin typeface="Consolas"/>
                <a:ea typeface="Consolas"/>
                <a:cs typeface="Consolas"/>
                <a:sym typeface="Consolas"/>
              </a:rPr>
              <a:t>// pagination.innerText = pageIdx + 1 + "/" + arr.length;</a:t>
            </a:r>
            <a:endParaRPr b="1" i="1" sz="10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  pagination.innerText </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 </a:t>
            </a:r>
            <a:r>
              <a:rPr b="1" lang="zh-TW" sz="1000">
                <a:solidFill>
                  <a:srgbClr val="FFEE99"/>
                </a:solidFill>
                <a:highlight>
                  <a:srgbClr val="242424"/>
                </a:highlight>
                <a:latin typeface="Consolas"/>
                <a:ea typeface="Consolas"/>
                <a:cs typeface="Consolas"/>
                <a:sym typeface="Consolas"/>
              </a:rPr>
              <a:t>`</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pageIdx </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 </a:t>
            </a:r>
            <a:r>
              <a:rPr b="1" lang="zh-TW" sz="1000">
                <a:solidFill>
                  <a:srgbClr val="FF80F4"/>
                </a:solidFill>
                <a:highlight>
                  <a:srgbClr val="242424"/>
                </a:highlight>
                <a:latin typeface="Consolas"/>
                <a:ea typeface="Consolas"/>
                <a:cs typeface="Consolas"/>
                <a:sym typeface="Consolas"/>
              </a:rPr>
              <a:t>1</a:t>
            </a:r>
            <a:r>
              <a:rPr b="1" lang="zh-TW" sz="1000">
                <a:solidFill>
                  <a:srgbClr val="F9267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a:t>
            </a:r>
            <a:r>
              <a:rPr b="1" lang="zh-TW" sz="1000">
                <a:solidFill>
                  <a:srgbClr val="F92672"/>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arr.length</a:t>
            </a:r>
            <a:r>
              <a:rPr b="1" lang="zh-TW" sz="1000">
                <a:solidFill>
                  <a:srgbClr val="F92672"/>
                </a:solidFill>
                <a:highlight>
                  <a:srgbClr val="242424"/>
                </a:highlight>
                <a:latin typeface="Consolas"/>
                <a:ea typeface="Consolas"/>
                <a:cs typeface="Consolas"/>
                <a:sym typeface="Consolas"/>
              </a:rPr>
              <a:t>}</a:t>
            </a:r>
            <a:r>
              <a:rPr b="1" lang="zh-TW" sz="1000">
                <a:solidFill>
                  <a:srgbClr val="FFEE99"/>
                </a:solidFill>
                <a:highlight>
                  <a:srgbClr val="242424"/>
                </a:highlight>
                <a:latin typeface="Consolas"/>
                <a:ea typeface="Consolas"/>
                <a:cs typeface="Consolas"/>
                <a:sym typeface="Consolas"/>
              </a:rPr>
              <a:t>`</a:t>
            </a: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00">
                <a:solidFill>
                  <a:srgbClr val="F8F8F2"/>
                </a:solidFill>
                <a:highlight>
                  <a:srgbClr val="242424"/>
                </a:highlight>
                <a:latin typeface="Consolas"/>
                <a:ea typeface="Consolas"/>
                <a:cs typeface="Consolas"/>
                <a:sym typeface="Consolas"/>
              </a:rPr>
              <a:t>}</a:t>
            </a:r>
            <a:endParaRPr b="1" sz="10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10-4 陣列的基礎使用push</a:t>
            </a:r>
            <a:endParaRPr b="1" sz="1300">
              <a:solidFill>
                <a:srgbClr val="F7DF1E"/>
              </a:solidFill>
              <a:highlight>
                <a:srgbClr val="242424"/>
              </a:highlight>
              <a:latin typeface="Calibri"/>
              <a:ea typeface="Calibri"/>
              <a:cs typeface="Calibri"/>
              <a:sym typeface="Calibri"/>
            </a:endParaRPr>
          </a:p>
        </p:txBody>
      </p:sp>
      <p:sp>
        <p:nvSpPr>
          <p:cNvPr id="585" name="Google Shape;585;p85"/>
          <p:cNvSpPr txBox="1"/>
          <p:nvPr/>
        </p:nvSpPr>
        <p:spPr>
          <a:xfrm>
            <a:off x="3652500" y="883050"/>
            <a:ext cx="1839000" cy="337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200">
                <a:solidFill>
                  <a:srgbClr val="66D9EF"/>
                </a:solidFill>
                <a:highlight>
                  <a:srgbClr val="242424"/>
                </a:highlight>
                <a:latin typeface="Consolas"/>
                <a:ea typeface="Consolas"/>
                <a:cs typeface="Consolas"/>
                <a:sym typeface="Consolas"/>
              </a:rPr>
              <a:t>const</a:t>
            </a:r>
            <a:r>
              <a:rPr b="1" lang="zh-TW" sz="1200">
                <a:solidFill>
                  <a:srgbClr val="F8F8F2"/>
                </a:solidFill>
                <a:highlight>
                  <a:srgbClr val="242424"/>
                </a:highlight>
                <a:latin typeface="Consolas"/>
                <a:ea typeface="Consolas"/>
                <a:cs typeface="Consolas"/>
                <a:sym typeface="Consolas"/>
              </a:rPr>
              <a:t> arr </a:t>
            </a:r>
            <a:r>
              <a:rPr b="1" lang="zh-TW" sz="1200">
                <a:solidFill>
                  <a:srgbClr val="F92672"/>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arr.</a:t>
            </a:r>
            <a:r>
              <a:rPr b="1" lang="zh-TW" sz="1200">
                <a:solidFill>
                  <a:srgbClr val="A6E22E"/>
                </a:solidFill>
                <a:highlight>
                  <a:srgbClr val="242424"/>
                </a:highlight>
                <a:latin typeface="Consolas"/>
                <a:ea typeface="Consolas"/>
                <a:cs typeface="Consolas"/>
                <a:sym typeface="Consolas"/>
              </a:rPr>
              <a:t>push</a:t>
            </a:r>
            <a:r>
              <a:rPr b="1" lang="zh-TW" sz="1200">
                <a:solidFill>
                  <a:srgbClr val="F8F8F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"mike"</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(arr);</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arr.</a:t>
            </a:r>
            <a:r>
              <a:rPr b="1" lang="zh-TW" sz="1200">
                <a:solidFill>
                  <a:srgbClr val="A6E22E"/>
                </a:solidFill>
                <a:highlight>
                  <a:srgbClr val="242424"/>
                </a:highlight>
                <a:latin typeface="Consolas"/>
                <a:ea typeface="Consolas"/>
                <a:cs typeface="Consolas"/>
                <a:sym typeface="Consolas"/>
              </a:rPr>
              <a:t>push</a:t>
            </a:r>
            <a:r>
              <a:rPr b="1" lang="zh-TW" sz="1200">
                <a:solidFill>
                  <a:srgbClr val="F8F8F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"jacky"</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(arr);</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arr.</a:t>
            </a:r>
            <a:r>
              <a:rPr b="1" lang="zh-TW" sz="1200">
                <a:solidFill>
                  <a:srgbClr val="A6E22E"/>
                </a:solidFill>
                <a:highlight>
                  <a:srgbClr val="242424"/>
                </a:highlight>
                <a:latin typeface="Consolas"/>
                <a:ea typeface="Consolas"/>
                <a:cs typeface="Consolas"/>
                <a:sym typeface="Consolas"/>
              </a:rPr>
              <a:t>push</a:t>
            </a:r>
            <a:r>
              <a:rPr b="1" lang="zh-TW" sz="1200">
                <a:solidFill>
                  <a:srgbClr val="F8F8F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"andy"</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(arr);</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arr.</a:t>
            </a:r>
            <a:r>
              <a:rPr b="1" lang="zh-TW" sz="1200">
                <a:solidFill>
                  <a:srgbClr val="A6E22E"/>
                </a:solidFill>
                <a:highlight>
                  <a:srgbClr val="242424"/>
                </a:highlight>
                <a:latin typeface="Consolas"/>
                <a:ea typeface="Consolas"/>
                <a:cs typeface="Consolas"/>
                <a:sym typeface="Consolas"/>
              </a:rPr>
              <a:t>push</a:t>
            </a:r>
            <a:r>
              <a:rPr b="1" lang="zh-TW" sz="1200">
                <a:solidFill>
                  <a:srgbClr val="F8F8F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"scars"</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(arr);</a:t>
            </a:r>
            <a:endParaRPr b="1" sz="12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10-5 陣列的基礎使用unshift</a:t>
            </a:r>
            <a:endParaRPr b="1" sz="1300">
              <a:solidFill>
                <a:srgbClr val="F7DF1E"/>
              </a:solidFill>
              <a:highlight>
                <a:srgbClr val="242424"/>
              </a:highlight>
              <a:latin typeface="Calibri"/>
              <a:ea typeface="Calibri"/>
              <a:cs typeface="Calibri"/>
              <a:sym typeface="Calibri"/>
            </a:endParaRPr>
          </a:p>
        </p:txBody>
      </p:sp>
      <p:sp>
        <p:nvSpPr>
          <p:cNvPr id="591" name="Google Shape;591;p86"/>
          <p:cNvSpPr txBox="1"/>
          <p:nvPr/>
        </p:nvSpPr>
        <p:spPr>
          <a:xfrm>
            <a:off x="3072000" y="883050"/>
            <a:ext cx="3000000" cy="337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t>
            </a:r>
            <a:r>
              <a:rPr b="1" i="1" lang="zh-TW" sz="1200">
                <a:solidFill>
                  <a:srgbClr val="66D9EF"/>
                </a:solidFill>
                <a:highlight>
                  <a:srgbClr val="242424"/>
                </a:highlight>
                <a:latin typeface="Consolas"/>
                <a:ea typeface="Consolas"/>
                <a:cs typeface="Consolas"/>
                <a:sym typeface="Consolas"/>
              </a:rPr>
              <a:t>const</a:t>
            </a:r>
            <a:r>
              <a:rPr b="1" lang="zh-TW" sz="1200">
                <a:solidFill>
                  <a:srgbClr val="F8F8F2"/>
                </a:solidFill>
                <a:highlight>
                  <a:srgbClr val="242424"/>
                </a:highlight>
                <a:latin typeface="Consolas"/>
                <a:ea typeface="Consolas"/>
                <a:cs typeface="Consolas"/>
                <a:sym typeface="Consolas"/>
              </a:rPr>
              <a:t> arr </a:t>
            </a:r>
            <a:r>
              <a:rPr b="1" lang="zh-TW" sz="1200">
                <a:solidFill>
                  <a:srgbClr val="F92672"/>
                </a:solidFill>
                <a:highlight>
                  <a:srgbClr val="242424"/>
                </a:highlight>
                <a:latin typeface="Consolas"/>
                <a:ea typeface="Consolas"/>
                <a:cs typeface="Consolas"/>
                <a:sym typeface="Consolas"/>
              </a:rPr>
              <a:t>=</a:t>
            </a:r>
            <a:r>
              <a:rPr b="1" lang="zh-TW" sz="1200">
                <a:solidFill>
                  <a:srgbClr val="F8F8F2"/>
                </a:solidFill>
                <a:highlight>
                  <a:srgbClr val="242424"/>
                </a:highlight>
                <a:latin typeface="Consolas"/>
                <a:ea typeface="Consolas"/>
                <a:cs typeface="Consolas"/>
                <a:sym typeface="Consolas"/>
              </a:rPr>
              <a:t>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arr.</a:t>
            </a:r>
            <a:r>
              <a:rPr b="1" lang="zh-TW" sz="1200">
                <a:solidFill>
                  <a:srgbClr val="A6E22E"/>
                </a:solidFill>
                <a:highlight>
                  <a:srgbClr val="242424"/>
                </a:highlight>
                <a:latin typeface="Consolas"/>
                <a:ea typeface="Consolas"/>
                <a:cs typeface="Consolas"/>
                <a:sym typeface="Consolas"/>
              </a:rPr>
              <a:t>unshift</a:t>
            </a:r>
            <a:r>
              <a:rPr b="1" lang="zh-TW" sz="1200">
                <a:solidFill>
                  <a:srgbClr val="F8F8F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"mike"</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(arr);</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arr.</a:t>
            </a:r>
            <a:r>
              <a:rPr b="1" lang="zh-TW" sz="1200">
                <a:solidFill>
                  <a:srgbClr val="A6E22E"/>
                </a:solidFill>
                <a:highlight>
                  <a:srgbClr val="242424"/>
                </a:highlight>
                <a:latin typeface="Consolas"/>
                <a:ea typeface="Consolas"/>
                <a:cs typeface="Consolas"/>
                <a:sym typeface="Consolas"/>
              </a:rPr>
              <a:t>unshift</a:t>
            </a:r>
            <a:r>
              <a:rPr b="1" lang="zh-TW" sz="1200">
                <a:solidFill>
                  <a:srgbClr val="F8F8F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"jacky"</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(arr);</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arr.</a:t>
            </a:r>
            <a:r>
              <a:rPr b="1" lang="zh-TW" sz="1200">
                <a:solidFill>
                  <a:srgbClr val="A6E22E"/>
                </a:solidFill>
                <a:highlight>
                  <a:srgbClr val="242424"/>
                </a:highlight>
                <a:latin typeface="Consolas"/>
                <a:ea typeface="Consolas"/>
                <a:cs typeface="Consolas"/>
                <a:sym typeface="Consolas"/>
              </a:rPr>
              <a:t>unshift</a:t>
            </a:r>
            <a:r>
              <a:rPr b="1" lang="zh-TW" sz="1200">
                <a:solidFill>
                  <a:srgbClr val="F8F8F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"andy"</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(arr);</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arr.</a:t>
            </a:r>
            <a:r>
              <a:rPr b="1" lang="zh-TW" sz="1200">
                <a:solidFill>
                  <a:srgbClr val="A6E22E"/>
                </a:solidFill>
                <a:highlight>
                  <a:srgbClr val="242424"/>
                </a:highlight>
                <a:latin typeface="Consolas"/>
                <a:ea typeface="Consolas"/>
                <a:cs typeface="Consolas"/>
                <a:sym typeface="Consolas"/>
              </a:rPr>
              <a:t>unshift</a:t>
            </a:r>
            <a:r>
              <a:rPr b="1" lang="zh-TW" sz="1200">
                <a:solidFill>
                  <a:srgbClr val="F8F8F2"/>
                </a:solidFill>
                <a:highlight>
                  <a:srgbClr val="242424"/>
                </a:highlight>
                <a:latin typeface="Consolas"/>
                <a:ea typeface="Consolas"/>
                <a:cs typeface="Consolas"/>
                <a:sym typeface="Consolas"/>
              </a:rPr>
              <a:t>(</a:t>
            </a:r>
            <a:r>
              <a:rPr b="1" lang="zh-TW" sz="1200">
                <a:solidFill>
                  <a:srgbClr val="FFEE99"/>
                </a:solidFill>
                <a:highlight>
                  <a:srgbClr val="242424"/>
                </a:highlight>
                <a:latin typeface="Consolas"/>
                <a:ea typeface="Consolas"/>
                <a:cs typeface="Consolas"/>
                <a:sym typeface="Consolas"/>
              </a:rPr>
              <a:t>"scars"</a:t>
            </a:r>
            <a:r>
              <a:rPr b="1" lang="zh-TW" sz="1200">
                <a:solidFill>
                  <a:srgbClr val="F8F8F2"/>
                </a:solidFill>
                <a:highlight>
                  <a:srgbClr val="242424"/>
                </a:highlight>
                <a:latin typeface="Consolas"/>
                <a:ea typeface="Consolas"/>
                <a:cs typeface="Consolas"/>
                <a:sym typeface="Consolas"/>
              </a:rPr>
              <a:t>);</a:t>
            </a:r>
            <a:endParaRPr b="1" sz="12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200">
                <a:solidFill>
                  <a:srgbClr val="F8F8F2"/>
                </a:solidFill>
                <a:highlight>
                  <a:srgbClr val="242424"/>
                </a:highlight>
                <a:latin typeface="Consolas"/>
                <a:ea typeface="Consolas"/>
                <a:cs typeface="Consolas"/>
                <a:sym typeface="Consolas"/>
              </a:rPr>
              <a:t>      console.</a:t>
            </a:r>
            <a:r>
              <a:rPr b="1" lang="zh-TW" sz="1200">
                <a:solidFill>
                  <a:srgbClr val="A6E22E"/>
                </a:solidFill>
                <a:highlight>
                  <a:srgbClr val="242424"/>
                </a:highlight>
                <a:latin typeface="Consolas"/>
                <a:ea typeface="Consolas"/>
                <a:cs typeface="Consolas"/>
                <a:sym typeface="Consolas"/>
              </a:rPr>
              <a:t>log</a:t>
            </a:r>
            <a:r>
              <a:rPr b="1" lang="zh-TW" sz="1200">
                <a:solidFill>
                  <a:srgbClr val="F8F8F2"/>
                </a:solidFill>
                <a:highlight>
                  <a:srgbClr val="242424"/>
                </a:highlight>
                <a:latin typeface="Consolas"/>
                <a:ea typeface="Consolas"/>
                <a:cs typeface="Consolas"/>
                <a:sym typeface="Consolas"/>
              </a:rPr>
              <a:t>(arr);</a:t>
            </a:r>
            <a:endParaRPr b="1" sz="12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10-6 陣列的基礎使用pop</a:t>
            </a:r>
            <a:endParaRPr b="1" sz="1300">
              <a:solidFill>
                <a:srgbClr val="F7DF1E"/>
              </a:solidFill>
              <a:highlight>
                <a:srgbClr val="242424"/>
              </a:highlight>
              <a:latin typeface="Calibri"/>
              <a:ea typeface="Calibri"/>
              <a:cs typeface="Calibri"/>
              <a:sym typeface="Calibri"/>
            </a:endParaRPr>
          </a:p>
        </p:txBody>
      </p:sp>
      <p:sp>
        <p:nvSpPr>
          <p:cNvPr id="597" name="Google Shape;597;p87"/>
          <p:cNvSpPr txBox="1"/>
          <p:nvPr/>
        </p:nvSpPr>
        <p:spPr>
          <a:xfrm>
            <a:off x="2501250" y="972900"/>
            <a:ext cx="4141500" cy="3197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arr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"mike"</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"jacky"</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"andy"</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"scars"</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arr.</a:t>
            </a:r>
            <a:r>
              <a:rPr b="1" lang="zh-TW" sz="1050">
                <a:solidFill>
                  <a:srgbClr val="A6E22E"/>
                </a:solidFill>
                <a:highlight>
                  <a:srgbClr val="242424"/>
                </a:highlight>
                <a:latin typeface="Consolas"/>
                <a:ea typeface="Consolas"/>
                <a:cs typeface="Consolas"/>
                <a:sym typeface="Consolas"/>
              </a:rPr>
              <a:t>pop</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arr.</a:t>
            </a:r>
            <a:r>
              <a:rPr b="1" lang="zh-TW" sz="1050">
                <a:solidFill>
                  <a:srgbClr val="A6E22E"/>
                </a:solidFill>
                <a:highlight>
                  <a:srgbClr val="242424"/>
                </a:highlight>
                <a:latin typeface="Consolas"/>
                <a:ea typeface="Consolas"/>
                <a:cs typeface="Consolas"/>
                <a:sym typeface="Consolas"/>
              </a:rPr>
              <a:t>pop</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arr.</a:t>
            </a:r>
            <a:r>
              <a:rPr b="1" lang="zh-TW" sz="1050">
                <a:solidFill>
                  <a:srgbClr val="A6E22E"/>
                </a:solidFill>
                <a:highlight>
                  <a:srgbClr val="242424"/>
                </a:highlight>
                <a:latin typeface="Consolas"/>
                <a:ea typeface="Consolas"/>
                <a:cs typeface="Consolas"/>
                <a:sym typeface="Consolas"/>
              </a:rPr>
              <a:t>pop</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arr.</a:t>
            </a:r>
            <a:r>
              <a:rPr b="1" lang="zh-TW" sz="1050">
                <a:solidFill>
                  <a:srgbClr val="A6E22E"/>
                </a:solidFill>
                <a:highlight>
                  <a:srgbClr val="242424"/>
                </a:highlight>
                <a:latin typeface="Consolas"/>
                <a:ea typeface="Consolas"/>
                <a:cs typeface="Consolas"/>
                <a:sym typeface="Consolas"/>
              </a:rPr>
              <a:t>pop</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10-7 陣列的基礎使用shift</a:t>
            </a:r>
            <a:endParaRPr b="1" sz="1300">
              <a:solidFill>
                <a:srgbClr val="F7DF1E"/>
              </a:solidFill>
              <a:highlight>
                <a:srgbClr val="242424"/>
              </a:highlight>
              <a:latin typeface="Calibri"/>
              <a:ea typeface="Calibri"/>
              <a:cs typeface="Calibri"/>
              <a:sym typeface="Calibri"/>
            </a:endParaRPr>
          </a:p>
        </p:txBody>
      </p:sp>
      <p:sp>
        <p:nvSpPr>
          <p:cNvPr id="603" name="Google Shape;603;p88"/>
          <p:cNvSpPr txBox="1"/>
          <p:nvPr/>
        </p:nvSpPr>
        <p:spPr>
          <a:xfrm>
            <a:off x="2215350" y="972900"/>
            <a:ext cx="4713300" cy="3197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arr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"mike"</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"jacky"</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"andy"</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"scars"</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arr.</a:t>
            </a:r>
            <a:r>
              <a:rPr b="1" lang="zh-TW" sz="1050">
                <a:solidFill>
                  <a:srgbClr val="A6E22E"/>
                </a:solidFill>
                <a:highlight>
                  <a:srgbClr val="242424"/>
                </a:highlight>
                <a:latin typeface="Consolas"/>
                <a:ea typeface="Consolas"/>
                <a:cs typeface="Consolas"/>
                <a:sym typeface="Consolas"/>
              </a:rPr>
              <a:t>shift</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arr.</a:t>
            </a:r>
            <a:r>
              <a:rPr b="1" lang="zh-TW" sz="1050">
                <a:solidFill>
                  <a:srgbClr val="A6E22E"/>
                </a:solidFill>
                <a:highlight>
                  <a:srgbClr val="242424"/>
                </a:highlight>
                <a:latin typeface="Consolas"/>
                <a:ea typeface="Consolas"/>
                <a:cs typeface="Consolas"/>
                <a:sym typeface="Consolas"/>
              </a:rPr>
              <a:t>shift</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arr.</a:t>
            </a:r>
            <a:r>
              <a:rPr b="1" lang="zh-TW" sz="1050">
                <a:solidFill>
                  <a:srgbClr val="A6E22E"/>
                </a:solidFill>
                <a:highlight>
                  <a:srgbClr val="242424"/>
                </a:highlight>
                <a:latin typeface="Consolas"/>
                <a:ea typeface="Consolas"/>
                <a:cs typeface="Consolas"/>
                <a:sym typeface="Consolas"/>
              </a:rPr>
              <a:t>shift</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arr.</a:t>
            </a:r>
            <a:r>
              <a:rPr b="1" lang="zh-TW" sz="1050">
                <a:solidFill>
                  <a:srgbClr val="A6E22E"/>
                </a:solidFill>
                <a:highlight>
                  <a:srgbClr val="242424"/>
                </a:highlight>
                <a:latin typeface="Consolas"/>
                <a:ea typeface="Consolas"/>
                <a:cs typeface="Consolas"/>
                <a:sym typeface="Consolas"/>
              </a:rPr>
              <a:t>shift</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10-8 清空陣列</a:t>
            </a:r>
            <a:endParaRPr b="1" sz="1300">
              <a:solidFill>
                <a:srgbClr val="F7DF1E"/>
              </a:solidFill>
              <a:highlight>
                <a:srgbClr val="242424"/>
              </a:highlight>
              <a:latin typeface="Calibri"/>
              <a:ea typeface="Calibri"/>
              <a:cs typeface="Calibri"/>
              <a:sym typeface="Calibri"/>
            </a:endParaRPr>
          </a:p>
        </p:txBody>
      </p:sp>
      <p:sp>
        <p:nvSpPr>
          <p:cNvPr id="609" name="Google Shape;609;p89"/>
          <p:cNvSpPr txBox="1"/>
          <p:nvPr/>
        </p:nvSpPr>
        <p:spPr>
          <a:xfrm>
            <a:off x="2079450" y="1740600"/>
            <a:ext cx="4985100" cy="1662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arr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"mike"</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"jacky"</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"andy"</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"scars"</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8C8C8C"/>
                </a:solidFill>
                <a:highlight>
                  <a:srgbClr val="242424"/>
                </a:highlight>
                <a:latin typeface="Consolas"/>
                <a:ea typeface="Consolas"/>
                <a:cs typeface="Consolas"/>
                <a:sym typeface="Consolas"/>
              </a:rPr>
              <a:t>//   arr = [];  // 如果是 const 就不能用複寫的方式來清空</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i="1" sz="105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arr.length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(arr);</a:t>
            </a:r>
            <a:endParaRPr b="1" sz="105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10-9 陣列迴圈組合</a:t>
            </a:r>
            <a:endParaRPr b="1" sz="1300">
              <a:solidFill>
                <a:srgbClr val="F7DF1E"/>
              </a:solidFill>
              <a:highlight>
                <a:srgbClr val="242424"/>
              </a:highlight>
              <a:latin typeface="Calibri"/>
              <a:ea typeface="Calibri"/>
              <a:cs typeface="Calibri"/>
              <a:sym typeface="Calibri"/>
            </a:endParaRPr>
          </a:p>
        </p:txBody>
      </p:sp>
      <p:sp>
        <p:nvSpPr>
          <p:cNvPr id="615" name="Google Shape;615;p90"/>
          <p:cNvSpPr txBox="1"/>
          <p:nvPr/>
        </p:nvSpPr>
        <p:spPr>
          <a:xfrm>
            <a:off x="215400" y="707350"/>
            <a:ext cx="3990300" cy="408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900">
                <a:solidFill>
                  <a:srgbClr val="66D9EF"/>
                </a:solidFill>
                <a:highlight>
                  <a:srgbClr val="242424"/>
                </a:highlight>
                <a:latin typeface="Consolas"/>
                <a:ea typeface="Consolas"/>
                <a:cs typeface="Consolas"/>
                <a:sym typeface="Consolas"/>
              </a:rPr>
              <a:t>let</a:t>
            </a:r>
            <a:r>
              <a:rPr b="1" lang="zh-TW" sz="900">
                <a:solidFill>
                  <a:srgbClr val="F8F8F2"/>
                </a:solidFill>
                <a:highlight>
                  <a:srgbClr val="242424"/>
                </a:highlight>
                <a:latin typeface="Consolas"/>
                <a:ea typeface="Consolas"/>
                <a:cs typeface="Consolas"/>
                <a:sym typeface="Consolas"/>
              </a:rPr>
              <a:t> html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900">
                <a:solidFill>
                  <a:srgbClr val="66D9EF"/>
                </a:solidFill>
                <a:highlight>
                  <a:srgbClr val="242424"/>
                </a:highlight>
                <a:latin typeface="Consolas"/>
                <a:ea typeface="Consolas"/>
                <a:cs typeface="Consolas"/>
                <a:sym typeface="Consolas"/>
              </a:rPr>
              <a:t>const</a:t>
            </a:r>
            <a:r>
              <a:rPr b="1" lang="zh-TW" sz="900">
                <a:solidFill>
                  <a:srgbClr val="F8F8F2"/>
                </a:solidFill>
                <a:highlight>
                  <a:srgbClr val="242424"/>
                </a:highlight>
                <a:latin typeface="Consolas"/>
                <a:ea typeface="Consolas"/>
                <a:cs typeface="Consolas"/>
                <a:sym typeface="Consolas"/>
              </a:rPr>
              <a:t> title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"會計年度最後一個月 美國防部狂花1.4億買蝦蟹..."</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"大逆轉！情侶照1.5萬變16萬 當事人道歉了..."</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"台南是民主聖地？謝龍介：變民主很火大..."</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"槓王選立委！韓笑回他長大了 潘恆旭尷尬回應..."</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"捷運西門站藥妝搶駐！日藥妝210萬標下6店面..."</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"她全身麻醉動刀 苦求男友陪！遭嗆：我要上班..."</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"自閉症青年音樂家亞洲巡迴 精彩演出獲好評..."</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"小黃司機遭3人挾持30公里！傳LINE求救逃脫..."</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900">
                <a:solidFill>
                  <a:srgbClr val="66D9EF"/>
                </a:solidFill>
                <a:highlight>
                  <a:srgbClr val="242424"/>
                </a:highlight>
                <a:latin typeface="Consolas"/>
                <a:ea typeface="Consolas"/>
                <a:cs typeface="Consolas"/>
                <a:sym typeface="Consolas"/>
              </a:rPr>
              <a:t>const</a:t>
            </a:r>
            <a:r>
              <a:rPr b="1" lang="zh-TW" sz="900">
                <a:solidFill>
                  <a:srgbClr val="F8F8F2"/>
                </a:solidFill>
                <a:highlight>
                  <a:srgbClr val="242424"/>
                </a:highlight>
                <a:latin typeface="Consolas"/>
                <a:ea typeface="Consolas"/>
                <a:cs typeface="Consolas"/>
                <a:sym typeface="Consolas"/>
              </a:rPr>
              <a:t> url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"https://news.ebc.net.tw/News/Article/155505"</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"https://news.ebc.net.tw/News/Article/155504"</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"https://news.ebc.net.tw/News/Article/155503"</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"https://news.ebc.net.tw/News/Article/155502"</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"https://news.ebc.net.tw/News/Article/155501"</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"https://news.ebc.net.tw/News/Article/155500"</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"https://news.ebc.net.tw/News/Article/155499"</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"https://news.ebc.net.tw/News/Article/155497"</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p:txBody>
      </p:sp>
      <p:sp>
        <p:nvSpPr>
          <p:cNvPr id="616" name="Google Shape;616;p90"/>
          <p:cNvSpPr txBox="1"/>
          <p:nvPr/>
        </p:nvSpPr>
        <p:spPr>
          <a:xfrm>
            <a:off x="3723525" y="1798950"/>
            <a:ext cx="5143500" cy="1662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92672"/>
                </a:solidFill>
                <a:highlight>
                  <a:srgbClr val="242424"/>
                </a:highlight>
                <a:latin typeface="Consolas"/>
                <a:ea typeface="Consolas"/>
                <a:cs typeface="Consolas"/>
                <a:sym typeface="Consolas"/>
              </a:rPr>
              <a:t>for</a:t>
            </a: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let</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0</a:t>
            </a:r>
            <a:r>
              <a:rPr b="1" lang="zh-TW" sz="1050">
                <a:solidFill>
                  <a:srgbClr val="F8F8F2"/>
                </a:solidFill>
                <a:highlight>
                  <a:srgbClr val="242424"/>
                </a:highlight>
                <a:latin typeface="Consolas"/>
                <a:ea typeface="Consolas"/>
                <a:cs typeface="Consolas"/>
                <a:sym typeface="Consolas"/>
              </a:rPr>
              <a:t>; i </a:t>
            </a:r>
            <a:r>
              <a:rPr b="1" lang="zh-TW" sz="1050">
                <a:solidFill>
                  <a:srgbClr val="F92672"/>
                </a:solidFill>
                <a:highlight>
                  <a:srgbClr val="242424"/>
                </a:highlight>
                <a:latin typeface="Consolas"/>
                <a:ea typeface="Consolas"/>
                <a:cs typeface="Consolas"/>
                <a:sym typeface="Consolas"/>
              </a:rPr>
              <a:t>&lt;</a:t>
            </a:r>
            <a:r>
              <a:rPr b="1" lang="zh-TW" sz="1050">
                <a:solidFill>
                  <a:srgbClr val="F8F8F2"/>
                </a:solidFill>
                <a:highlight>
                  <a:srgbClr val="242424"/>
                </a:highlight>
                <a:latin typeface="Consolas"/>
                <a:ea typeface="Consolas"/>
                <a:cs typeface="Consolas"/>
                <a:sym typeface="Consolas"/>
              </a:rPr>
              <a:t> title.length; i</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a:t>
            </a:r>
            <a:endParaRPr b="1" sz="1050">
              <a:solidFill>
                <a:srgbClr val="FFEE99"/>
              </a:solidFill>
              <a:highlight>
                <a:srgbClr val="242424"/>
              </a:highlight>
              <a:latin typeface="Consolas"/>
              <a:ea typeface="Consolas"/>
              <a:cs typeface="Consolas"/>
              <a:sym typeface="Consolas"/>
            </a:endParaRPr>
          </a:p>
          <a:p>
            <a:pPr indent="457200" lvl="0" marL="0" rtl="0" algn="l">
              <a:lnSpc>
                <a:spcPct val="135714"/>
              </a:lnSpc>
              <a:spcBef>
                <a:spcPts val="0"/>
              </a:spcBef>
              <a:spcAft>
                <a:spcPts val="0"/>
              </a:spcAft>
              <a:buNone/>
            </a:pPr>
            <a:r>
              <a:rPr b="1" lang="zh-TW" sz="1050">
                <a:solidFill>
                  <a:srgbClr val="FFEE99"/>
                </a:solidFill>
                <a:highlight>
                  <a:srgbClr val="242424"/>
                </a:highlight>
                <a:latin typeface="Consolas"/>
                <a:ea typeface="Consolas"/>
                <a:cs typeface="Consolas"/>
                <a:sym typeface="Consolas"/>
              </a:rPr>
              <a:t>&lt;li&gt;&lt;a href="</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url[i]</a:t>
            </a:r>
            <a:r>
              <a:rPr b="1" lang="zh-TW" sz="1050">
                <a:solidFill>
                  <a:srgbClr val="F9267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 target="_blank"&gt;</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title[i]</a:t>
            </a:r>
            <a:r>
              <a:rPr b="1" lang="zh-TW" sz="1050">
                <a:solidFill>
                  <a:srgbClr val="F9267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&lt;/a&gt;&lt;/li&gt;</a:t>
            </a:r>
            <a:endParaRPr b="1" sz="105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FEE99"/>
                </a:solidFill>
                <a:highlight>
                  <a:srgbClr val="242424"/>
                </a:highlight>
                <a:latin typeface="Consolas"/>
                <a:ea typeface="Consolas"/>
                <a:cs typeface="Consolas"/>
                <a:sym typeface="Consolas"/>
              </a:rPr>
              <a:t>  `</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document.</a:t>
            </a:r>
            <a:r>
              <a:rPr b="1" lang="zh-TW" sz="1050">
                <a:solidFill>
                  <a:srgbClr val="A6E22E"/>
                </a:solidFill>
                <a:highlight>
                  <a:srgbClr val="242424"/>
                </a:highlight>
                <a:latin typeface="Consolas"/>
                <a:ea typeface="Consolas"/>
                <a:cs typeface="Consolas"/>
                <a:sym typeface="Consolas"/>
              </a:rPr>
              <a:t>querySelector</a:t>
            </a:r>
            <a:r>
              <a:rPr b="1" lang="zh-TW" sz="1050">
                <a:solidFill>
                  <a:srgbClr val="F8F8F2"/>
                </a:solidFill>
                <a:highlight>
                  <a:srgbClr val="242424"/>
                </a:highlight>
                <a:latin typeface="Consolas"/>
                <a:ea typeface="Consolas"/>
                <a:cs typeface="Consolas"/>
                <a:sym typeface="Consolas"/>
              </a:rPr>
              <a:t>(</a:t>
            </a:r>
            <a:r>
              <a:rPr b="1" lang="zh-TW" sz="1050">
                <a:solidFill>
                  <a:srgbClr val="FFEE99"/>
                </a:solidFill>
                <a:highlight>
                  <a:srgbClr val="242424"/>
                </a:highlight>
                <a:latin typeface="Consolas"/>
                <a:ea typeface="Consolas"/>
                <a:cs typeface="Consolas"/>
                <a:sym typeface="Consolas"/>
              </a:rPr>
              <a:t>"#list"</a:t>
            </a:r>
            <a:r>
              <a:rPr b="1" lang="zh-TW" sz="1050">
                <a:solidFill>
                  <a:srgbClr val="F8F8F2"/>
                </a:solidFill>
                <a:highlight>
                  <a:srgbClr val="242424"/>
                </a:highlight>
                <a:latin typeface="Consolas"/>
                <a:ea typeface="Consolas"/>
                <a:cs typeface="Consolas"/>
                <a:sym typeface="Consolas"/>
              </a:rPr>
              <a:t>).innerHTML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html;</a:t>
            </a:r>
            <a:endParaRPr b="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 什麼是物件</a:t>
            </a:r>
            <a:endParaRPr b="1" sz="1300">
              <a:solidFill>
                <a:srgbClr val="F7DF1E"/>
              </a:solidFill>
              <a:highlight>
                <a:srgbClr val="242424"/>
              </a:highlight>
              <a:latin typeface="Calibri"/>
              <a:ea typeface="Calibri"/>
              <a:cs typeface="Calibri"/>
              <a:sym typeface="Calibri"/>
            </a:endParaRPr>
          </a:p>
        </p:txBody>
      </p:sp>
      <p:sp>
        <p:nvSpPr>
          <p:cNvPr id="622" name="Google Shape;622;p91"/>
          <p:cNvSpPr txBox="1"/>
          <p:nvPr/>
        </p:nvSpPr>
        <p:spPr>
          <a:xfrm>
            <a:off x="3403350" y="1131000"/>
            <a:ext cx="2337300" cy="2881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obj1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console.</a:t>
            </a:r>
            <a:r>
              <a:rPr b="1" lang="zh-TW" sz="1100">
                <a:solidFill>
                  <a:srgbClr val="A6E22E"/>
                </a:solidFill>
                <a:highlight>
                  <a:srgbClr val="242424"/>
                </a:highlight>
                <a:latin typeface="Consolas"/>
                <a:ea typeface="Consolas"/>
                <a:cs typeface="Consolas"/>
                <a:sym typeface="Consolas"/>
              </a:rPr>
              <a:t>log</a:t>
            </a:r>
            <a:r>
              <a:rPr b="1" lang="zh-TW" sz="1100">
                <a:solidFill>
                  <a:srgbClr val="F8F8F2"/>
                </a:solidFill>
                <a:highlight>
                  <a:srgbClr val="242424"/>
                </a:highlight>
                <a:latin typeface="Consolas"/>
                <a:ea typeface="Consolas"/>
                <a:cs typeface="Consolas"/>
                <a:sym typeface="Consolas"/>
              </a:rPr>
              <a:t>(obj1);</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obj2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name: </a:t>
            </a:r>
            <a:r>
              <a:rPr b="1" lang="zh-TW" sz="1100">
                <a:solidFill>
                  <a:srgbClr val="FFEE99"/>
                </a:solidFill>
                <a:highlight>
                  <a:srgbClr val="242424"/>
                </a:highlight>
                <a:latin typeface="Consolas"/>
                <a:ea typeface="Consolas"/>
                <a:cs typeface="Consolas"/>
                <a:sym typeface="Consolas"/>
              </a:rPr>
              <a:t>"mike"</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  salary: </a:t>
            </a:r>
            <a:r>
              <a:rPr b="1" lang="zh-TW" sz="1100">
                <a:solidFill>
                  <a:srgbClr val="FFEE99"/>
                </a:solidFill>
                <a:highlight>
                  <a:srgbClr val="242424"/>
                </a:highlight>
                <a:latin typeface="Consolas"/>
                <a:ea typeface="Consolas"/>
                <a:cs typeface="Consolas"/>
                <a:sym typeface="Consolas"/>
              </a:rPr>
              <a:t>"22000"</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console.</a:t>
            </a:r>
            <a:r>
              <a:rPr b="1" lang="zh-TW" sz="1100">
                <a:solidFill>
                  <a:srgbClr val="A6E22E"/>
                </a:solidFill>
                <a:highlight>
                  <a:srgbClr val="242424"/>
                </a:highlight>
                <a:latin typeface="Consolas"/>
                <a:ea typeface="Consolas"/>
                <a:cs typeface="Consolas"/>
                <a:sym typeface="Consolas"/>
              </a:rPr>
              <a:t>log</a:t>
            </a:r>
            <a:r>
              <a:rPr b="1" lang="zh-TW" sz="1100">
                <a:solidFill>
                  <a:srgbClr val="F8F8F2"/>
                </a:solidFill>
                <a:highlight>
                  <a:srgbClr val="242424"/>
                </a:highlight>
                <a:latin typeface="Consolas"/>
                <a:ea typeface="Consolas"/>
                <a:cs typeface="Consolas"/>
                <a:sym typeface="Consolas"/>
              </a:rPr>
              <a:t>(obj2);</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console.</a:t>
            </a:r>
            <a:r>
              <a:rPr b="1" lang="zh-TW" sz="1100">
                <a:solidFill>
                  <a:srgbClr val="A6E22E"/>
                </a:solidFill>
                <a:highlight>
                  <a:srgbClr val="242424"/>
                </a:highlight>
                <a:latin typeface="Consolas"/>
                <a:ea typeface="Consolas"/>
                <a:cs typeface="Consolas"/>
                <a:sym typeface="Consolas"/>
              </a:rPr>
              <a:t>log</a:t>
            </a:r>
            <a:r>
              <a:rPr b="1" lang="zh-TW" sz="1100">
                <a:solidFill>
                  <a:srgbClr val="F8F8F2"/>
                </a:solidFill>
                <a:highlight>
                  <a:srgbClr val="242424"/>
                </a:highlight>
                <a:latin typeface="Consolas"/>
                <a:ea typeface="Consolas"/>
                <a:cs typeface="Consolas"/>
                <a:sym typeface="Consolas"/>
              </a:rPr>
              <a:t>(obj2.name);</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console.</a:t>
            </a:r>
            <a:r>
              <a:rPr b="1" lang="zh-TW" sz="1100">
                <a:solidFill>
                  <a:srgbClr val="A6E22E"/>
                </a:solidFill>
                <a:highlight>
                  <a:srgbClr val="242424"/>
                </a:highlight>
                <a:latin typeface="Consolas"/>
                <a:ea typeface="Consolas"/>
                <a:cs typeface="Consolas"/>
                <a:sym typeface="Consolas"/>
              </a:rPr>
              <a:t>log</a:t>
            </a:r>
            <a:r>
              <a:rPr b="1" lang="zh-TW" sz="1100">
                <a:solidFill>
                  <a:srgbClr val="F8F8F2"/>
                </a:solidFill>
                <a:highlight>
                  <a:srgbClr val="242424"/>
                </a:highlight>
                <a:latin typeface="Consolas"/>
                <a:ea typeface="Consolas"/>
                <a:cs typeface="Consolas"/>
                <a:sym typeface="Consolas"/>
              </a:rPr>
              <a:t>(obj2.salary);</a:t>
            </a:r>
            <a:endParaRPr b="1" sz="1100">
              <a:solidFill>
                <a:srgbClr val="F8F8F2"/>
              </a:solidFill>
              <a:highlight>
                <a:srgbClr val="242424"/>
              </a:highlight>
              <a:latin typeface="Consolas"/>
              <a:ea typeface="Consolas"/>
              <a:cs typeface="Consolas"/>
              <a:sym typeface="Consolas"/>
            </a:endParaRPr>
          </a:p>
        </p:txBody>
      </p:sp>
      <p:cxnSp>
        <p:nvCxnSpPr>
          <p:cNvPr id="623" name="Google Shape;623;p91"/>
          <p:cNvCxnSpPr/>
          <p:nvPr/>
        </p:nvCxnSpPr>
        <p:spPr>
          <a:xfrm flipH="1">
            <a:off x="4725269" y="2161653"/>
            <a:ext cx="1201200" cy="250200"/>
          </a:xfrm>
          <a:prstGeom prst="straightConnector1">
            <a:avLst/>
          </a:prstGeom>
          <a:noFill/>
          <a:ln cap="flat" cmpd="sng" w="19050">
            <a:solidFill>
              <a:srgbClr val="A5A5A5"/>
            </a:solidFill>
            <a:prstDash val="solid"/>
            <a:miter lim="800000"/>
            <a:headEnd len="sm" w="sm" type="none"/>
            <a:tailEnd len="med" w="med" type="triangle"/>
          </a:ln>
        </p:spPr>
      </p:cxnSp>
      <p:sp>
        <p:nvSpPr>
          <p:cNvPr id="624" name="Google Shape;624;p91"/>
          <p:cNvSpPr txBox="1"/>
          <p:nvPr/>
        </p:nvSpPr>
        <p:spPr>
          <a:xfrm>
            <a:off x="5912830" y="1854543"/>
            <a:ext cx="888000" cy="4515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A5A5A5"/>
              </a:buClr>
              <a:buSzPts val="2400"/>
              <a:buFont typeface="Arial"/>
              <a:buNone/>
            </a:pPr>
            <a:r>
              <a:rPr b="1" lang="zh-TW" sz="1600" u="none">
                <a:solidFill>
                  <a:srgbClr val="A5A5A5"/>
                </a:solidFill>
                <a:latin typeface="Arial"/>
                <a:ea typeface="Arial"/>
                <a:cs typeface="Arial"/>
                <a:sym typeface="Arial"/>
              </a:rPr>
              <a:t>value</a:t>
            </a:r>
            <a:endParaRPr b="1" sz="1600" u="none">
              <a:solidFill>
                <a:srgbClr val="A5A5A5"/>
              </a:solidFill>
              <a:latin typeface="Arial"/>
              <a:ea typeface="Arial"/>
              <a:cs typeface="Arial"/>
              <a:sym typeface="Arial"/>
            </a:endParaRPr>
          </a:p>
        </p:txBody>
      </p:sp>
      <p:sp>
        <p:nvSpPr>
          <p:cNvPr id="625" name="Google Shape;625;p91"/>
          <p:cNvSpPr txBox="1"/>
          <p:nvPr/>
        </p:nvSpPr>
        <p:spPr>
          <a:xfrm>
            <a:off x="1978726" y="2605414"/>
            <a:ext cx="672600" cy="4515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A5A5A5"/>
              </a:buClr>
              <a:buSzPts val="2400"/>
              <a:buFont typeface="Arial"/>
              <a:buNone/>
            </a:pPr>
            <a:r>
              <a:rPr b="1" lang="zh-TW" sz="1600" u="none">
                <a:solidFill>
                  <a:srgbClr val="A5A5A5"/>
                </a:solidFill>
                <a:latin typeface="Arial"/>
                <a:ea typeface="Arial"/>
                <a:cs typeface="Arial"/>
                <a:sym typeface="Arial"/>
              </a:rPr>
              <a:t>key</a:t>
            </a:r>
            <a:endParaRPr b="1" sz="1600" u="none">
              <a:solidFill>
                <a:srgbClr val="A5A5A5"/>
              </a:solidFill>
              <a:latin typeface="Arial"/>
              <a:ea typeface="Arial"/>
              <a:cs typeface="Arial"/>
              <a:sym typeface="Arial"/>
            </a:endParaRPr>
          </a:p>
        </p:txBody>
      </p:sp>
      <p:cxnSp>
        <p:nvCxnSpPr>
          <p:cNvPr id="626" name="Google Shape;626;p91"/>
          <p:cNvCxnSpPr/>
          <p:nvPr/>
        </p:nvCxnSpPr>
        <p:spPr>
          <a:xfrm flipH="1" rot="10800000">
            <a:off x="2590111" y="2501862"/>
            <a:ext cx="959400" cy="324900"/>
          </a:xfrm>
          <a:prstGeom prst="straightConnector1">
            <a:avLst/>
          </a:prstGeom>
          <a:noFill/>
          <a:ln cap="flat" cmpd="sng" w="19050">
            <a:solidFill>
              <a:srgbClr val="A5A5A5"/>
            </a:solidFill>
            <a:prstDash val="solid"/>
            <a:miter lim="800000"/>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921075" y="152400"/>
            <a:ext cx="7301861" cy="483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2"/>
          <p:cNvSpPr txBox="1"/>
          <p:nvPr/>
        </p:nvSpPr>
        <p:spPr>
          <a:xfrm>
            <a:off x="464259" y="2985100"/>
            <a:ext cx="8215500" cy="749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23230"/>
              </a:buClr>
              <a:buSzPts val="1800"/>
              <a:buFont typeface="Arial"/>
              <a:buNone/>
            </a:pPr>
            <a:r>
              <a:rPr b="1" i="0" lang="zh-TW" sz="1800" u="none" cap="none" strike="noStrike">
                <a:solidFill>
                  <a:schemeClr val="dk1"/>
                </a:solidFill>
              </a:rPr>
              <a:t>網頁中任何一個元素都是物件，哪怕是一個 </a:t>
            </a:r>
            <a:r>
              <a:rPr b="1" lang="zh-TW" sz="1800">
                <a:solidFill>
                  <a:schemeClr val="dk1"/>
                </a:solidFill>
              </a:rPr>
              <a:t>a </a:t>
            </a:r>
            <a:r>
              <a:rPr b="1" i="0" lang="zh-TW" sz="1800" u="none" cap="none" strike="noStrike">
                <a:solidFill>
                  <a:schemeClr val="dk1"/>
                </a:solidFill>
              </a:rPr>
              <a:t>標籤都是物件</a:t>
            </a:r>
            <a:endParaRPr b="1" i="0" sz="1800" u="none" cap="none" strike="noStrike">
              <a:solidFill>
                <a:schemeClr val="dk1"/>
              </a:solidFill>
            </a:endParaRPr>
          </a:p>
        </p:txBody>
      </p:sp>
      <p:sp>
        <p:nvSpPr>
          <p:cNvPr id="632" name="Google Shape;632;p92"/>
          <p:cNvSpPr txBox="1"/>
          <p:nvPr/>
        </p:nvSpPr>
        <p:spPr>
          <a:xfrm>
            <a:off x="2686500" y="1409000"/>
            <a:ext cx="3771000" cy="1273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100">
                <a:solidFill>
                  <a:srgbClr val="66D9EF"/>
                </a:solidFill>
                <a:highlight>
                  <a:srgbClr val="242424"/>
                </a:highlight>
                <a:latin typeface="Consolas"/>
                <a:ea typeface="Consolas"/>
                <a:cs typeface="Consolas"/>
                <a:sym typeface="Consolas"/>
              </a:rPr>
              <a:t>const</a:t>
            </a:r>
            <a:r>
              <a:rPr b="1" lang="zh-TW" sz="1100">
                <a:solidFill>
                  <a:srgbClr val="F8F8F2"/>
                </a:solidFill>
                <a:highlight>
                  <a:srgbClr val="242424"/>
                </a:highlight>
                <a:latin typeface="Consolas"/>
                <a:ea typeface="Consolas"/>
                <a:cs typeface="Consolas"/>
                <a:sym typeface="Consolas"/>
              </a:rPr>
              <a:t> dom </a:t>
            </a:r>
            <a:r>
              <a:rPr b="1" lang="zh-TW" sz="1100">
                <a:solidFill>
                  <a:srgbClr val="F92672"/>
                </a:solidFill>
                <a:highlight>
                  <a:srgbClr val="242424"/>
                </a:highlight>
                <a:latin typeface="Consolas"/>
                <a:ea typeface="Consolas"/>
                <a:cs typeface="Consolas"/>
                <a:sym typeface="Consolas"/>
              </a:rPr>
              <a:t>=</a:t>
            </a:r>
            <a:r>
              <a:rPr b="1" lang="zh-TW" sz="1100">
                <a:solidFill>
                  <a:srgbClr val="F8F8F2"/>
                </a:solidFill>
                <a:highlight>
                  <a:srgbClr val="242424"/>
                </a:highlight>
                <a:latin typeface="Consolas"/>
                <a:ea typeface="Consolas"/>
                <a:cs typeface="Consolas"/>
                <a:sym typeface="Consolas"/>
              </a:rPr>
              <a:t> document.</a:t>
            </a:r>
            <a:r>
              <a:rPr b="1" lang="zh-TW" sz="1100">
                <a:solidFill>
                  <a:srgbClr val="A6E22E"/>
                </a:solidFill>
                <a:highlight>
                  <a:srgbClr val="242424"/>
                </a:highlight>
                <a:latin typeface="Consolas"/>
                <a:ea typeface="Consolas"/>
                <a:cs typeface="Consolas"/>
                <a:sym typeface="Consolas"/>
              </a:rPr>
              <a:t>querySelector</a:t>
            </a:r>
            <a:r>
              <a:rPr b="1" lang="zh-TW" sz="1100">
                <a:solidFill>
                  <a:srgbClr val="F8F8F2"/>
                </a:solidFill>
                <a:highlight>
                  <a:srgbClr val="242424"/>
                </a:highlight>
                <a:latin typeface="Consolas"/>
                <a:ea typeface="Consolas"/>
                <a:cs typeface="Consolas"/>
                <a:sym typeface="Consolas"/>
              </a:rPr>
              <a:t>(</a:t>
            </a:r>
            <a:r>
              <a:rPr b="1" lang="zh-TW" sz="1100">
                <a:solidFill>
                  <a:srgbClr val="FFEE99"/>
                </a:solidFill>
                <a:highlight>
                  <a:srgbClr val="242424"/>
                </a:highlight>
                <a:latin typeface="Consolas"/>
                <a:ea typeface="Consolas"/>
                <a:cs typeface="Consolas"/>
                <a:sym typeface="Consolas"/>
              </a:rPr>
              <a:t>"#alink"</a:t>
            </a:r>
            <a:r>
              <a:rPr b="1" lang="zh-TW" sz="1100">
                <a:solidFill>
                  <a:srgbClr val="F8F8F2"/>
                </a:solidFill>
                <a:highlight>
                  <a:srgbClr val="242424"/>
                </a:highlight>
                <a:latin typeface="Consolas"/>
                <a:ea typeface="Consolas"/>
                <a:cs typeface="Consolas"/>
                <a:sym typeface="Consolas"/>
              </a:rPr>
              <a:t>);</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console.</a:t>
            </a:r>
            <a:r>
              <a:rPr b="1" lang="zh-TW" sz="1100">
                <a:solidFill>
                  <a:srgbClr val="A6E22E"/>
                </a:solidFill>
                <a:highlight>
                  <a:srgbClr val="242424"/>
                </a:highlight>
                <a:latin typeface="Consolas"/>
                <a:ea typeface="Consolas"/>
                <a:cs typeface="Consolas"/>
                <a:sym typeface="Consolas"/>
              </a:rPr>
              <a:t>log</a:t>
            </a:r>
            <a:r>
              <a:rPr b="1" lang="zh-TW" sz="1100">
                <a:solidFill>
                  <a:srgbClr val="F8F8F2"/>
                </a:solidFill>
                <a:highlight>
                  <a:srgbClr val="242424"/>
                </a:highlight>
                <a:latin typeface="Consolas"/>
                <a:ea typeface="Consolas"/>
                <a:cs typeface="Consolas"/>
                <a:sym typeface="Consolas"/>
              </a:rPr>
              <a:t>(dom.id);</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console.</a:t>
            </a:r>
            <a:r>
              <a:rPr b="1" lang="zh-TW" sz="1100">
                <a:solidFill>
                  <a:srgbClr val="A6E22E"/>
                </a:solidFill>
                <a:highlight>
                  <a:srgbClr val="242424"/>
                </a:highlight>
                <a:latin typeface="Consolas"/>
                <a:ea typeface="Consolas"/>
                <a:cs typeface="Consolas"/>
                <a:sym typeface="Consolas"/>
              </a:rPr>
              <a:t>log</a:t>
            </a:r>
            <a:r>
              <a:rPr b="1" lang="zh-TW" sz="1100">
                <a:solidFill>
                  <a:srgbClr val="F8F8F2"/>
                </a:solidFill>
                <a:highlight>
                  <a:srgbClr val="242424"/>
                </a:highlight>
                <a:latin typeface="Consolas"/>
                <a:ea typeface="Consolas"/>
                <a:cs typeface="Consolas"/>
                <a:sym typeface="Consolas"/>
              </a:rPr>
              <a:t>(dom.href);</a:t>
            </a:r>
            <a:endParaRPr b="1" sz="11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100">
                <a:solidFill>
                  <a:srgbClr val="F8F8F2"/>
                </a:solidFill>
                <a:highlight>
                  <a:srgbClr val="242424"/>
                </a:highlight>
                <a:latin typeface="Consolas"/>
                <a:ea typeface="Consolas"/>
                <a:cs typeface="Consolas"/>
                <a:sym typeface="Consolas"/>
              </a:rPr>
              <a:t>console.</a:t>
            </a:r>
            <a:r>
              <a:rPr b="1" lang="zh-TW" sz="1100">
                <a:solidFill>
                  <a:srgbClr val="A6E22E"/>
                </a:solidFill>
                <a:highlight>
                  <a:srgbClr val="242424"/>
                </a:highlight>
                <a:latin typeface="Consolas"/>
                <a:ea typeface="Consolas"/>
                <a:cs typeface="Consolas"/>
                <a:sym typeface="Consolas"/>
              </a:rPr>
              <a:t>log</a:t>
            </a:r>
            <a:r>
              <a:rPr b="1" lang="zh-TW" sz="1100">
                <a:solidFill>
                  <a:srgbClr val="F8F8F2"/>
                </a:solidFill>
                <a:highlight>
                  <a:srgbClr val="242424"/>
                </a:highlight>
                <a:latin typeface="Consolas"/>
                <a:ea typeface="Consolas"/>
                <a:cs typeface="Consolas"/>
                <a:sym typeface="Consolas"/>
              </a:rPr>
              <a:t>(dom.target);</a:t>
            </a:r>
            <a:endParaRPr b="1" sz="11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11-2 常見物件的使用方法</a:t>
            </a:r>
            <a:endParaRPr b="1" sz="1300">
              <a:solidFill>
                <a:srgbClr val="F7DF1E"/>
              </a:solidFill>
              <a:highlight>
                <a:srgbClr val="242424"/>
              </a:highlight>
              <a:latin typeface="Calibri"/>
              <a:ea typeface="Calibri"/>
              <a:cs typeface="Calibri"/>
              <a:sym typeface="Calibri"/>
            </a:endParaRPr>
          </a:p>
        </p:txBody>
      </p:sp>
      <p:grpSp>
        <p:nvGrpSpPr>
          <p:cNvPr id="638" name="Google Shape;638;p93"/>
          <p:cNvGrpSpPr/>
          <p:nvPr/>
        </p:nvGrpSpPr>
        <p:grpSpPr>
          <a:xfrm>
            <a:off x="2273938" y="1190763"/>
            <a:ext cx="4596124" cy="2761986"/>
            <a:chOff x="2508775" y="1190763"/>
            <a:chExt cx="4596124" cy="2761986"/>
          </a:xfrm>
        </p:grpSpPr>
        <p:sp>
          <p:nvSpPr>
            <p:cNvPr id="639" name="Google Shape;639;p93"/>
            <p:cNvSpPr txBox="1"/>
            <p:nvPr/>
          </p:nvSpPr>
          <p:spPr>
            <a:xfrm>
              <a:off x="2508775" y="1190763"/>
              <a:ext cx="4251600" cy="244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a:t>
              </a:r>
              <a:r>
                <a:rPr b="1" i="1" lang="zh-TW">
                  <a:solidFill>
                    <a:srgbClr val="66D9EF"/>
                  </a:solidFill>
                  <a:highlight>
                    <a:srgbClr val="242424"/>
                  </a:highlight>
                  <a:latin typeface="Consolas"/>
                  <a:ea typeface="Consolas"/>
                  <a:cs typeface="Consolas"/>
                  <a:sym typeface="Consolas"/>
                </a:rPr>
                <a:t>const</a:t>
              </a:r>
              <a:r>
                <a:rPr b="1" lang="zh-TW">
                  <a:solidFill>
                    <a:srgbClr val="F8F8F2"/>
                  </a:solidFill>
                  <a:highlight>
                    <a:srgbClr val="242424"/>
                  </a:highlight>
                  <a:latin typeface="Consolas"/>
                  <a:ea typeface="Consolas"/>
                  <a:cs typeface="Consolas"/>
                  <a:sym typeface="Consolas"/>
                </a:rPr>
                <a:t> obj </a:t>
              </a:r>
              <a:r>
                <a:rPr b="1" lang="zh-TW">
                  <a:solidFill>
                    <a:srgbClr val="F92672"/>
                  </a:solidFill>
                  <a:highlight>
                    <a:srgbClr val="242424"/>
                  </a:highlight>
                  <a:latin typeface="Consolas"/>
                  <a:ea typeface="Consolas"/>
                  <a:cs typeface="Consolas"/>
                  <a:sym typeface="Consolas"/>
                </a:rPr>
                <a:t>=</a:t>
              </a:r>
              <a:r>
                <a:rPr b="1" lang="zh-TW">
                  <a:solidFill>
                    <a:srgbClr val="F8F8F2"/>
                  </a:solidFill>
                  <a:highlight>
                    <a:srgbClr val="242424"/>
                  </a:highlight>
                  <a:latin typeface="Consolas"/>
                  <a:ea typeface="Consolas"/>
                  <a:cs typeface="Consolas"/>
                  <a:sym typeface="Consolas"/>
                </a:rPr>
                <a:t>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name: </a:t>
              </a:r>
              <a:r>
                <a:rPr b="1" lang="zh-TW">
                  <a:solidFill>
                    <a:srgbClr val="FFEE99"/>
                  </a:solidFill>
                  <a:highlight>
                    <a:srgbClr val="242424"/>
                  </a:highlight>
                  <a:latin typeface="Consolas"/>
                  <a:ea typeface="Consolas"/>
                  <a:cs typeface="Consolas"/>
                  <a:sym typeface="Consolas"/>
                </a:rPr>
                <a:t>"mike"</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console.</a:t>
              </a:r>
              <a:r>
                <a:rPr b="1" lang="zh-TW">
                  <a:solidFill>
                    <a:srgbClr val="A6E22E"/>
                  </a:solidFill>
                  <a:highlight>
                    <a:srgbClr val="242424"/>
                  </a:highlight>
                  <a:latin typeface="Consolas"/>
                  <a:ea typeface="Consolas"/>
                  <a:cs typeface="Consolas"/>
                  <a:sym typeface="Consolas"/>
                </a:rPr>
                <a:t>log</a:t>
              </a:r>
              <a:r>
                <a:rPr b="1" lang="zh-TW">
                  <a:solidFill>
                    <a:srgbClr val="F8F8F2"/>
                  </a:solidFill>
                  <a:highlight>
                    <a:srgbClr val="242424"/>
                  </a:highlight>
                  <a:latin typeface="Consolas"/>
                  <a:ea typeface="Consolas"/>
                  <a:cs typeface="Consolas"/>
                  <a:sym typeface="Consolas"/>
                </a:rPr>
                <a:t>(obj.name);</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a:solidFill>
                    <a:srgbClr val="F8F8F2"/>
                  </a:solidFill>
                  <a:highlight>
                    <a:srgbClr val="242424"/>
                  </a:highlight>
                  <a:latin typeface="Consolas"/>
                  <a:ea typeface="Consolas"/>
                  <a:cs typeface="Consolas"/>
                  <a:sym typeface="Consolas"/>
                </a:rPr>
                <a:t>      console.</a:t>
              </a:r>
              <a:r>
                <a:rPr b="1" lang="zh-TW">
                  <a:solidFill>
                    <a:srgbClr val="A6E22E"/>
                  </a:solidFill>
                  <a:highlight>
                    <a:srgbClr val="242424"/>
                  </a:highlight>
                  <a:latin typeface="Consolas"/>
                  <a:ea typeface="Consolas"/>
                  <a:cs typeface="Consolas"/>
                  <a:sym typeface="Consolas"/>
                </a:rPr>
                <a:t>log</a:t>
              </a:r>
              <a:r>
                <a:rPr b="1" lang="zh-TW">
                  <a:solidFill>
                    <a:srgbClr val="F8F8F2"/>
                  </a:solidFill>
                  <a:highlight>
                    <a:srgbClr val="242424"/>
                  </a:highlight>
                  <a:latin typeface="Consolas"/>
                  <a:ea typeface="Consolas"/>
                  <a:cs typeface="Consolas"/>
                  <a:sym typeface="Consolas"/>
                </a:rPr>
                <a:t>(obj[</a:t>
              </a:r>
              <a:r>
                <a:rPr b="1" lang="zh-TW">
                  <a:solidFill>
                    <a:srgbClr val="FFEE99"/>
                  </a:solidFill>
                  <a:highlight>
                    <a:srgbClr val="242424"/>
                  </a:highlight>
                  <a:latin typeface="Consolas"/>
                  <a:ea typeface="Consolas"/>
                  <a:cs typeface="Consolas"/>
                  <a:sym typeface="Consolas"/>
                </a:rPr>
                <a:t>"name"</a:t>
              </a:r>
              <a:r>
                <a:rPr b="1" lang="zh-TW">
                  <a:solidFill>
                    <a:srgbClr val="F8F8F2"/>
                  </a:solidFill>
                  <a:highlight>
                    <a:srgbClr val="242424"/>
                  </a:highlight>
                  <a:latin typeface="Consolas"/>
                  <a:ea typeface="Consolas"/>
                  <a:cs typeface="Consolas"/>
                  <a:sym typeface="Consolas"/>
                </a:rPr>
                <a:t>]);</a:t>
              </a:r>
              <a:endParaRPr b="1">
                <a:solidFill>
                  <a:srgbClr val="F8F8F2"/>
                </a:solidFill>
                <a:highlight>
                  <a:srgbClr val="242424"/>
                </a:highlight>
                <a:latin typeface="Consolas"/>
                <a:ea typeface="Consolas"/>
                <a:cs typeface="Consolas"/>
                <a:sym typeface="Consolas"/>
              </a:endParaRPr>
            </a:p>
          </p:txBody>
        </p:sp>
        <p:sp>
          <p:nvSpPr>
            <p:cNvPr id="640" name="Google Shape;640;p93"/>
            <p:cNvSpPr txBox="1"/>
            <p:nvPr/>
          </p:nvSpPr>
          <p:spPr>
            <a:xfrm>
              <a:off x="3110399" y="2613885"/>
              <a:ext cx="3994500" cy="451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A5A5A5"/>
                </a:buClr>
                <a:buSzPts val="1600"/>
                <a:buFont typeface="Arial"/>
                <a:buNone/>
              </a:pPr>
              <a:r>
                <a:rPr b="1" lang="zh-TW" sz="1200" u="none">
                  <a:solidFill>
                    <a:srgbClr val="A5A5A5"/>
                  </a:solidFill>
                  <a:latin typeface="Arial"/>
                  <a:ea typeface="Arial"/>
                  <a:cs typeface="Arial"/>
                  <a:sym typeface="Arial"/>
                </a:rPr>
                <a:t>透過  .  可以直接取得物件裡面對應的 </a:t>
              </a:r>
              <a:r>
                <a:rPr b="1" lang="zh-TW" sz="1200">
                  <a:solidFill>
                    <a:srgbClr val="A5A5A5"/>
                  </a:solidFill>
                </a:rPr>
                <a:t>k</a:t>
              </a:r>
              <a:r>
                <a:rPr b="1" lang="zh-TW" sz="1200" u="none">
                  <a:solidFill>
                    <a:srgbClr val="A5A5A5"/>
                  </a:solidFill>
                  <a:latin typeface="Arial"/>
                  <a:ea typeface="Arial"/>
                  <a:cs typeface="Arial"/>
                  <a:sym typeface="Arial"/>
                </a:rPr>
                <a:t>ey 跟 </a:t>
              </a:r>
              <a:r>
                <a:rPr b="1" lang="zh-TW" sz="1200">
                  <a:solidFill>
                    <a:srgbClr val="A5A5A5"/>
                  </a:solidFill>
                </a:rPr>
                <a:t>v</a:t>
              </a:r>
              <a:r>
                <a:rPr b="1" lang="zh-TW" sz="1200" u="none">
                  <a:solidFill>
                    <a:srgbClr val="A5A5A5"/>
                  </a:solidFill>
                  <a:latin typeface="Arial"/>
                  <a:ea typeface="Arial"/>
                  <a:cs typeface="Arial"/>
                  <a:sym typeface="Arial"/>
                </a:rPr>
                <a:t>alue</a:t>
              </a:r>
              <a:endParaRPr b="1" sz="1200" u="none">
                <a:solidFill>
                  <a:srgbClr val="A5A5A5"/>
                </a:solidFill>
                <a:latin typeface="Arial"/>
                <a:ea typeface="Arial"/>
                <a:cs typeface="Arial"/>
                <a:sym typeface="Arial"/>
              </a:endParaRPr>
            </a:p>
          </p:txBody>
        </p:sp>
        <p:sp>
          <p:nvSpPr>
            <p:cNvPr id="641" name="Google Shape;641;p93"/>
            <p:cNvSpPr txBox="1"/>
            <p:nvPr/>
          </p:nvSpPr>
          <p:spPr>
            <a:xfrm>
              <a:off x="3115346" y="3501249"/>
              <a:ext cx="3984600" cy="451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A5A5A5"/>
                </a:buClr>
                <a:buSzPts val="1600"/>
                <a:buFont typeface="Arial"/>
                <a:buNone/>
              </a:pPr>
              <a:r>
                <a:rPr b="1" lang="zh-TW" sz="1200" u="none">
                  <a:solidFill>
                    <a:srgbClr val="A5A5A5"/>
                  </a:solidFill>
                  <a:latin typeface="Arial"/>
                  <a:ea typeface="Arial"/>
                  <a:cs typeface="Arial"/>
                  <a:sym typeface="Arial"/>
                </a:rPr>
                <a:t>也可以使用 [ ] 來指定查找的 key 來取得 value</a:t>
              </a:r>
              <a:endParaRPr b="1" sz="1200" u="none">
                <a:solidFill>
                  <a:srgbClr val="A5A5A5"/>
                </a:solidFill>
                <a:latin typeface="Arial"/>
                <a:ea typeface="Arial"/>
                <a:cs typeface="Arial"/>
                <a:sym typeface="Aria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11-3 陣列包物件</a:t>
            </a:r>
            <a:endParaRPr b="1" sz="1300">
              <a:solidFill>
                <a:srgbClr val="F7DF1E"/>
              </a:solidFill>
              <a:highlight>
                <a:srgbClr val="242424"/>
              </a:highlight>
              <a:latin typeface="Calibri"/>
              <a:ea typeface="Calibri"/>
              <a:cs typeface="Calibri"/>
              <a:sym typeface="Calibri"/>
            </a:endParaRPr>
          </a:p>
        </p:txBody>
      </p:sp>
      <p:sp>
        <p:nvSpPr>
          <p:cNvPr id="647" name="Google Shape;647;p94"/>
          <p:cNvSpPr txBox="1"/>
          <p:nvPr/>
        </p:nvSpPr>
        <p:spPr>
          <a:xfrm>
            <a:off x="777800" y="705075"/>
            <a:ext cx="2908200" cy="3636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Staff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firstName: </a:t>
            </a:r>
            <a:r>
              <a:rPr b="1" lang="zh-TW" sz="1050">
                <a:solidFill>
                  <a:srgbClr val="FFEE99"/>
                </a:solidFill>
                <a:highlight>
                  <a:srgbClr val="242424"/>
                </a:highlight>
                <a:latin typeface="Consolas"/>
                <a:ea typeface="Consolas"/>
                <a:cs typeface="Consolas"/>
                <a:sym typeface="Consolas"/>
              </a:rPr>
              <a:t>"mike"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Seniority: </a:t>
            </a:r>
            <a:r>
              <a:rPr b="1" lang="zh-TW" sz="1050">
                <a:solidFill>
                  <a:srgbClr val="FFEE99"/>
                </a:solidFill>
                <a:highlight>
                  <a:srgbClr val="242424"/>
                </a:highlight>
                <a:latin typeface="Consolas"/>
                <a:ea typeface="Consolas"/>
                <a:cs typeface="Consolas"/>
                <a:sym typeface="Consolas"/>
              </a:rPr>
              <a:t>"3"</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position: </a:t>
            </a:r>
            <a:r>
              <a:rPr b="1" lang="zh-TW" sz="1050">
                <a:solidFill>
                  <a:srgbClr val="FFEE99"/>
                </a:solidFill>
                <a:highlight>
                  <a:srgbClr val="242424"/>
                </a:highlight>
                <a:latin typeface="Consolas"/>
                <a:ea typeface="Consolas"/>
                <a:cs typeface="Consolas"/>
                <a:sym typeface="Consolas"/>
              </a:rPr>
              <a:t>"前端工程師"</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salary: </a:t>
            </a:r>
            <a:r>
              <a:rPr b="1" lang="zh-TW" sz="1050">
                <a:solidFill>
                  <a:srgbClr val="FFEE99"/>
                </a:solidFill>
                <a:highlight>
                  <a:srgbClr val="242424"/>
                </a:highlight>
                <a:latin typeface="Consolas"/>
                <a:ea typeface="Consolas"/>
                <a:cs typeface="Consolas"/>
                <a:sym typeface="Consolas"/>
              </a:rPr>
              <a:t>"22000"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firstName: </a:t>
            </a:r>
            <a:r>
              <a:rPr b="1" lang="zh-TW" sz="1050">
                <a:solidFill>
                  <a:srgbClr val="FFEE99"/>
                </a:solidFill>
                <a:highlight>
                  <a:srgbClr val="242424"/>
                </a:highlight>
                <a:latin typeface="Consolas"/>
                <a:ea typeface="Consolas"/>
                <a:cs typeface="Consolas"/>
                <a:sym typeface="Consolas"/>
              </a:rPr>
              <a:t>"jacky"</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Seniority: </a:t>
            </a:r>
            <a:r>
              <a:rPr b="1" lang="zh-TW" sz="1050">
                <a:solidFill>
                  <a:srgbClr val="FFEE99"/>
                </a:solidFill>
                <a:highlight>
                  <a:srgbClr val="242424"/>
                </a:highlight>
                <a:latin typeface="Consolas"/>
                <a:ea typeface="Consolas"/>
                <a:cs typeface="Consolas"/>
                <a:sym typeface="Consolas"/>
              </a:rPr>
              <a:t>"4"</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position: </a:t>
            </a:r>
            <a:r>
              <a:rPr b="1" lang="zh-TW" sz="1050">
                <a:solidFill>
                  <a:srgbClr val="FFEE99"/>
                </a:solidFill>
                <a:highlight>
                  <a:srgbClr val="242424"/>
                </a:highlight>
                <a:latin typeface="Consolas"/>
                <a:ea typeface="Consolas"/>
                <a:cs typeface="Consolas"/>
                <a:sym typeface="Consolas"/>
              </a:rPr>
              <a:t>"網頁設計師"</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salary: </a:t>
            </a:r>
            <a:r>
              <a:rPr b="1" lang="zh-TW" sz="1050">
                <a:solidFill>
                  <a:srgbClr val="FFEE99"/>
                </a:solidFill>
                <a:highlight>
                  <a:srgbClr val="242424"/>
                </a:highlight>
                <a:latin typeface="Consolas"/>
                <a:ea typeface="Consolas"/>
                <a:cs typeface="Consolas"/>
                <a:sym typeface="Consolas"/>
              </a:rPr>
              <a:t>"76000"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console.</a:t>
            </a:r>
            <a:r>
              <a:rPr b="1" lang="zh-TW" sz="1050">
                <a:solidFill>
                  <a:srgbClr val="A6E22E"/>
                </a:solidFill>
                <a:highlight>
                  <a:srgbClr val="242424"/>
                </a:highlight>
                <a:latin typeface="Consolas"/>
                <a:ea typeface="Consolas"/>
                <a:cs typeface="Consolas"/>
                <a:sym typeface="Consolas"/>
              </a:rPr>
              <a:t>log</a:t>
            </a:r>
            <a:r>
              <a:rPr b="1" lang="zh-TW" sz="1050">
                <a:solidFill>
                  <a:srgbClr val="F8F8F2"/>
                </a:solidFill>
                <a:highlight>
                  <a:srgbClr val="242424"/>
                </a:highlight>
                <a:latin typeface="Consolas"/>
                <a:ea typeface="Consolas"/>
                <a:cs typeface="Consolas"/>
                <a:sym typeface="Consolas"/>
              </a:rPr>
              <a:t>(Staff);</a:t>
            </a:r>
            <a:endParaRPr b="1" sz="1050">
              <a:solidFill>
                <a:srgbClr val="F8F8F2"/>
              </a:solidFill>
              <a:highlight>
                <a:srgbClr val="242424"/>
              </a:highlight>
              <a:latin typeface="Consolas"/>
              <a:ea typeface="Consolas"/>
              <a:cs typeface="Consolas"/>
              <a:sym typeface="Consolas"/>
            </a:endParaRPr>
          </a:p>
        </p:txBody>
      </p:sp>
      <p:sp>
        <p:nvSpPr>
          <p:cNvPr id="648" name="Google Shape;648;p94"/>
          <p:cNvSpPr/>
          <p:nvPr/>
        </p:nvSpPr>
        <p:spPr>
          <a:xfrm>
            <a:off x="4442650" y="543526"/>
            <a:ext cx="2728200" cy="209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zh-TW" sz="1600">
                <a:solidFill>
                  <a:srgbClr val="FFC000"/>
                </a:solidFill>
                <a:latin typeface="Consolas"/>
                <a:ea typeface="Consolas"/>
                <a:cs typeface="Consolas"/>
                <a:sym typeface="Consolas"/>
              </a:rPr>
              <a:t>[</a:t>
            </a:r>
            <a:endParaRPr sz="200"/>
          </a:p>
          <a:p>
            <a:pPr indent="0" lvl="1" marL="457200" marR="0" rtl="0" algn="l">
              <a:spcBef>
                <a:spcPts val="0"/>
              </a:spcBef>
              <a:spcAft>
                <a:spcPts val="0"/>
              </a:spcAft>
              <a:buNone/>
            </a:pPr>
            <a:r>
              <a:rPr b="0" i="0" lang="zh-TW" sz="1600" u="none" cap="none" strike="noStrike">
                <a:solidFill>
                  <a:srgbClr val="EE12C4"/>
                </a:solidFill>
                <a:latin typeface="Consolas"/>
                <a:ea typeface="Consolas"/>
                <a:cs typeface="Consolas"/>
                <a:sym typeface="Consolas"/>
              </a:rPr>
              <a:t>{</a:t>
            </a:r>
            <a:endParaRPr sz="200"/>
          </a:p>
          <a:p>
            <a:pPr indent="0" lvl="1" marL="457200" marR="0" rtl="0" algn="l">
              <a:spcBef>
                <a:spcPts val="0"/>
              </a:spcBef>
              <a:spcAft>
                <a:spcPts val="0"/>
              </a:spcAft>
              <a:buNone/>
            </a:pPr>
            <a:r>
              <a:rPr b="0" i="0" lang="zh-TW" sz="1600" u="none" cap="none" strike="noStrike">
                <a:solidFill>
                  <a:srgbClr val="8C8C8C"/>
                </a:solidFill>
                <a:latin typeface="Consolas"/>
                <a:ea typeface="Consolas"/>
                <a:cs typeface="Consolas"/>
                <a:sym typeface="Consolas"/>
              </a:rPr>
              <a:t>	// ....</a:t>
            </a:r>
            <a:endParaRPr b="0" i="0" sz="1600" u="none" cap="none" strike="noStrike">
              <a:solidFill>
                <a:srgbClr val="F8F8F2"/>
              </a:solidFill>
              <a:latin typeface="Consolas"/>
              <a:ea typeface="Consolas"/>
              <a:cs typeface="Consolas"/>
              <a:sym typeface="Consolas"/>
            </a:endParaRPr>
          </a:p>
          <a:p>
            <a:pPr indent="0" lvl="1" marL="457200" marR="0" rtl="0" algn="l">
              <a:spcBef>
                <a:spcPts val="0"/>
              </a:spcBef>
              <a:spcAft>
                <a:spcPts val="0"/>
              </a:spcAft>
              <a:buNone/>
            </a:pPr>
            <a:r>
              <a:rPr b="0" i="0" lang="zh-TW" sz="1600" u="none" cap="none" strike="noStrike">
                <a:solidFill>
                  <a:srgbClr val="EE12C4"/>
                </a:solidFill>
                <a:latin typeface="Consolas"/>
                <a:ea typeface="Consolas"/>
                <a:cs typeface="Consolas"/>
                <a:sym typeface="Consolas"/>
              </a:rPr>
              <a:t>}</a:t>
            </a:r>
            <a:r>
              <a:rPr b="0" i="0" lang="zh-TW" sz="1600" u="none" cap="none" strike="noStrike">
                <a:solidFill>
                  <a:srgbClr val="F8F8F2"/>
                </a:solidFill>
                <a:latin typeface="Consolas"/>
                <a:ea typeface="Consolas"/>
                <a:cs typeface="Consolas"/>
                <a:sym typeface="Consolas"/>
              </a:rPr>
              <a:t>,</a:t>
            </a:r>
            <a:endParaRPr sz="200"/>
          </a:p>
          <a:p>
            <a:pPr indent="0" lvl="1" marL="457200" marR="0" rtl="0" algn="l">
              <a:spcBef>
                <a:spcPts val="0"/>
              </a:spcBef>
              <a:spcAft>
                <a:spcPts val="0"/>
              </a:spcAft>
              <a:buNone/>
            </a:pPr>
            <a:r>
              <a:rPr b="0" i="0" lang="zh-TW" sz="1600" u="none" cap="none" strike="noStrike">
                <a:solidFill>
                  <a:srgbClr val="EE12C4"/>
                </a:solidFill>
                <a:latin typeface="Consolas"/>
                <a:ea typeface="Consolas"/>
                <a:cs typeface="Consolas"/>
                <a:sym typeface="Consolas"/>
              </a:rPr>
              <a:t>{</a:t>
            </a:r>
            <a:endParaRPr sz="200"/>
          </a:p>
          <a:p>
            <a:pPr indent="0" lvl="1" marL="457200" marR="0" rtl="0" algn="l">
              <a:spcBef>
                <a:spcPts val="0"/>
              </a:spcBef>
              <a:spcAft>
                <a:spcPts val="0"/>
              </a:spcAft>
              <a:buNone/>
            </a:pPr>
            <a:r>
              <a:rPr b="0" i="0" lang="zh-TW" sz="1600" u="none" cap="none" strike="noStrike">
                <a:solidFill>
                  <a:srgbClr val="8C8C8C"/>
                </a:solidFill>
                <a:latin typeface="Consolas"/>
                <a:ea typeface="Consolas"/>
                <a:cs typeface="Consolas"/>
                <a:sym typeface="Consolas"/>
              </a:rPr>
              <a:t>	// ....</a:t>
            </a:r>
            <a:endParaRPr b="0" i="0" sz="1600" u="none" cap="none" strike="noStrike">
              <a:solidFill>
                <a:srgbClr val="F8F8F2"/>
              </a:solidFill>
              <a:latin typeface="Consolas"/>
              <a:ea typeface="Consolas"/>
              <a:cs typeface="Consolas"/>
              <a:sym typeface="Consolas"/>
            </a:endParaRPr>
          </a:p>
          <a:p>
            <a:pPr indent="0" lvl="1" marL="457200" marR="0" rtl="0" algn="l">
              <a:spcBef>
                <a:spcPts val="0"/>
              </a:spcBef>
              <a:spcAft>
                <a:spcPts val="0"/>
              </a:spcAft>
              <a:buNone/>
            </a:pPr>
            <a:r>
              <a:rPr b="0" i="0" lang="zh-TW" sz="1600" u="none" cap="none" strike="noStrike">
                <a:solidFill>
                  <a:srgbClr val="EE12C4"/>
                </a:solidFill>
                <a:latin typeface="Consolas"/>
                <a:ea typeface="Consolas"/>
                <a:cs typeface="Consolas"/>
                <a:sym typeface="Consolas"/>
              </a:rPr>
              <a:t>}</a:t>
            </a:r>
            <a:endParaRPr sz="200"/>
          </a:p>
          <a:p>
            <a:pPr indent="0" lvl="0" marL="0" marR="0" rtl="0" algn="l">
              <a:spcBef>
                <a:spcPts val="0"/>
              </a:spcBef>
              <a:spcAft>
                <a:spcPts val="0"/>
              </a:spcAft>
              <a:buNone/>
            </a:pPr>
            <a:r>
              <a:rPr b="0" lang="zh-TW" sz="1600">
                <a:solidFill>
                  <a:srgbClr val="FFC000"/>
                </a:solidFill>
                <a:latin typeface="Consolas"/>
                <a:ea typeface="Consolas"/>
                <a:cs typeface="Consolas"/>
                <a:sym typeface="Consolas"/>
              </a:rPr>
              <a:t>]</a:t>
            </a:r>
            <a:endParaRPr b="0" sz="1600">
              <a:solidFill>
                <a:srgbClr val="FFC000"/>
              </a:solidFill>
              <a:latin typeface="Consolas"/>
              <a:ea typeface="Consolas"/>
              <a:cs typeface="Consolas"/>
              <a:sym typeface="Consolas"/>
            </a:endParaRPr>
          </a:p>
        </p:txBody>
      </p:sp>
      <p:sp>
        <p:nvSpPr>
          <p:cNvPr id="649" name="Google Shape;649;p94"/>
          <p:cNvSpPr txBox="1"/>
          <p:nvPr/>
        </p:nvSpPr>
        <p:spPr>
          <a:xfrm>
            <a:off x="4442650" y="2843599"/>
            <a:ext cx="3737700" cy="468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FFFFF"/>
              </a:buClr>
              <a:buSzPts val="4400"/>
              <a:buFont typeface="Arial"/>
              <a:buNone/>
            </a:pPr>
            <a:r>
              <a:rPr b="1" lang="zh-TW" sz="2100">
                <a:solidFill>
                  <a:srgbClr val="FFFFFF"/>
                </a:solidFill>
                <a:latin typeface="Arial"/>
                <a:ea typeface="Arial"/>
                <a:cs typeface="Arial"/>
                <a:sym typeface="Arial"/>
              </a:rPr>
              <a:t>陣列包物件</a:t>
            </a:r>
            <a:endParaRPr b="1" sz="2100">
              <a:solidFill>
                <a:srgbClr val="FFFFFF"/>
              </a:solidFill>
              <a:latin typeface="Arial"/>
              <a:ea typeface="Arial"/>
              <a:cs typeface="Arial"/>
              <a:sym typeface="Arial"/>
            </a:endParaRPr>
          </a:p>
        </p:txBody>
      </p:sp>
      <p:sp>
        <p:nvSpPr>
          <p:cNvPr id="650" name="Google Shape;650;p94"/>
          <p:cNvSpPr txBox="1"/>
          <p:nvPr/>
        </p:nvSpPr>
        <p:spPr>
          <a:xfrm>
            <a:off x="4465950" y="3375076"/>
            <a:ext cx="4087200" cy="831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2000"/>
              <a:buFont typeface="Arial"/>
              <a:buNone/>
            </a:pPr>
            <a:r>
              <a:rPr lang="zh-TW" sz="1100">
                <a:solidFill>
                  <a:srgbClr val="FFFFFF"/>
                </a:solidFill>
                <a:latin typeface="Arial"/>
                <a:ea typeface="Arial"/>
                <a:cs typeface="Arial"/>
                <a:sym typeface="Arial"/>
              </a:rPr>
              <a:t>當你有多筆資料每份資料裡面又有許多屬性的時候，最好資料包裝方式就是陣列包物件，這也是目前最普遍的使用方法，在日常生活中也很常使用這樣的方式來使用!!!</a:t>
            </a:r>
            <a:endParaRPr sz="1100">
              <a:solidFill>
                <a:srgbClr val="FFFFFF"/>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11-4 陣列迴圈應用一</a:t>
            </a:r>
            <a:endParaRPr b="1" sz="1300">
              <a:solidFill>
                <a:srgbClr val="F7DF1E"/>
              </a:solidFill>
              <a:highlight>
                <a:srgbClr val="242424"/>
              </a:highlight>
              <a:latin typeface="Calibri"/>
              <a:ea typeface="Calibri"/>
              <a:cs typeface="Calibri"/>
              <a:sym typeface="Calibri"/>
            </a:endParaRPr>
          </a:p>
        </p:txBody>
      </p:sp>
      <p:sp>
        <p:nvSpPr>
          <p:cNvPr id="656" name="Google Shape;656;p95"/>
          <p:cNvSpPr txBox="1"/>
          <p:nvPr/>
        </p:nvSpPr>
        <p:spPr>
          <a:xfrm>
            <a:off x="2399950" y="99125"/>
            <a:ext cx="5169600" cy="4835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900">
                <a:solidFill>
                  <a:srgbClr val="66D9EF"/>
                </a:solidFill>
                <a:highlight>
                  <a:srgbClr val="242424"/>
                </a:highlight>
                <a:latin typeface="Consolas"/>
                <a:ea typeface="Consolas"/>
                <a:cs typeface="Consolas"/>
                <a:sym typeface="Consolas"/>
              </a:rPr>
              <a:t>let</a:t>
            </a:r>
            <a:r>
              <a:rPr b="1" lang="zh-TW" sz="900">
                <a:solidFill>
                  <a:srgbClr val="F8F8F2"/>
                </a:solidFill>
                <a:highlight>
                  <a:srgbClr val="242424"/>
                </a:highlight>
                <a:latin typeface="Consolas"/>
                <a:ea typeface="Consolas"/>
                <a:cs typeface="Consolas"/>
                <a:sym typeface="Consolas"/>
              </a:rPr>
              <a:t> html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900">
                <a:solidFill>
                  <a:srgbClr val="66D9EF"/>
                </a:solidFill>
                <a:highlight>
                  <a:srgbClr val="242424"/>
                </a:highlight>
                <a:latin typeface="Consolas"/>
                <a:ea typeface="Consolas"/>
                <a:cs typeface="Consolas"/>
                <a:sym typeface="Consolas"/>
              </a:rPr>
              <a:t>const</a:t>
            </a:r>
            <a:r>
              <a:rPr b="1" lang="zh-TW" sz="900">
                <a:solidFill>
                  <a:srgbClr val="F8F8F2"/>
                </a:solidFill>
                <a:highlight>
                  <a:srgbClr val="242424"/>
                </a:highlight>
                <a:latin typeface="Consolas"/>
                <a:ea typeface="Consolas"/>
                <a:cs typeface="Consolas"/>
                <a:sym typeface="Consolas"/>
              </a:rPr>
              <a:t> news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title: </a:t>
            </a:r>
            <a:r>
              <a:rPr b="1" lang="zh-TW" sz="900">
                <a:solidFill>
                  <a:srgbClr val="FFEE99"/>
                </a:solidFill>
                <a:highlight>
                  <a:srgbClr val="242424"/>
                </a:highlight>
                <a:latin typeface="Consolas"/>
                <a:ea typeface="Consolas"/>
                <a:cs typeface="Consolas"/>
                <a:sym typeface="Consolas"/>
              </a:rPr>
              <a:t>"會計年度最後一個月 美國防部狂花1.4億買蝦蟹..."</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url: </a:t>
            </a:r>
            <a:r>
              <a:rPr b="1" lang="zh-TW" sz="900">
                <a:solidFill>
                  <a:srgbClr val="FFEE99"/>
                </a:solidFill>
                <a:highlight>
                  <a:srgbClr val="242424"/>
                </a:highlight>
                <a:latin typeface="Consolas"/>
                <a:ea typeface="Consolas"/>
                <a:cs typeface="Consolas"/>
                <a:sym typeface="Consolas"/>
              </a:rPr>
              <a:t>"https://news.ebc.net.tw/News/Article/155505"</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title: </a:t>
            </a:r>
            <a:r>
              <a:rPr b="1" lang="zh-TW" sz="900">
                <a:solidFill>
                  <a:srgbClr val="FFEE99"/>
                </a:solidFill>
                <a:highlight>
                  <a:srgbClr val="242424"/>
                </a:highlight>
                <a:latin typeface="Consolas"/>
                <a:ea typeface="Consolas"/>
                <a:cs typeface="Consolas"/>
                <a:sym typeface="Consolas"/>
              </a:rPr>
              <a:t>"大逆轉！情侶照1.5萬變16萬 當事人道歉了..."</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url: </a:t>
            </a:r>
            <a:r>
              <a:rPr b="1" lang="zh-TW" sz="900">
                <a:solidFill>
                  <a:srgbClr val="FFEE99"/>
                </a:solidFill>
                <a:highlight>
                  <a:srgbClr val="242424"/>
                </a:highlight>
                <a:latin typeface="Consolas"/>
                <a:ea typeface="Consolas"/>
                <a:cs typeface="Consolas"/>
                <a:sym typeface="Consolas"/>
              </a:rPr>
              <a:t>"https://news.ebc.net.tw/News/Article/155504"</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title: </a:t>
            </a:r>
            <a:r>
              <a:rPr b="1" lang="zh-TW" sz="900">
                <a:solidFill>
                  <a:srgbClr val="FFEE99"/>
                </a:solidFill>
                <a:highlight>
                  <a:srgbClr val="242424"/>
                </a:highlight>
                <a:latin typeface="Consolas"/>
                <a:ea typeface="Consolas"/>
                <a:cs typeface="Consolas"/>
                <a:sym typeface="Consolas"/>
              </a:rPr>
              <a:t>"台南是民主聖地？謝龍介：變民主很火大..."</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url: </a:t>
            </a:r>
            <a:r>
              <a:rPr b="1" lang="zh-TW" sz="900">
                <a:solidFill>
                  <a:srgbClr val="FFEE99"/>
                </a:solidFill>
                <a:highlight>
                  <a:srgbClr val="242424"/>
                </a:highlight>
                <a:latin typeface="Consolas"/>
                <a:ea typeface="Consolas"/>
                <a:cs typeface="Consolas"/>
                <a:sym typeface="Consolas"/>
              </a:rPr>
              <a:t>"https://news.ebc.net.tw/News/Article/155503"</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title: </a:t>
            </a:r>
            <a:r>
              <a:rPr b="1" lang="zh-TW" sz="900">
                <a:solidFill>
                  <a:srgbClr val="FFEE99"/>
                </a:solidFill>
                <a:highlight>
                  <a:srgbClr val="242424"/>
                </a:highlight>
                <a:latin typeface="Consolas"/>
                <a:ea typeface="Consolas"/>
                <a:cs typeface="Consolas"/>
                <a:sym typeface="Consolas"/>
              </a:rPr>
              <a:t>"槓王選立委！韓笑回他長大了 潘恆旭尷尬回應..."</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url: </a:t>
            </a:r>
            <a:r>
              <a:rPr b="1" lang="zh-TW" sz="900">
                <a:solidFill>
                  <a:srgbClr val="FFEE99"/>
                </a:solidFill>
                <a:highlight>
                  <a:srgbClr val="242424"/>
                </a:highlight>
                <a:latin typeface="Consolas"/>
                <a:ea typeface="Consolas"/>
                <a:cs typeface="Consolas"/>
                <a:sym typeface="Consolas"/>
              </a:rPr>
              <a:t>"https://news.ebc.net.tw/News/Article/155502"</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92672"/>
                </a:solidFill>
                <a:highlight>
                  <a:srgbClr val="242424"/>
                </a:highlight>
                <a:latin typeface="Consolas"/>
                <a:ea typeface="Consolas"/>
                <a:cs typeface="Consolas"/>
                <a:sym typeface="Consolas"/>
              </a:rPr>
              <a:t>for</a:t>
            </a:r>
            <a:r>
              <a:rPr b="1" lang="zh-TW" sz="900">
                <a:solidFill>
                  <a:srgbClr val="F8F8F2"/>
                </a:solidFill>
                <a:highlight>
                  <a:srgbClr val="242424"/>
                </a:highlight>
                <a:latin typeface="Consolas"/>
                <a:ea typeface="Consolas"/>
                <a:cs typeface="Consolas"/>
                <a:sym typeface="Consolas"/>
              </a:rPr>
              <a:t> (</a:t>
            </a:r>
            <a:r>
              <a:rPr b="1" i="1" lang="zh-TW" sz="900">
                <a:solidFill>
                  <a:srgbClr val="66D9EF"/>
                </a:solidFill>
                <a:highlight>
                  <a:srgbClr val="242424"/>
                </a:highlight>
                <a:latin typeface="Consolas"/>
                <a:ea typeface="Consolas"/>
                <a:cs typeface="Consolas"/>
                <a:sym typeface="Consolas"/>
              </a:rPr>
              <a:t>let</a:t>
            </a:r>
            <a:r>
              <a:rPr b="1" lang="zh-TW" sz="900">
                <a:solidFill>
                  <a:srgbClr val="F8F8F2"/>
                </a:solidFill>
                <a:highlight>
                  <a:srgbClr val="242424"/>
                </a:highlight>
                <a:latin typeface="Consolas"/>
                <a:ea typeface="Consolas"/>
                <a:cs typeface="Consolas"/>
                <a:sym typeface="Consolas"/>
              </a:rPr>
              <a:t> i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r>
              <a:rPr b="1" lang="zh-TW" sz="900">
                <a:solidFill>
                  <a:srgbClr val="FF80F4"/>
                </a:solidFill>
                <a:highlight>
                  <a:srgbClr val="242424"/>
                </a:highlight>
                <a:latin typeface="Consolas"/>
                <a:ea typeface="Consolas"/>
                <a:cs typeface="Consolas"/>
                <a:sym typeface="Consolas"/>
              </a:rPr>
              <a:t>0</a:t>
            </a:r>
            <a:r>
              <a:rPr b="1" lang="zh-TW" sz="900">
                <a:solidFill>
                  <a:srgbClr val="F8F8F2"/>
                </a:solidFill>
                <a:highlight>
                  <a:srgbClr val="242424"/>
                </a:highlight>
                <a:latin typeface="Consolas"/>
                <a:ea typeface="Consolas"/>
                <a:cs typeface="Consolas"/>
                <a:sym typeface="Consolas"/>
              </a:rPr>
              <a:t>; i </a:t>
            </a:r>
            <a:r>
              <a:rPr b="1" lang="zh-TW" sz="900">
                <a:solidFill>
                  <a:srgbClr val="F92672"/>
                </a:solidFill>
                <a:highlight>
                  <a:srgbClr val="242424"/>
                </a:highlight>
                <a:latin typeface="Consolas"/>
                <a:ea typeface="Consolas"/>
                <a:cs typeface="Consolas"/>
                <a:sym typeface="Consolas"/>
              </a:rPr>
              <a:t>&lt;</a:t>
            </a:r>
            <a:r>
              <a:rPr b="1" lang="zh-TW" sz="900">
                <a:solidFill>
                  <a:srgbClr val="F8F8F2"/>
                </a:solidFill>
                <a:highlight>
                  <a:srgbClr val="242424"/>
                </a:highlight>
                <a:latin typeface="Consolas"/>
                <a:ea typeface="Consolas"/>
                <a:cs typeface="Consolas"/>
                <a:sym typeface="Consolas"/>
              </a:rPr>
              <a:t> news.length; i</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html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r>
              <a:rPr b="1" lang="zh-TW" sz="900">
                <a:solidFill>
                  <a:srgbClr val="FFEE99"/>
                </a:solidFill>
                <a:highlight>
                  <a:srgbClr val="242424"/>
                </a:highlight>
                <a:latin typeface="Consolas"/>
                <a:ea typeface="Consolas"/>
                <a:cs typeface="Consolas"/>
                <a:sym typeface="Consolas"/>
              </a:rPr>
              <a:t>`&lt;li&gt;&lt;a href="</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news[i].url</a:t>
            </a:r>
            <a:r>
              <a:rPr b="1" lang="zh-TW" sz="900">
                <a:solidFill>
                  <a:srgbClr val="F92672"/>
                </a:solidFill>
                <a:highlight>
                  <a:srgbClr val="242424"/>
                </a:highlight>
                <a:latin typeface="Consolas"/>
                <a:ea typeface="Consolas"/>
                <a:cs typeface="Consolas"/>
                <a:sym typeface="Consolas"/>
              </a:rPr>
              <a:t>}</a:t>
            </a:r>
            <a:r>
              <a:rPr b="1" lang="zh-TW" sz="900">
                <a:solidFill>
                  <a:srgbClr val="FFEE99"/>
                </a:solidFill>
                <a:highlight>
                  <a:srgbClr val="242424"/>
                </a:highlight>
                <a:latin typeface="Consolas"/>
                <a:ea typeface="Consolas"/>
                <a:cs typeface="Consolas"/>
                <a:sym typeface="Consolas"/>
              </a:rPr>
              <a:t>"&gt;</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news[i].title</a:t>
            </a:r>
            <a:r>
              <a:rPr b="1" lang="zh-TW" sz="900">
                <a:solidFill>
                  <a:srgbClr val="F92672"/>
                </a:solidFill>
                <a:highlight>
                  <a:srgbClr val="242424"/>
                </a:highlight>
                <a:latin typeface="Consolas"/>
                <a:ea typeface="Consolas"/>
                <a:cs typeface="Consolas"/>
                <a:sym typeface="Consolas"/>
              </a:rPr>
              <a:t>}</a:t>
            </a:r>
            <a:r>
              <a:rPr b="1" lang="zh-TW" sz="900">
                <a:solidFill>
                  <a:srgbClr val="FFEE99"/>
                </a:solidFill>
                <a:highlight>
                  <a:srgbClr val="242424"/>
                </a:highlight>
                <a:latin typeface="Consolas"/>
                <a:ea typeface="Consolas"/>
                <a:cs typeface="Consolas"/>
                <a:sym typeface="Consolas"/>
              </a:rPr>
              <a:t>&lt;/a&gt;&lt;/li&gt;`</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document.</a:t>
            </a:r>
            <a:r>
              <a:rPr b="1" lang="zh-TW" sz="900">
                <a:solidFill>
                  <a:srgbClr val="A6E22E"/>
                </a:solidFill>
                <a:highlight>
                  <a:srgbClr val="242424"/>
                </a:highlight>
                <a:latin typeface="Consolas"/>
                <a:ea typeface="Consolas"/>
                <a:cs typeface="Consolas"/>
                <a:sym typeface="Consolas"/>
              </a:rPr>
              <a:t>querySelector</a:t>
            </a:r>
            <a:r>
              <a:rPr b="1" lang="zh-TW" sz="900">
                <a:solidFill>
                  <a:srgbClr val="F8F8F2"/>
                </a:solidFill>
                <a:highlight>
                  <a:srgbClr val="242424"/>
                </a:highlight>
                <a:latin typeface="Consolas"/>
                <a:ea typeface="Consolas"/>
                <a:cs typeface="Consolas"/>
                <a:sym typeface="Consolas"/>
              </a:rPr>
              <a:t>(</a:t>
            </a:r>
            <a:r>
              <a:rPr b="1" lang="zh-TW" sz="900">
                <a:solidFill>
                  <a:srgbClr val="FFEE99"/>
                </a:solidFill>
                <a:highlight>
                  <a:srgbClr val="242424"/>
                </a:highlight>
                <a:latin typeface="Consolas"/>
                <a:ea typeface="Consolas"/>
                <a:cs typeface="Consolas"/>
                <a:sym typeface="Consolas"/>
              </a:rPr>
              <a:t>"#list"</a:t>
            </a:r>
            <a:r>
              <a:rPr b="1" lang="zh-TW" sz="900">
                <a:solidFill>
                  <a:srgbClr val="F8F8F2"/>
                </a:solidFill>
                <a:highlight>
                  <a:srgbClr val="242424"/>
                </a:highlight>
                <a:latin typeface="Consolas"/>
                <a:ea typeface="Consolas"/>
                <a:cs typeface="Consolas"/>
                <a:sym typeface="Consolas"/>
              </a:rPr>
              <a:t>).innerHTML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html;</a:t>
            </a:r>
            <a:endParaRPr b="1" sz="9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11-5 陣列迴圈應用二</a:t>
            </a:r>
            <a:endParaRPr b="1" sz="1300">
              <a:solidFill>
                <a:srgbClr val="F7DF1E"/>
              </a:solidFill>
              <a:highlight>
                <a:srgbClr val="242424"/>
              </a:highlight>
              <a:latin typeface="Calibri"/>
              <a:ea typeface="Calibri"/>
              <a:cs typeface="Calibri"/>
              <a:sym typeface="Calibri"/>
            </a:endParaRPr>
          </a:p>
        </p:txBody>
      </p:sp>
      <p:sp>
        <p:nvSpPr>
          <p:cNvPr id="662" name="Google Shape;662;p96"/>
          <p:cNvSpPr txBox="1"/>
          <p:nvPr/>
        </p:nvSpPr>
        <p:spPr>
          <a:xfrm>
            <a:off x="95700" y="497425"/>
            <a:ext cx="3879000" cy="339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500">
                <a:solidFill>
                  <a:srgbClr val="66D9EF"/>
                </a:solidFill>
                <a:highlight>
                  <a:srgbClr val="242424"/>
                </a:highlight>
                <a:latin typeface="Consolas"/>
                <a:ea typeface="Consolas"/>
                <a:cs typeface="Consolas"/>
                <a:sym typeface="Consolas"/>
              </a:rPr>
              <a:t>const</a:t>
            </a:r>
            <a:r>
              <a:rPr b="1" lang="zh-TW" sz="500">
                <a:solidFill>
                  <a:srgbClr val="F8F8F2"/>
                </a:solidFill>
                <a:highlight>
                  <a:srgbClr val="242424"/>
                </a:highlight>
                <a:latin typeface="Consolas"/>
                <a:ea typeface="Consolas"/>
                <a:cs typeface="Consolas"/>
                <a:sym typeface="Consolas"/>
              </a:rPr>
              <a:t> seachData </a:t>
            </a:r>
            <a:r>
              <a:rPr b="1" lang="zh-TW" sz="500">
                <a:solidFill>
                  <a:srgbClr val="F92672"/>
                </a:solidFill>
                <a:highlight>
                  <a:srgbClr val="242424"/>
                </a:highlight>
                <a:latin typeface="Consolas"/>
                <a:ea typeface="Consolas"/>
                <a:cs typeface="Consolas"/>
                <a:sym typeface="Consolas"/>
              </a:rPr>
              <a:t>=</a:t>
            </a: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媽祖: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title: </a:t>
            </a:r>
            <a:r>
              <a:rPr b="1" lang="zh-TW" sz="500">
                <a:solidFill>
                  <a:srgbClr val="FFEE99"/>
                </a:solidFill>
                <a:highlight>
                  <a:srgbClr val="242424"/>
                </a:highlight>
                <a:latin typeface="Consolas"/>
                <a:ea typeface="Consolas"/>
                <a:cs typeface="Consolas"/>
                <a:sym typeface="Consolas"/>
              </a:rPr>
              <a:t>"台灣媽祖信仰- 维基百科，自由的百科全书"</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link: </a:t>
            </a:r>
            <a:r>
              <a:rPr b="1" lang="zh-TW" sz="500">
                <a:solidFill>
                  <a:srgbClr val="FFEE99"/>
                </a:solidFill>
                <a:highlight>
                  <a:srgbClr val="242424"/>
                </a:highlight>
                <a:latin typeface="Consolas"/>
                <a:ea typeface="Consolas"/>
                <a:cs typeface="Consolas"/>
                <a:sym typeface="Consolas"/>
              </a:rPr>
              <a:t>"https://zh.wikipedia.org/zh-tw/台灣媽祖信仰"</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text: </a:t>
            </a:r>
            <a:r>
              <a:rPr b="1" lang="zh-TW" sz="500">
                <a:solidFill>
                  <a:srgbClr val="FFEE99"/>
                </a:solidFill>
                <a:highlight>
                  <a:srgbClr val="242424"/>
                </a:highlight>
                <a:latin typeface="Consolas"/>
                <a:ea typeface="Consolas"/>
                <a:cs typeface="Consolas"/>
                <a:sym typeface="Consolas"/>
              </a:rPr>
              <a:t>"媽祖信仰是臺灣普遍民間信仰。早期移民多自華南渡海，心驚膽顫，且台灣四面環..."</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title: </a:t>
            </a:r>
            <a:r>
              <a:rPr b="1" lang="zh-TW" sz="500">
                <a:solidFill>
                  <a:srgbClr val="FFEE99"/>
                </a:solidFill>
                <a:highlight>
                  <a:srgbClr val="242424"/>
                </a:highlight>
                <a:latin typeface="Consolas"/>
                <a:ea typeface="Consolas"/>
                <a:cs typeface="Consolas"/>
                <a:sym typeface="Consolas"/>
              </a:rPr>
              <a:t>"媽祖的介紹"</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link: </a:t>
            </a:r>
            <a:r>
              <a:rPr b="1" lang="zh-TW" sz="500">
                <a:solidFill>
                  <a:srgbClr val="FFEE99"/>
                </a:solidFill>
                <a:highlight>
                  <a:srgbClr val="242424"/>
                </a:highlight>
                <a:latin typeface="Consolas"/>
                <a:ea typeface="Consolas"/>
                <a:cs typeface="Consolas"/>
                <a:sym typeface="Consolas"/>
              </a:rPr>
              <a:t>"www.ntcu.edu.tw/edison/otm/__1.html"</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text: </a:t>
            </a:r>
            <a:r>
              <a:rPr b="1" lang="zh-TW" sz="500">
                <a:solidFill>
                  <a:srgbClr val="FFEE99"/>
                </a:solidFill>
                <a:highlight>
                  <a:srgbClr val="242424"/>
                </a:highlight>
                <a:latin typeface="Consolas"/>
                <a:ea typeface="Consolas"/>
                <a:cs typeface="Consolas"/>
                <a:sym typeface="Consolas"/>
              </a:rPr>
              <a:t>"媽祖就是「天上聖母」，我們一般通稱「媽祖」或「媽祖婆」。 媽祖是古時候的宋朝人，她的本名</a:t>
            </a:r>
            <a:r>
              <a:rPr b="1" lang="zh-TW" sz="500">
                <a:solidFill>
                  <a:srgbClr val="FFEE99"/>
                </a:solidFill>
                <a:highlight>
                  <a:srgbClr val="242424"/>
                </a:highlight>
                <a:latin typeface="Consolas"/>
                <a:ea typeface="Consolas"/>
                <a:cs typeface="Consolas"/>
                <a:sym typeface="Consolas"/>
              </a:rPr>
              <a:t>...</a:t>
            </a:r>
            <a:r>
              <a:rPr b="1" lang="zh-TW" sz="500">
                <a:solidFill>
                  <a:srgbClr val="FFEE99"/>
                </a:solidFill>
                <a:highlight>
                  <a:srgbClr val="242424"/>
                </a:highlight>
                <a:latin typeface="Consolas"/>
                <a:ea typeface="Consolas"/>
                <a:cs typeface="Consolas"/>
                <a:sym typeface="Consolas"/>
              </a:rPr>
              <a:t>"</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線上課程: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title: </a:t>
            </a:r>
            <a:r>
              <a:rPr b="1" lang="zh-TW" sz="500">
                <a:solidFill>
                  <a:srgbClr val="FFEE99"/>
                </a:solidFill>
                <a:highlight>
                  <a:srgbClr val="242424"/>
                </a:highlight>
                <a:latin typeface="Consolas"/>
                <a:ea typeface="Consolas"/>
                <a:cs typeface="Consolas"/>
                <a:sym typeface="Consolas"/>
              </a:rPr>
              <a:t>"Nuxt3 高效入門全攻略"</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link: </a:t>
            </a:r>
            <a:r>
              <a:rPr b="1" lang="zh-TW" sz="500">
                <a:solidFill>
                  <a:srgbClr val="FFEE99"/>
                </a:solidFill>
                <a:highlight>
                  <a:srgbClr val="242424"/>
                </a:highlight>
                <a:latin typeface="Consolas"/>
                <a:ea typeface="Consolas"/>
                <a:cs typeface="Consolas"/>
                <a:sym typeface="Consolas"/>
              </a:rPr>
              <a:t>"https://thecodingpro.com/courses/nuxt3"</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text: </a:t>
            </a:r>
            <a:r>
              <a:rPr b="1" lang="zh-TW" sz="500">
                <a:solidFill>
                  <a:srgbClr val="FFEE99"/>
                </a:solidFill>
                <a:highlight>
                  <a:srgbClr val="242424"/>
                </a:highlight>
                <a:latin typeface="Consolas"/>
                <a:ea typeface="Consolas"/>
                <a:cs typeface="Consolas"/>
                <a:sym typeface="Consolas"/>
              </a:rPr>
              <a:t>"本次課程屬 Nuxt3 的進階課程，你將會學習到 Nuxt3 相關的核心概念，並了解如何使用 Nuxt3 所提供</a:t>
            </a:r>
            <a:r>
              <a:rPr b="1" lang="zh-TW" sz="500">
                <a:solidFill>
                  <a:srgbClr val="FFEE99"/>
                </a:solidFill>
                <a:highlight>
                  <a:srgbClr val="242424"/>
                </a:highlight>
                <a:latin typeface="Consolas"/>
                <a:ea typeface="Consolas"/>
                <a:cs typeface="Consolas"/>
                <a:sym typeface="Consolas"/>
              </a:rPr>
              <a:t>...</a:t>
            </a:r>
            <a:r>
              <a:rPr b="1" lang="zh-TW" sz="500">
                <a:solidFill>
                  <a:srgbClr val="FFEE99"/>
                </a:solidFill>
                <a:highlight>
                  <a:srgbClr val="242424"/>
                </a:highlight>
                <a:latin typeface="Consolas"/>
                <a:ea typeface="Consolas"/>
                <a:cs typeface="Consolas"/>
                <a:sym typeface="Consolas"/>
              </a:rPr>
              <a:t>"</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title: </a:t>
            </a:r>
            <a:r>
              <a:rPr b="1" lang="zh-TW" sz="500">
                <a:solidFill>
                  <a:srgbClr val="FFEE99"/>
                </a:solidFill>
                <a:highlight>
                  <a:srgbClr val="242424"/>
                </a:highlight>
                <a:latin typeface="Consolas"/>
                <a:ea typeface="Consolas"/>
                <a:cs typeface="Consolas"/>
                <a:sym typeface="Consolas"/>
              </a:rPr>
              <a:t>"Vue 單元測試 vue-test-utils｜入門"</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link: </a:t>
            </a:r>
            <a:r>
              <a:rPr b="1" lang="zh-TW" sz="500">
                <a:solidFill>
                  <a:srgbClr val="FFEE99"/>
                </a:solidFill>
                <a:highlight>
                  <a:srgbClr val="242424"/>
                </a:highlight>
                <a:latin typeface="Consolas"/>
                <a:ea typeface="Consolas"/>
                <a:cs typeface="Consolas"/>
                <a:sym typeface="Consolas"/>
              </a:rPr>
              <a:t>"https://thecodingpro.com/courses/vue-test-utils"</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text: </a:t>
            </a:r>
            <a:r>
              <a:rPr b="1" lang="zh-TW" sz="500">
                <a:solidFill>
                  <a:srgbClr val="FFEE99"/>
                </a:solidFill>
                <a:highlight>
                  <a:srgbClr val="242424"/>
                </a:highlight>
                <a:latin typeface="Consolas"/>
                <a:ea typeface="Consolas"/>
                <a:cs typeface="Consolas"/>
                <a:sym typeface="Consolas"/>
              </a:rPr>
              <a:t>"若你是寫過 Vue 但沒有寫過單元測試的工程師，這堂課程你將會學習到使用 vue-test-utils 更有效</a:t>
            </a:r>
            <a:r>
              <a:rPr b="1" lang="zh-TW" sz="500">
                <a:solidFill>
                  <a:srgbClr val="FFEE99"/>
                </a:solidFill>
                <a:highlight>
                  <a:srgbClr val="242424"/>
                </a:highlight>
                <a:latin typeface="Consolas"/>
                <a:ea typeface="Consolas"/>
                <a:cs typeface="Consolas"/>
                <a:sym typeface="Consolas"/>
              </a:rPr>
              <a:t>...</a:t>
            </a:r>
            <a:r>
              <a:rPr b="1" lang="zh-TW" sz="500">
                <a:solidFill>
                  <a:srgbClr val="FFEE99"/>
                </a:solidFill>
                <a:highlight>
                  <a:srgbClr val="242424"/>
                </a:highlight>
                <a:latin typeface="Consolas"/>
                <a:ea typeface="Consolas"/>
                <a:cs typeface="Consolas"/>
                <a:sym typeface="Consolas"/>
              </a:rPr>
              <a:t>"</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title: </a:t>
            </a:r>
            <a:r>
              <a:rPr b="1" lang="zh-TW" sz="500">
                <a:solidFill>
                  <a:srgbClr val="FFEE99"/>
                </a:solidFill>
                <a:highlight>
                  <a:srgbClr val="242424"/>
                </a:highlight>
                <a:latin typeface="Consolas"/>
                <a:ea typeface="Consolas"/>
                <a:cs typeface="Consolas"/>
                <a:sym typeface="Consolas"/>
              </a:rPr>
              <a:t>"職人必修的 RWD 網頁入門班"</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link: </a:t>
            </a:r>
            <a:r>
              <a:rPr b="1" lang="zh-TW" sz="500">
                <a:solidFill>
                  <a:srgbClr val="FFEE99"/>
                </a:solidFill>
                <a:highlight>
                  <a:srgbClr val="242424"/>
                </a:highlight>
                <a:latin typeface="Consolas"/>
                <a:ea typeface="Consolas"/>
                <a:cs typeface="Consolas"/>
                <a:sym typeface="Consolas"/>
              </a:rPr>
              <a:t>"https://hahow.in/cr/responsive-design"</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text: </a:t>
            </a:r>
            <a:r>
              <a:rPr b="1" lang="zh-TW" sz="500">
                <a:solidFill>
                  <a:srgbClr val="FFEE99"/>
                </a:solidFill>
                <a:highlight>
                  <a:srgbClr val="242424"/>
                </a:highlight>
                <a:latin typeface="Consolas"/>
                <a:ea typeface="Consolas"/>
                <a:cs typeface="Consolas"/>
                <a:sym typeface="Consolas"/>
              </a:rPr>
              <a:t>"從零開始打好基礎建立觀念，帶入實作，用業界常常遇到的問題當舉例，教你如何解決很多因為行動裝</a:t>
            </a:r>
            <a:r>
              <a:rPr b="1" lang="zh-TW" sz="500">
                <a:solidFill>
                  <a:srgbClr val="FFEE99"/>
                </a:solidFill>
                <a:highlight>
                  <a:srgbClr val="242424"/>
                </a:highlight>
                <a:latin typeface="Consolas"/>
                <a:ea typeface="Consolas"/>
                <a:cs typeface="Consolas"/>
                <a:sym typeface="Consolas"/>
              </a:rPr>
              <a:t>...</a:t>
            </a:r>
            <a:r>
              <a:rPr b="1" lang="zh-TW" sz="500">
                <a:solidFill>
                  <a:srgbClr val="FFEE99"/>
                </a:solidFill>
                <a:highlight>
                  <a:srgbClr val="242424"/>
                </a:highlight>
                <a:latin typeface="Consolas"/>
                <a:ea typeface="Consolas"/>
                <a:cs typeface="Consolas"/>
                <a:sym typeface="Consolas"/>
              </a:rPr>
              <a:t>"</a:t>
            </a: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  ],</a:t>
            </a:r>
            <a:endParaRPr b="1" sz="5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500">
                <a:solidFill>
                  <a:srgbClr val="F8F8F2"/>
                </a:solidFill>
                <a:highlight>
                  <a:srgbClr val="242424"/>
                </a:highlight>
                <a:latin typeface="Consolas"/>
                <a:ea typeface="Consolas"/>
                <a:cs typeface="Consolas"/>
                <a:sym typeface="Consolas"/>
              </a:rPr>
              <a:t>};</a:t>
            </a:r>
            <a:endParaRPr b="1" sz="500">
              <a:solidFill>
                <a:srgbClr val="F8F8F2"/>
              </a:solidFill>
              <a:highlight>
                <a:srgbClr val="242424"/>
              </a:highlight>
              <a:latin typeface="Consolas"/>
              <a:ea typeface="Consolas"/>
              <a:cs typeface="Consolas"/>
              <a:sym typeface="Consolas"/>
            </a:endParaRPr>
          </a:p>
        </p:txBody>
      </p:sp>
      <p:sp>
        <p:nvSpPr>
          <p:cNvPr id="663" name="Google Shape;663;p96"/>
          <p:cNvSpPr txBox="1"/>
          <p:nvPr/>
        </p:nvSpPr>
        <p:spPr>
          <a:xfrm>
            <a:off x="4010700" y="85950"/>
            <a:ext cx="5046000" cy="4971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700">
                <a:solidFill>
                  <a:srgbClr val="8C8C8C"/>
                </a:solidFill>
                <a:highlight>
                  <a:srgbClr val="242424"/>
                </a:highlight>
                <a:latin typeface="Consolas"/>
                <a:ea typeface="Consolas"/>
                <a:cs typeface="Consolas"/>
                <a:sym typeface="Consolas"/>
              </a:rPr>
              <a:t>// DOM 元素的操作</a:t>
            </a:r>
            <a:endParaRPr b="1" i="1" sz="7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700">
                <a:solidFill>
                  <a:srgbClr val="66D9EF"/>
                </a:solidFill>
                <a:highlight>
                  <a:srgbClr val="242424"/>
                </a:highlight>
                <a:latin typeface="Consolas"/>
                <a:ea typeface="Consolas"/>
                <a:cs typeface="Consolas"/>
                <a:sym typeface="Consolas"/>
              </a:rPr>
              <a:t>function</a:t>
            </a:r>
            <a:r>
              <a:rPr b="1" lang="zh-TW" sz="700">
                <a:solidFill>
                  <a:srgbClr val="F8F8F2"/>
                </a:solidFill>
                <a:highlight>
                  <a:srgbClr val="242424"/>
                </a:highlight>
                <a:latin typeface="Consolas"/>
                <a:ea typeface="Consolas"/>
                <a:cs typeface="Consolas"/>
                <a:sym typeface="Consolas"/>
              </a:rPr>
              <a:t> </a:t>
            </a:r>
            <a:r>
              <a:rPr b="1" lang="zh-TW" sz="700">
                <a:solidFill>
                  <a:srgbClr val="A6E22E"/>
                </a:solidFill>
                <a:highlight>
                  <a:srgbClr val="242424"/>
                </a:highlight>
                <a:latin typeface="Consolas"/>
                <a:ea typeface="Consolas"/>
                <a:cs typeface="Consolas"/>
                <a:sym typeface="Consolas"/>
              </a:rPr>
              <a:t>DOMrender</a:t>
            </a:r>
            <a:r>
              <a:rPr b="1" lang="zh-TW" sz="700">
                <a:solidFill>
                  <a:srgbClr val="F8F8F2"/>
                </a:solidFill>
                <a:highlight>
                  <a:srgbClr val="242424"/>
                </a:highlight>
                <a:latin typeface="Consolas"/>
                <a:ea typeface="Consolas"/>
                <a:cs typeface="Consolas"/>
                <a:sym typeface="Consolas"/>
              </a:rPr>
              <a:t>() {</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html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a:t>
            </a:r>
            <a:r>
              <a:rPr b="1" lang="zh-TW" sz="700">
                <a:solidFill>
                  <a:srgbClr val="FFEE99"/>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seach_list.innerHTML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a:t>
            </a:r>
            <a:r>
              <a:rPr b="1" lang="zh-TW" sz="700">
                <a:solidFill>
                  <a:srgbClr val="FFEE99"/>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a:t>
            </a:r>
            <a:r>
              <a:rPr b="1" lang="zh-TW" sz="700">
                <a:solidFill>
                  <a:srgbClr val="F92672"/>
                </a:solidFill>
                <a:highlight>
                  <a:srgbClr val="242424"/>
                </a:highlight>
                <a:latin typeface="Consolas"/>
                <a:ea typeface="Consolas"/>
                <a:cs typeface="Consolas"/>
                <a:sym typeface="Consolas"/>
              </a:rPr>
              <a:t>for</a:t>
            </a:r>
            <a:r>
              <a:rPr b="1" lang="zh-TW" sz="700">
                <a:solidFill>
                  <a:srgbClr val="F8F8F2"/>
                </a:solidFill>
                <a:highlight>
                  <a:srgbClr val="242424"/>
                </a:highlight>
                <a:latin typeface="Consolas"/>
                <a:ea typeface="Consolas"/>
                <a:cs typeface="Consolas"/>
                <a:sym typeface="Consolas"/>
              </a:rPr>
              <a:t> (</a:t>
            </a:r>
            <a:r>
              <a:rPr b="1" i="1" lang="zh-TW" sz="700">
                <a:solidFill>
                  <a:srgbClr val="66D9EF"/>
                </a:solidFill>
                <a:highlight>
                  <a:srgbClr val="242424"/>
                </a:highlight>
                <a:latin typeface="Consolas"/>
                <a:ea typeface="Consolas"/>
                <a:cs typeface="Consolas"/>
                <a:sym typeface="Consolas"/>
              </a:rPr>
              <a:t>let</a:t>
            </a:r>
            <a:r>
              <a:rPr b="1" lang="zh-TW" sz="700">
                <a:solidFill>
                  <a:srgbClr val="F8F8F2"/>
                </a:solidFill>
                <a:highlight>
                  <a:srgbClr val="242424"/>
                </a:highlight>
                <a:latin typeface="Consolas"/>
                <a:ea typeface="Consolas"/>
                <a:cs typeface="Consolas"/>
                <a:sym typeface="Consolas"/>
              </a:rPr>
              <a:t> i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a:t>
            </a:r>
            <a:r>
              <a:rPr b="1" lang="zh-TW" sz="700">
                <a:solidFill>
                  <a:srgbClr val="FF80F4"/>
                </a:solidFill>
                <a:highlight>
                  <a:srgbClr val="242424"/>
                </a:highlight>
                <a:latin typeface="Consolas"/>
                <a:ea typeface="Consolas"/>
                <a:cs typeface="Consolas"/>
                <a:sym typeface="Consolas"/>
              </a:rPr>
              <a:t>0</a:t>
            </a:r>
            <a:r>
              <a:rPr b="1" lang="zh-TW" sz="700">
                <a:solidFill>
                  <a:srgbClr val="F8F8F2"/>
                </a:solidFill>
                <a:highlight>
                  <a:srgbClr val="242424"/>
                </a:highlight>
                <a:latin typeface="Consolas"/>
                <a:ea typeface="Consolas"/>
                <a:cs typeface="Consolas"/>
                <a:sym typeface="Consolas"/>
              </a:rPr>
              <a:t>; i </a:t>
            </a:r>
            <a:r>
              <a:rPr b="1" lang="zh-TW" sz="700">
                <a:solidFill>
                  <a:srgbClr val="F92672"/>
                </a:solidFill>
                <a:highlight>
                  <a:srgbClr val="242424"/>
                </a:highlight>
                <a:latin typeface="Consolas"/>
                <a:ea typeface="Consolas"/>
                <a:cs typeface="Consolas"/>
                <a:sym typeface="Consolas"/>
              </a:rPr>
              <a:t>&lt;</a:t>
            </a:r>
            <a:r>
              <a:rPr b="1" lang="zh-TW" sz="700">
                <a:solidFill>
                  <a:srgbClr val="F8F8F2"/>
                </a:solidFill>
                <a:highlight>
                  <a:srgbClr val="242424"/>
                </a:highlight>
                <a:latin typeface="Consolas"/>
                <a:ea typeface="Consolas"/>
                <a:cs typeface="Consolas"/>
                <a:sym typeface="Consolas"/>
              </a:rPr>
              <a:t> seachObj.length; i</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html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a:t>
            </a:r>
            <a:r>
              <a:rPr b="1" lang="zh-TW" sz="700">
                <a:solidFill>
                  <a:srgbClr val="FFEE99"/>
                </a:solidFill>
                <a:highlight>
                  <a:srgbClr val="242424"/>
                </a:highlight>
                <a:latin typeface="Consolas"/>
                <a:ea typeface="Consolas"/>
                <a:cs typeface="Consolas"/>
                <a:sym typeface="Consolas"/>
              </a:rPr>
              <a:t>`</a:t>
            </a:r>
            <a:endParaRPr b="1" sz="70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FEE99"/>
                </a:solidFill>
                <a:highlight>
                  <a:srgbClr val="242424"/>
                </a:highlight>
                <a:latin typeface="Consolas"/>
                <a:ea typeface="Consolas"/>
                <a:cs typeface="Consolas"/>
                <a:sym typeface="Consolas"/>
              </a:rPr>
              <a:t>      &lt;div class="item"&gt;</a:t>
            </a:r>
            <a:endParaRPr b="1" sz="70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FEE99"/>
                </a:solidFill>
                <a:highlight>
                  <a:srgbClr val="242424"/>
                </a:highlight>
                <a:latin typeface="Consolas"/>
                <a:ea typeface="Consolas"/>
                <a:cs typeface="Consolas"/>
                <a:sym typeface="Consolas"/>
              </a:rPr>
              <a:t>          &lt;a href="javascript:;" target="_blank" class="title"&gt;</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seachObj[i].title</a:t>
            </a:r>
            <a:r>
              <a:rPr b="1" lang="zh-TW" sz="700">
                <a:solidFill>
                  <a:srgbClr val="F92672"/>
                </a:solidFill>
                <a:highlight>
                  <a:srgbClr val="242424"/>
                </a:highlight>
                <a:latin typeface="Consolas"/>
                <a:ea typeface="Consolas"/>
                <a:cs typeface="Consolas"/>
                <a:sym typeface="Consolas"/>
              </a:rPr>
              <a:t>}</a:t>
            </a:r>
            <a:r>
              <a:rPr b="1" lang="zh-TW" sz="700">
                <a:solidFill>
                  <a:srgbClr val="FFEE99"/>
                </a:solidFill>
                <a:highlight>
                  <a:srgbClr val="242424"/>
                </a:highlight>
                <a:latin typeface="Consolas"/>
                <a:ea typeface="Consolas"/>
                <a:cs typeface="Consolas"/>
                <a:sym typeface="Consolas"/>
              </a:rPr>
              <a:t>&lt;/a&gt;</a:t>
            </a:r>
            <a:endParaRPr b="1" sz="70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FEE99"/>
                </a:solidFill>
                <a:highlight>
                  <a:srgbClr val="242424"/>
                </a:highlight>
                <a:latin typeface="Consolas"/>
                <a:ea typeface="Consolas"/>
                <a:cs typeface="Consolas"/>
                <a:sym typeface="Consolas"/>
              </a:rPr>
              <a:t>          &lt;a href="</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seachObj[i].link</a:t>
            </a:r>
            <a:r>
              <a:rPr b="1" lang="zh-TW" sz="700">
                <a:solidFill>
                  <a:srgbClr val="F92672"/>
                </a:solidFill>
                <a:highlight>
                  <a:srgbClr val="242424"/>
                </a:highlight>
                <a:latin typeface="Consolas"/>
                <a:ea typeface="Consolas"/>
                <a:cs typeface="Consolas"/>
                <a:sym typeface="Consolas"/>
              </a:rPr>
              <a:t>}</a:t>
            </a:r>
            <a:r>
              <a:rPr b="1" lang="zh-TW" sz="700">
                <a:solidFill>
                  <a:srgbClr val="FFEE99"/>
                </a:solidFill>
                <a:highlight>
                  <a:srgbClr val="242424"/>
                </a:highlight>
                <a:latin typeface="Consolas"/>
                <a:ea typeface="Consolas"/>
                <a:cs typeface="Consolas"/>
                <a:sym typeface="Consolas"/>
              </a:rPr>
              <a:t>" target="_blank" class="link"&gt;</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seachObj[i].link</a:t>
            </a:r>
            <a:r>
              <a:rPr b="1" lang="zh-TW" sz="700">
                <a:solidFill>
                  <a:srgbClr val="F92672"/>
                </a:solidFill>
                <a:highlight>
                  <a:srgbClr val="242424"/>
                </a:highlight>
                <a:latin typeface="Consolas"/>
                <a:ea typeface="Consolas"/>
                <a:cs typeface="Consolas"/>
                <a:sym typeface="Consolas"/>
              </a:rPr>
              <a:t>}</a:t>
            </a:r>
            <a:r>
              <a:rPr b="1" lang="zh-TW" sz="700">
                <a:solidFill>
                  <a:srgbClr val="FFEE99"/>
                </a:solidFill>
                <a:highlight>
                  <a:srgbClr val="242424"/>
                </a:highlight>
                <a:latin typeface="Consolas"/>
                <a:ea typeface="Consolas"/>
                <a:cs typeface="Consolas"/>
                <a:sym typeface="Consolas"/>
              </a:rPr>
              <a:t>&lt;/a&gt;</a:t>
            </a:r>
            <a:endParaRPr b="1" sz="70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FEE99"/>
                </a:solidFill>
                <a:highlight>
                  <a:srgbClr val="242424"/>
                </a:highlight>
                <a:latin typeface="Consolas"/>
                <a:ea typeface="Consolas"/>
                <a:cs typeface="Consolas"/>
                <a:sym typeface="Consolas"/>
              </a:rPr>
              <a:t>          &lt;p&gt;</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seachObj[i].text</a:t>
            </a:r>
            <a:r>
              <a:rPr b="1" lang="zh-TW" sz="700">
                <a:solidFill>
                  <a:srgbClr val="F92672"/>
                </a:solidFill>
                <a:highlight>
                  <a:srgbClr val="242424"/>
                </a:highlight>
                <a:latin typeface="Consolas"/>
                <a:ea typeface="Consolas"/>
                <a:cs typeface="Consolas"/>
                <a:sym typeface="Consolas"/>
              </a:rPr>
              <a:t>}</a:t>
            </a:r>
            <a:r>
              <a:rPr b="1" lang="zh-TW" sz="700">
                <a:solidFill>
                  <a:srgbClr val="FFEE99"/>
                </a:solidFill>
                <a:highlight>
                  <a:srgbClr val="242424"/>
                </a:highlight>
                <a:latin typeface="Consolas"/>
                <a:ea typeface="Consolas"/>
                <a:cs typeface="Consolas"/>
                <a:sym typeface="Consolas"/>
              </a:rPr>
              <a:t>&lt;/p&gt;</a:t>
            </a:r>
            <a:endParaRPr b="1" sz="70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FEE99"/>
                </a:solidFill>
                <a:highlight>
                  <a:srgbClr val="242424"/>
                </a:highlight>
                <a:latin typeface="Consolas"/>
                <a:ea typeface="Consolas"/>
                <a:cs typeface="Consolas"/>
                <a:sym typeface="Consolas"/>
              </a:rPr>
              <a:t>      &lt;/div&gt;</a:t>
            </a:r>
            <a:endParaRPr b="1" sz="700">
              <a:solidFill>
                <a:srgbClr val="FFEE99"/>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FEE99"/>
                </a:solidFill>
                <a:highlight>
                  <a:srgbClr val="242424"/>
                </a:highlight>
                <a:latin typeface="Consolas"/>
                <a:ea typeface="Consolas"/>
                <a:cs typeface="Consolas"/>
                <a:sym typeface="Consolas"/>
              </a:rPr>
              <a:t>    `</a:t>
            </a: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seach_list.innerHTML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html;</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700">
                <a:solidFill>
                  <a:srgbClr val="8C8C8C"/>
                </a:solidFill>
                <a:highlight>
                  <a:srgbClr val="242424"/>
                </a:highlight>
                <a:latin typeface="Consolas"/>
                <a:ea typeface="Consolas"/>
                <a:cs typeface="Consolas"/>
                <a:sym typeface="Consolas"/>
              </a:rPr>
              <a:t>//點擊標籤</a:t>
            </a:r>
            <a:endParaRPr b="1" i="1" sz="7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92672"/>
                </a:solidFill>
                <a:highlight>
                  <a:srgbClr val="242424"/>
                </a:highlight>
                <a:latin typeface="Consolas"/>
                <a:ea typeface="Consolas"/>
                <a:cs typeface="Consolas"/>
                <a:sym typeface="Consolas"/>
              </a:rPr>
              <a:t>for</a:t>
            </a:r>
            <a:r>
              <a:rPr b="1" lang="zh-TW" sz="700">
                <a:solidFill>
                  <a:srgbClr val="F8F8F2"/>
                </a:solidFill>
                <a:highlight>
                  <a:srgbClr val="242424"/>
                </a:highlight>
                <a:latin typeface="Consolas"/>
                <a:ea typeface="Consolas"/>
                <a:cs typeface="Consolas"/>
                <a:sym typeface="Consolas"/>
              </a:rPr>
              <a:t> (</a:t>
            </a:r>
            <a:r>
              <a:rPr b="1" i="1" lang="zh-TW" sz="700">
                <a:solidFill>
                  <a:srgbClr val="66D9EF"/>
                </a:solidFill>
                <a:highlight>
                  <a:srgbClr val="242424"/>
                </a:highlight>
                <a:latin typeface="Consolas"/>
                <a:ea typeface="Consolas"/>
                <a:cs typeface="Consolas"/>
                <a:sym typeface="Consolas"/>
              </a:rPr>
              <a:t>let</a:t>
            </a:r>
            <a:r>
              <a:rPr b="1" lang="zh-TW" sz="700">
                <a:solidFill>
                  <a:srgbClr val="F8F8F2"/>
                </a:solidFill>
                <a:highlight>
                  <a:srgbClr val="242424"/>
                </a:highlight>
                <a:latin typeface="Consolas"/>
                <a:ea typeface="Consolas"/>
                <a:cs typeface="Consolas"/>
                <a:sym typeface="Consolas"/>
              </a:rPr>
              <a:t> s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a:t>
            </a:r>
            <a:r>
              <a:rPr b="1" lang="zh-TW" sz="700">
                <a:solidFill>
                  <a:srgbClr val="FF80F4"/>
                </a:solidFill>
                <a:highlight>
                  <a:srgbClr val="242424"/>
                </a:highlight>
                <a:latin typeface="Consolas"/>
                <a:ea typeface="Consolas"/>
                <a:cs typeface="Consolas"/>
                <a:sym typeface="Consolas"/>
              </a:rPr>
              <a:t>0</a:t>
            </a:r>
            <a:r>
              <a:rPr b="1" lang="zh-TW" sz="700">
                <a:solidFill>
                  <a:srgbClr val="F8F8F2"/>
                </a:solidFill>
                <a:highlight>
                  <a:srgbClr val="242424"/>
                </a:highlight>
                <a:latin typeface="Consolas"/>
                <a:ea typeface="Consolas"/>
                <a:cs typeface="Consolas"/>
                <a:sym typeface="Consolas"/>
              </a:rPr>
              <a:t>; s </a:t>
            </a:r>
            <a:r>
              <a:rPr b="1" lang="zh-TW" sz="700">
                <a:solidFill>
                  <a:srgbClr val="F92672"/>
                </a:solidFill>
                <a:highlight>
                  <a:srgbClr val="242424"/>
                </a:highlight>
                <a:latin typeface="Consolas"/>
                <a:ea typeface="Consolas"/>
                <a:cs typeface="Consolas"/>
                <a:sym typeface="Consolas"/>
              </a:rPr>
              <a:t>&lt;</a:t>
            </a:r>
            <a:r>
              <a:rPr b="1" lang="zh-TW" sz="700">
                <a:solidFill>
                  <a:srgbClr val="F8F8F2"/>
                </a:solidFill>
                <a:highlight>
                  <a:srgbClr val="242424"/>
                </a:highlight>
                <a:latin typeface="Consolas"/>
                <a:ea typeface="Consolas"/>
                <a:cs typeface="Consolas"/>
                <a:sym typeface="Consolas"/>
              </a:rPr>
              <a:t> tag.length; s</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tag[s].</a:t>
            </a:r>
            <a:r>
              <a:rPr b="1" lang="zh-TW" sz="700">
                <a:solidFill>
                  <a:srgbClr val="A6E22E"/>
                </a:solidFill>
                <a:highlight>
                  <a:srgbClr val="242424"/>
                </a:highlight>
                <a:latin typeface="Consolas"/>
                <a:ea typeface="Consolas"/>
                <a:cs typeface="Consolas"/>
                <a:sym typeface="Consolas"/>
              </a:rPr>
              <a:t>addEventListener</a:t>
            </a:r>
            <a:r>
              <a:rPr b="1" lang="zh-TW" sz="700">
                <a:solidFill>
                  <a:srgbClr val="F8F8F2"/>
                </a:solidFill>
                <a:highlight>
                  <a:srgbClr val="242424"/>
                </a:highlight>
                <a:latin typeface="Consolas"/>
                <a:ea typeface="Consolas"/>
                <a:cs typeface="Consolas"/>
                <a:sym typeface="Consolas"/>
              </a:rPr>
              <a:t>(</a:t>
            </a:r>
            <a:r>
              <a:rPr b="1" lang="zh-TW" sz="700">
                <a:solidFill>
                  <a:srgbClr val="FFEE99"/>
                </a:solidFill>
                <a:highlight>
                  <a:srgbClr val="242424"/>
                </a:highlight>
                <a:latin typeface="Consolas"/>
                <a:ea typeface="Consolas"/>
                <a:cs typeface="Consolas"/>
                <a:sym typeface="Consolas"/>
              </a:rPr>
              <a:t>"click"</a:t>
            </a:r>
            <a:r>
              <a:rPr b="1" lang="zh-TW" sz="700">
                <a:solidFill>
                  <a:srgbClr val="F8F8F2"/>
                </a:solidFill>
                <a:highlight>
                  <a:srgbClr val="242424"/>
                </a:highlight>
                <a:latin typeface="Consolas"/>
                <a:ea typeface="Consolas"/>
                <a:cs typeface="Consolas"/>
                <a:sym typeface="Consolas"/>
              </a:rPr>
              <a:t>, seachTagChange);</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700">
                <a:solidFill>
                  <a:srgbClr val="8C8C8C"/>
                </a:solidFill>
                <a:highlight>
                  <a:srgbClr val="242424"/>
                </a:highlight>
                <a:latin typeface="Consolas"/>
                <a:ea typeface="Consolas"/>
                <a:cs typeface="Consolas"/>
                <a:sym typeface="Consolas"/>
              </a:rPr>
              <a:t>// 更改點到的資料</a:t>
            </a:r>
            <a:endParaRPr b="1" i="1" sz="7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700">
                <a:solidFill>
                  <a:srgbClr val="66D9EF"/>
                </a:solidFill>
                <a:highlight>
                  <a:srgbClr val="242424"/>
                </a:highlight>
                <a:latin typeface="Consolas"/>
                <a:ea typeface="Consolas"/>
                <a:cs typeface="Consolas"/>
                <a:sym typeface="Consolas"/>
              </a:rPr>
              <a:t>function</a:t>
            </a:r>
            <a:r>
              <a:rPr b="1" lang="zh-TW" sz="700">
                <a:solidFill>
                  <a:srgbClr val="F8F8F2"/>
                </a:solidFill>
                <a:highlight>
                  <a:srgbClr val="242424"/>
                </a:highlight>
                <a:latin typeface="Consolas"/>
                <a:ea typeface="Consolas"/>
                <a:cs typeface="Consolas"/>
                <a:sym typeface="Consolas"/>
              </a:rPr>
              <a:t> </a:t>
            </a:r>
            <a:r>
              <a:rPr b="1" lang="zh-TW" sz="700">
                <a:solidFill>
                  <a:srgbClr val="A6E22E"/>
                </a:solidFill>
                <a:highlight>
                  <a:srgbClr val="242424"/>
                </a:highlight>
                <a:latin typeface="Consolas"/>
                <a:ea typeface="Consolas"/>
                <a:cs typeface="Consolas"/>
                <a:sym typeface="Consolas"/>
              </a:rPr>
              <a:t>seachTagChange</a:t>
            </a:r>
            <a:r>
              <a:rPr b="1" lang="zh-TW" sz="700">
                <a:solidFill>
                  <a:srgbClr val="F8F8F2"/>
                </a:solidFill>
                <a:highlight>
                  <a:srgbClr val="242424"/>
                </a:highlight>
                <a:latin typeface="Consolas"/>
                <a:ea typeface="Consolas"/>
                <a:cs typeface="Consolas"/>
                <a:sym typeface="Consolas"/>
              </a:rPr>
              <a:t>() {</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seachObj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seachData[this.innerText];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seach.value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this.innerText;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a:t>
            </a:r>
            <a:r>
              <a:rPr b="1" lang="zh-TW" sz="700">
                <a:solidFill>
                  <a:srgbClr val="A6E22E"/>
                </a:solidFill>
                <a:highlight>
                  <a:srgbClr val="242424"/>
                </a:highlight>
                <a:latin typeface="Consolas"/>
                <a:ea typeface="Consolas"/>
                <a:cs typeface="Consolas"/>
                <a:sym typeface="Consolas"/>
              </a:rPr>
              <a:t>DOMrender</a:t>
            </a: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700">
                <a:solidFill>
                  <a:srgbClr val="8C8C8C"/>
                </a:solidFill>
                <a:highlight>
                  <a:srgbClr val="242424"/>
                </a:highlight>
                <a:latin typeface="Consolas"/>
                <a:ea typeface="Consolas"/>
                <a:cs typeface="Consolas"/>
                <a:sym typeface="Consolas"/>
              </a:rPr>
              <a:t>//鍵盤事件</a:t>
            </a:r>
            <a:endParaRPr b="1" i="1" sz="7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seach.</a:t>
            </a:r>
            <a:r>
              <a:rPr b="1" lang="zh-TW" sz="700">
                <a:solidFill>
                  <a:srgbClr val="A6E22E"/>
                </a:solidFill>
                <a:highlight>
                  <a:srgbClr val="242424"/>
                </a:highlight>
                <a:latin typeface="Consolas"/>
                <a:ea typeface="Consolas"/>
                <a:cs typeface="Consolas"/>
                <a:sym typeface="Consolas"/>
              </a:rPr>
              <a:t>addEventListener</a:t>
            </a:r>
            <a:r>
              <a:rPr b="1" lang="zh-TW" sz="700">
                <a:solidFill>
                  <a:srgbClr val="F8F8F2"/>
                </a:solidFill>
                <a:highlight>
                  <a:srgbClr val="242424"/>
                </a:highlight>
                <a:latin typeface="Consolas"/>
                <a:ea typeface="Consolas"/>
                <a:cs typeface="Consolas"/>
                <a:sym typeface="Consolas"/>
              </a:rPr>
              <a:t>(</a:t>
            </a:r>
            <a:r>
              <a:rPr b="1" lang="zh-TW" sz="700">
                <a:solidFill>
                  <a:srgbClr val="FFEE99"/>
                </a:solidFill>
                <a:highlight>
                  <a:srgbClr val="242424"/>
                </a:highlight>
                <a:latin typeface="Consolas"/>
                <a:ea typeface="Consolas"/>
                <a:cs typeface="Consolas"/>
                <a:sym typeface="Consolas"/>
              </a:rPr>
              <a:t>"keyup"</a:t>
            </a:r>
            <a:r>
              <a:rPr b="1" lang="zh-TW" sz="700">
                <a:solidFill>
                  <a:srgbClr val="F8F8F2"/>
                </a:solidFill>
                <a:highlight>
                  <a:srgbClr val="242424"/>
                </a:highlight>
                <a:latin typeface="Consolas"/>
                <a:ea typeface="Consolas"/>
                <a:cs typeface="Consolas"/>
                <a:sym typeface="Consolas"/>
              </a:rPr>
              <a:t>, </a:t>
            </a:r>
            <a:r>
              <a:rPr b="1" i="1" lang="zh-TW" sz="700">
                <a:solidFill>
                  <a:srgbClr val="66D9EF"/>
                </a:solidFill>
                <a:highlight>
                  <a:srgbClr val="242424"/>
                </a:highlight>
                <a:latin typeface="Consolas"/>
                <a:ea typeface="Consolas"/>
                <a:cs typeface="Consolas"/>
                <a:sym typeface="Consolas"/>
              </a:rPr>
              <a:t>function</a:t>
            </a:r>
            <a:r>
              <a:rPr b="1" lang="zh-TW" sz="700">
                <a:solidFill>
                  <a:srgbClr val="F8F8F2"/>
                </a:solidFill>
                <a:highlight>
                  <a:srgbClr val="242424"/>
                </a:highlight>
                <a:latin typeface="Consolas"/>
                <a:ea typeface="Consolas"/>
                <a:cs typeface="Consolas"/>
                <a:sym typeface="Consolas"/>
              </a:rPr>
              <a:t> () {</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seachObj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seachData[this.value];</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a:t>
            </a:r>
            <a:r>
              <a:rPr b="1" lang="zh-TW" sz="700">
                <a:solidFill>
                  <a:srgbClr val="F92672"/>
                </a:solidFill>
                <a:highlight>
                  <a:srgbClr val="242424"/>
                </a:highlight>
                <a:latin typeface="Consolas"/>
                <a:ea typeface="Consolas"/>
                <a:cs typeface="Consolas"/>
                <a:sym typeface="Consolas"/>
              </a:rPr>
              <a:t>if</a:t>
            </a:r>
            <a:r>
              <a:rPr b="1" lang="zh-TW" sz="700">
                <a:solidFill>
                  <a:srgbClr val="F8F8F2"/>
                </a:solidFill>
                <a:highlight>
                  <a:srgbClr val="242424"/>
                </a:highlight>
                <a:latin typeface="Consolas"/>
                <a:ea typeface="Consolas"/>
                <a:cs typeface="Consolas"/>
                <a:sym typeface="Consolas"/>
              </a:rPr>
              <a:t> (seachObj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a:t>
            </a:r>
            <a:r>
              <a:rPr b="1" lang="zh-TW" sz="700">
                <a:solidFill>
                  <a:srgbClr val="FF80F4"/>
                </a:solidFill>
                <a:highlight>
                  <a:srgbClr val="242424"/>
                </a:highlight>
                <a:latin typeface="Consolas"/>
                <a:ea typeface="Consolas"/>
                <a:cs typeface="Consolas"/>
                <a:sym typeface="Consolas"/>
              </a:rPr>
              <a:t>undefined</a:t>
            </a:r>
            <a:r>
              <a:rPr b="1" lang="zh-TW" sz="700">
                <a:solidFill>
                  <a:srgbClr val="F8F8F2"/>
                </a:solidFill>
                <a:highlight>
                  <a:srgbClr val="242424"/>
                </a:highlight>
                <a:latin typeface="Consolas"/>
                <a:ea typeface="Consolas"/>
                <a:cs typeface="Consolas"/>
                <a:sym typeface="Consolas"/>
              </a:rPr>
              <a:t>) seachObj </a:t>
            </a:r>
            <a:r>
              <a:rPr b="1" lang="zh-TW" sz="700">
                <a:solidFill>
                  <a:srgbClr val="F92672"/>
                </a:solidFill>
                <a:highlight>
                  <a:srgbClr val="242424"/>
                </a:highlight>
                <a:latin typeface="Consolas"/>
                <a:ea typeface="Consolas"/>
                <a:cs typeface="Consolas"/>
                <a:sym typeface="Consolas"/>
              </a:rPr>
              <a:t>=</a:t>
            </a:r>
            <a:r>
              <a:rPr b="1" lang="zh-TW" sz="700">
                <a:solidFill>
                  <a:srgbClr val="F8F8F2"/>
                </a:solidFill>
                <a:highlight>
                  <a:srgbClr val="242424"/>
                </a:highlight>
                <a:latin typeface="Consolas"/>
                <a:ea typeface="Consolas"/>
                <a:cs typeface="Consolas"/>
                <a:sym typeface="Consolas"/>
              </a:rPr>
              <a:t> [];</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  </a:t>
            </a:r>
            <a:r>
              <a:rPr b="1" lang="zh-TW" sz="700">
                <a:solidFill>
                  <a:srgbClr val="A6E22E"/>
                </a:solidFill>
                <a:highlight>
                  <a:srgbClr val="242424"/>
                </a:highlight>
                <a:latin typeface="Consolas"/>
                <a:ea typeface="Consolas"/>
                <a:cs typeface="Consolas"/>
                <a:sym typeface="Consolas"/>
              </a:rPr>
              <a:t>DOMrender</a:t>
            </a: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700">
                <a:solidFill>
                  <a:srgbClr val="8C8C8C"/>
                </a:solidFill>
                <a:highlight>
                  <a:srgbClr val="242424"/>
                </a:highlight>
                <a:latin typeface="Consolas"/>
                <a:ea typeface="Consolas"/>
                <a:cs typeface="Consolas"/>
                <a:sym typeface="Consolas"/>
              </a:rPr>
              <a:t>// 初始化執行</a:t>
            </a:r>
            <a:endParaRPr b="1" i="1" sz="700">
              <a:solidFill>
                <a:srgbClr val="8C8C8C"/>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700">
                <a:solidFill>
                  <a:srgbClr val="A6E22E"/>
                </a:solidFill>
                <a:highlight>
                  <a:srgbClr val="242424"/>
                </a:highlight>
                <a:latin typeface="Consolas"/>
                <a:ea typeface="Consolas"/>
                <a:cs typeface="Consolas"/>
                <a:sym typeface="Consolas"/>
              </a:rPr>
              <a:t>DOMrender</a:t>
            </a:r>
            <a:r>
              <a:rPr b="1" lang="zh-TW" sz="700">
                <a:solidFill>
                  <a:srgbClr val="F8F8F2"/>
                </a:solidFill>
                <a:highlight>
                  <a:srgbClr val="242424"/>
                </a:highlight>
                <a:latin typeface="Consolas"/>
                <a:ea typeface="Consolas"/>
                <a:cs typeface="Consolas"/>
                <a:sym typeface="Consolas"/>
              </a:rPr>
              <a:t>();</a:t>
            </a:r>
            <a:endParaRPr b="1" sz="700">
              <a:solidFill>
                <a:srgbClr val="F8F8F2"/>
              </a:solidFill>
              <a:highlight>
                <a:srgbClr val="242424"/>
              </a:highlight>
              <a:latin typeface="Consolas"/>
              <a:ea typeface="Consolas"/>
              <a:cs typeface="Consolas"/>
              <a:sym typeface="Consolas"/>
            </a:endParaRPr>
          </a:p>
        </p:txBody>
      </p:sp>
      <p:sp>
        <p:nvSpPr>
          <p:cNvPr id="664" name="Google Shape;664;p96"/>
          <p:cNvSpPr txBox="1"/>
          <p:nvPr/>
        </p:nvSpPr>
        <p:spPr>
          <a:xfrm>
            <a:off x="191400" y="3958925"/>
            <a:ext cx="3398700" cy="97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seach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".seach"</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seach_list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".seach_list"</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const</a:t>
            </a:r>
            <a:r>
              <a:rPr b="1" lang="zh-TW" sz="800">
                <a:solidFill>
                  <a:srgbClr val="F8F8F2"/>
                </a:solidFill>
                <a:highlight>
                  <a:srgbClr val="242424"/>
                </a:highlight>
                <a:latin typeface="Consolas"/>
                <a:ea typeface="Consolas"/>
                <a:cs typeface="Consolas"/>
                <a:sym typeface="Consolas"/>
              </a:rPr>
              <a:t> tag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document.</a:t>
            </a:r>
            <a:r>
              <a:rPr b="1" lang="zh-TW" sz="800">
                <a:solidFill>
                  <a:srgbClr val="A6E22E"/>
                </a:solidFill>
                <a:highlight>
                  <a:srgbClr val="242424"/>
                </a:highlight>
                <a:latin typeface="Consolas"/>
                <a:ea typeface="Consolas"/>
                <a:cs typeface="Consolas"/>
                <a:sym typeface="Consolas"/>
              </a:rPr>
              <a:t>querySelectorAll</a:t>
            </a:r>
            <a:r>
              <a:rPr b="1" lang="zh-TW" sz="800">
                <a:solidFill>
                  <a:srgbClr val="F8F8F2"/>
                </a:solidFill>
                <a:highlight>
                  <a:srgbClr val="242424"/>
                </a:highlight>
                <a:latin typeface="Consolas"/>
                <a:ea typeface="Consolas"/>
                <a:cs typeface="Consolas"/>
                <a:sym typeface="Consolas"/>
              </a:rPr>
              <a:t>(</a:t>
            </a:r>
            <a:r>
              <a:rPr b="1" lang="zh-TW" sz="800">
                <a:solidFill>
                  <a:srgbClr val="FFEE99"/>
                </a:solidFill>
                <a:highlight>
                  <a:srgbClr val="242424"/>
                </a:highlight>
                <a:latin typeface="Consolas"/>
                <a:ea typeface="Consolas"/>
                <a:cs typeface="Consolas"/>
                <a:sym typeface="Consolas"/>
              </a:rPr>
              <a:t>".tag"</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seachObj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seachData[</a:t>
            </a:r>
            <a:r>
              <a:rPr b="1" lang="zh-TW" sz="800">
                <a:solidFill>
                  <a:srgbClr val="FFEE99"/>
                </a:solidFill>
                <a:highlight>
                  <a:srgbClr val="242424"/>
                </a:highlight>
                <a:latin typeface="Consolas"/>
                <a:ea typeface="Consolas"/>
                <a:cs typeface="Consolas"/>
                <a:sym typeface="Consolas"/>
              </a:rPr>
              <a:t>"線上課程"</a:t>
            </a:r>
            <a:r>
              <a:rPr b="1" lang="zh-TW" sz="800">
                <a:solidFill>
                  <a:srgbClr val="F8F8F2"/>
                </a:solidFill>
                <a:highlight>
                  <a:srgbClr val="242424"/>
                </a:highlight>
                <a:latin typeface="Consolas"/>
                <a:ea typeface="Consolas"/>
                <a:cs typeface="Consolas"/>
                <a:sym typeface="Consolas"/>
              </a:rPr>
              <a:t>];</a:t>
            </a:r>
            <a:endParaRPr b="1" sz="8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800">
                <a:solidFill>
                  <a:srgbClr val="66D9EF"/>
                </a:solidFill>
                <a:highlight>
                  <a:srgbClr val="242424"/>
                </a:highlight>
                <a:latin typeface="Consolas"/>
                <a:ea typeface="Consolas"/>
                <a:cs typeface="Consolas"/>
                <a:sym typeface="Consolas"/>
              </a:rPr>
              <a:t>let</a:t>
            </a:r>
            <a:r>
              <a:rPr b="1" lang="zh-TW" sz="800">
                <a:solidFill>
                  <a:srgbClr val="F8F8F2"/>
                </a:solidFill>
                <a:highlight>
                  <a:srgbClr val="242424"/>
                </a:highlight>
                <a:latin typeface="Consolas"/>
                <a:ea typeface="Consolas"/>
                <a:cs typeface="Consolas"/>
                <a:sym typeface="Consolas"/>
              </a:rPr>
              <a:t> html </a:t>
            </a:r>
            <a:r>
              <a:rPr b="1" lang="zh-TW" sz="800">
                <a:solidFill>
                  <a:srgbClr val="F92672"/>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 </a:t>
            </a:r>
            <a:r>
              <a:rPr b="1" lang="zh-TW" sz="800">
                <a:solidFill>
                  <a:srgbClr val="FFEE99"/>
                </a:solidFill>
                <a:highlight>
                  <a:srgbClr val="242424"/>
                </a:highlight>
                <a:latin typeface="Consolas"/>
                <a:ea typeface="Consolas"/>
                <a:cs typeface="Consolas"/>
                <a:sym typeface="Consolas"/>
              </a:rPr>
              <a:t>""</a:t>
            </a:r>
            <a:r>
              <a:rPr b="1" lang="zh-TW" sz="800">
                <a:solidFill>
                  <a:srgbClr val="F8F8F2"/>
                </a:solidFill>
                <a:highlight>
                  <a:srgbClr val="242424"/>
                </a:highlight>
                <a:latin typeface="Consolas"/>
                <a:ea typeface="Consolas"/>
                <a:cs typeface="Consolas"/>
                <a:sym typeface="Consolas"/>
              </a:rPr>
              <a:t>;</a:t>
            </a:r>
            <a:endParaRPr b="1" sz="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7"/>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11-6 常見的資料格式</a:t>
            </a:r>
            <a:endParaRPr b="1" sz="1300">
              <a:solidFill>
                <a:srgbClr val="F7DF1E"/>
              </a:solidFill>
              <a:highlight>
                <a:srgbClr val="242424"/>
              </a:highlight>
              <a:latin typeface="Calibri"/>
              <a:ea typeface="Calibri"/>
              <a:cs typeface="Calibri"/>
              <a:sym typeface="Calibri"/>
            </a:endParaRPr>
          </a:p>
        </p:txBody>
      </p:sp>
      <p:sp>
        <p:nvSpPr>
          <p:cNvPr id="670" name="Google Shape;670;p97"/>
          <p:cNvSpPr txBox="1"/>
          <p:nvPr/>
        </p:nvSpPr>
        <p:spPr>
          <a:xfrm>
            <a:off x="191400" y="1416750"/>
            <a:ext cx="4461900" cy="2310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arr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1</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2</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3</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4</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5</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6</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7</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8</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9</a:t>
            </a:r>
            <a:r>
              <a:rPr b="1" lang="zh-TW" sz="1050">
                <a:solidFill>
                  <a:srgbClr val="F8F8F2"/>
                </a:solidFill>
                <a:highlight>
                  <a:srgbClr val="242424"/>
                </a:highlight>
                <a:latin typeface="Consolas"/>
                <a:ea typeface="Consolas"/>
                <a:cs typeface="Consolas"/>
                <a:sym typeface="Consolas"/>
              </a:rPr>
              <a:t>, </a:t>
            </a:r>
            <a:r>
              <a:rPr b="1" lang="zh-TW" sz="1050">
                <a:solidFill>
                  <a:srgbClr val="FF80F4"/>
                </a:solidFill>
                <a:highlight>
                  <a:srgbClr val="242424"/>
                </a:highlight>
                <a:latin typeface="Consolas"/>
                <a:ea typeface="Consolas"/>
                <a:cs typeface="Consolas"/>
                <a:sym typeface="Consolas"/>
              </a:rPr>
              <a:t>10</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obj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name: </a:t>
            </a:r>
            <a:r>
              <a:rPr b="1" lang="zh-TW" sz="1050">
                <a:solidFill>
                  <a:srgbClr val="FFEE99"/>
                </a:solidFill>
                <a:highlight>
                  <a:srgbClr val="242424"/>
                </a:highlight>
                <a:latin typeface="Consolas"/>
                <a:ea typeface="Consolas"/>
                <a:cs typeface="Consolas"/>
                <a:sym typeface="Consolas"/>
              </a:rPr>
              <a:t>"mike"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1050">
                <a:solidFill>
                  <a:srgbClr val="66D9EF"/>
                </a:solidFill>
                <a:highlight>
                  <a:srgbClr val="242424"/>
                </a:highlight>
                <a:latin typeface="Consolas"/>
                <a:ea typeface="Consolas"/>
                <a:cs typeface="Consolas"/>
                <a:sym typeface="Consolas"/>
              </a:rPr>
              <a:t>const</a:t>
            </a:r>
            <a:r>
              <a:rPr b="1" lang="zh-TW" sz="1050">
                <a:solidFill>
                  <a:srgbClr val="F8F8F2"/>
                </a:solidFill>
                <a:highlight>
                  <a:srgbClr val="242424"/>
                </a:highlight>
                <a:latin typeface="Consolas"/>
                <a:ea typeface="Consolas"/>
                <a:cs typeface="Consolas"/>
                <a:sym typeface="Consolas"/>
              </a:rPr>
              <a:t> arrArr </a:t>
            </a:r>
            <a:r>
              <a:rPr b="1" lang="zh-TW" sz="1050">
                <a:solidFill>
                  <a:srgbClr val="F92672"/>
                </a:solidFill>
                <a:highlight>
                  <a:srgbClr val="242424"/>
                </a:highlight>
                <a:latin typeface="Consolas"/>
                <a:ea typeface="Consolas"/>
                <a:cs typeface="Consolas"/>
                <a:sym typeface="Consolas"/>
              </a:rPr>
              <a:t>=</a:t>
            </a:r>
            <a:r>
              <a:rPr b="1" lang="zh-TW" sz="1050">
                <a:solidFill>
                  <a:srgbClr val="F8F8F2"/>
                </a:solidFill>
                <a:highlight>
                  <a:srgbClr val="242424"/>
                </a:highlight>
                <a:latin typeface="Consolas"/>
                <a:ea typeface="Consolas"/>
                <a:cs typeface="Consolas"/>
                <a:sym typeface="Consolas"/>
              </a:rPr>
              <a:t> [</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"2019/01/01"</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"https://www.cwb.gov.tw/V7/earthquake/"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"2019/01/02"</a:t>
            </a:r>
            <a:r>
              <a:rPr b="1" lang="zh-TW" sz="1050">
                <a:solidFill>
                  <a:srgbClr val="F8F8F2"/>
                </a:solidFill>
                <a:highlight>
                  <a:srgbClr val="242424"/>
                </a:highlight>
                <a:latin typeface="Consolas"/>
                <a:ea typeface="Consolas"/>
                <a:cs typeface="Consolas"/>
                <a:sym typeface="Consolas"/>
              </a:rPr>
              <a:t>, </a:t>
            </a:r>
            <a:r>
              <a:rPr b="1" lang="zh-TW" sz="1050">
                <a:solidFill>
                  <a:srgbClr val="FFEE99"/>
                </a:solidFill>
                <a:highlight>
                  <a:srgbClr val="242424"/>
                </a:highlight>
                <a:latin typeface="Consolas"/>
                <a:ea typeface="Consolas"/>
                <a:cs typeface="Consolas"/>
                <a:sym typeface="Consolas"/>
              </a:rPr>
              <a:t>"https://www.cwb.gov.tw/V7/earthquake/"</a:t>
            </a: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1050">
                <a:solidFill>
                  <a:srgbClr val="F8F8F2"/>
                </a:solidFill>
                <a:highlight>
                  <a:srgbClr val="242424"/>
                </a:highlight>
                <a:latin typeface="Consolas"/>
                <a:ea typeface="Consolas"/>
                <a:cs typeface="Consolas"/>
                <a:sym typeface="Consolas"/>
              </a:rPr>
              <a:t>];</a:t>
            </a:r>
            <a:endParaRPr b="1" sz="1050">
              <a:solidFill>
                <a:srgbClr val="F8F8F2"/>
              </a:solidFill>
              <a:highlight>
                <a:srgbClr val="242424"/>
              </a:highlight>
              <a:latin typeface="Consolas"/>
              <a:ea typeface="Consolas"/>
              <a:cs typeface="Consolas"/>
              <a:sym typeface="Consolas"/>
            </a:endParaRPr>
          </a:p>
        </p:txBody>
      </p:sp>
      <p:sp>
        <p:nvSpPr>
          <p:cNvPr id="671" name="Google Shape;671;p97"/>
          <p:cNvSpPr txBox="1"/>
          <p:nvPr/>
        </p:nvSpPr>
        <p:spPr>
          <a:xfrm>
            <a:off x="4933225" y="46175"/>
            <a:ext cx="3964500" cy="5023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i="1" lang="zh-TW" sz="900">
                <a:solidFill>
                  <a:srgbClr val="66D9EF"/>
                </a:solidFill>
                <a:highlight>
                  <a:srgbClr val="242424"/>
                </a:highlight>
                <a:latin typeface="Consolas"/>
                <a:ea typeface="Consolas"/>
                <a:cs typeface="Consolas"/>
                <a:sym typeface="Consolas"/>
              </a:rPr>
              <a:t>const</a:t>
            </a:r>
            <a:r>
              <a:rPr b="1" lang="zh-TW" sz="900">
                <a:solidFill>
                  <a:srgbClr val="F8F8F2"/>
                </a:solidFill>
                <a:highlight>
                  <a:srgbClr val="242424"/>
                </a:highlight>
                <a:latin typeface="Consolas"/>
                <a:ea typeface="Consolas"/>
                <a:cs typeface="Consolas"/>
                <a:sym typeface="Consolas"/>
              </a:rPr>
              <a:t> arrObj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date: </a:t>
            </a:r>
            <a:r>
              <a:rPr b="1" lang="zh-TW" sz="900">
                <a:solidFill>
                  <a:srgbClr val="FFEE99"/>
                </a:solidFill>
                <a:highlight>
                  <a:srgbClr val="242424"/>
                </a:highlight>
                <a:latin typeface="Consolas"/>
                <a:ea typeface="Consolas"/>
                <a:cs typeface="Consolas"/>
                <a:sym typeface="Consolas"/>
              </a:rPr>
              <a:t>"2019/01/01"</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url: </a:t>
            </a:r>
            <a:r>
              <a:rPr b="1" lang="zh-TW" sz="900">
                <a:solidFill>
                  <a:srgbClr val="FFEE99"/>
                </a:solidFill>
                <a:highlight>
                  <a:srgbClr val="242424"/>
                </a:highlight>
                <a:latin typeface="Consolas"/>
                <a:ea typeface="Consolas"/>
                <a:cs typeface="Consolas"/>
                <a:sym typeface="Consolas"/>
              </a:rPr>
              <a:t>"https://www.cwb.gov.tw/V7/earthquake/"</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date: </a:t>
            </a:r>
            <a:r>
              <a:rPr b="1" lang="zh-TW" sz="900">
                <a:solidFill>
                  <a:srgbClr val="FFEE99"/>
                </a:solidFill>
                <a:highlight>
                  <a:srgbClr val="242424"/>
                </a:highlight>
                <a:latin typeface="Consolas"/>
                <a:ea typeface="Consolas"/>
                <a:cs typeface="Consolas"/>
                <a:sym typeface="Consolas"/>
              </a:rPr>
              <a:t>"2019/01/02"</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url: </a:t>
            </a:r>
            <a:r>
              <a:rPr b="1" lang="zh-TW" sz="900">
                <a:solidFill>
                  <a:srgbClr val="FFEE99"/>
                </a:solidFill>
                <a:highlight>
                  <a:srgbClr val="242424"/>
                </a:highlight>
                <a:latin typeface="Consolas"/>
                <a:ea typeface="Consolas"/>
                <a:cs typeface="Consolas"/>
                <a:sym typeface="Consolas"/>
              </a:rPr>
              <a:t>"https://www.cwb.gov.tw/V7/earthquake/"</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date: </a:t>
            </a:r>
            <a:r>
              <a:rPr b="1" lang="zh-TW" sz="900">
                <a:solidFill>
                  <a:srgbClr val="FFEE99"/>
                </a:solidFill>
                <a:highlight>
                  <a:srgbClr val="242424"/>
                </a:highlight>
                <a:latin typeface="Consolas"/>
                <a:ea typeface="Consolas"/>
                <a:cs typeface="Consolas"/>
                <a:sym typeface="Consolas"/>
              </a:rPr>
              <a:t>"2019/01/03"</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url: </a:t>
            </a:r>
            <a:r>
              <a:rPr b="1" lang="zh-TW" sz="900">
                <a:solidFill>
                  <a:srgbClr val="FFEE99"/>
                </a:solidFill>
                <a:highlight>
                  <a:srgbClr val="242424"/>
                </a:highlight>
                <a:latin typeface="Consolas"/>
                <a:ea typeface="Consolas"/>
                <a:cs typeface="Consolas"/>
                <a:sym typeface="Consolas"/>
              </a:rPr>
              <a:t>"https://www.cwb.gov.tw/V7/earthquake/"</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i="1" lang="zh-TW" sz="900">
                <a:solidFill>
                  <a:srgbClr val="66D9EF"/>
                </a:solidFill>
                <a:highlight>
                  <a:srgbClr val="242424"/>
                </a:highlight>
                <a:latin typeface="Consolas"/>
                <a:ea typeface="Consolas"/>
                <a:cs typeface="Consolas"/>
                <a:sym typeface="Consolas"/>
              </a:rPr>
              <a:t>const</a:t>
            </a:r>
            <a:r>
              <a:rPr b="1" lang="zh-TW" sz="900">
                <a:solidFill>
                  <a:srgbClr val="F8F8F2"/>
                </a:solidFill>
                <a:highlight>
                  <a:srgbClr val="242424"/>
                </a:highlight>
                <a:latin typeface="Consolas"/>
                <a:ea typeface="Consolas"/>
                <a:cs typeface="Consolas"/>
                <a:sym typeface="Consolas"/>
              </a:rPr>
              <a:t> nested </a:t>
            </a:r>
            <a:r>
              <a:rPr b="1" lang="zh-TW" sz="900">
                <a:solidFill>
                  <a:srgbClr val="F92672"/>
                </a:solidFill>
                <a:highlight>
                  <a:srgbClr val="242424"/>
                </a:highlight>
                <a:latin typeface="Consolas"/>
                <a:ea typeface="Consolas"/>
                <a:cs typeface="Consolas"/>
                <a:sym typeface="Consolas"/>
              </a:rPr>
              <a:t>=</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idx: </a:t>
            </a:r>
            <a:r>
              <a:rPr b="1" lang="zh-TW" sz="900">
                <a:solidFill>
                  <a:srgbClr val="FFEE99"/>
                </a:solidFill>
                <a:highlight>
                  <a:srgbClr val="242424"/>
                </a:highlight>
                <a:latin typeface="Consolas"/>
                <a:ea typeface="Consolas"/>
                <a:cs typeface="Consolas"/>
                <a:sym typeface="Consolas"/>
              </a:rPr>
              <a:t>"1"</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date: </a:t>
            </a:r>
            <a:r>
              <a:rPr b="1" lang="zh-TW" sz="900">
                <a:solidFill>
                  <a:srgbClr val="FFEE99"/>
                </a:solidFill>
                <a:highlight>
                  <a:srgbClr val="242424"/>
                </a:highlight>
                <a:latin typeface="Consolas"/>
                <a:ea typeface="Consolas"/>
                <a:cs typeface="Consolas"/>
                <a:sym typeface="Consolas"/>
              </a:rPr>
              <a:t>"2019/01/01"</a:t>
            </a: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userList: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 name: </a:t>
            </a:r>
            <a:r>
              <a:rPr b="1" lang="zh-TW" sz="900">
                <a:solidFill>
                  <a:srgbClr val="FFEE99"/>
                </a:solidFill>
                <a:highlight>
                  <a:srgbClr val="242424"/>
                </a:highlight>
                <a:latin typeface="Consolas"/>
                <a:ea typeface="Consolas"/>
                <a:cs typeface="Consolas"/>
                <a:sym typeface="Consolas"/>
              </a:rPr>
              <a:t>"mike"</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 name: </a:t>
            </a:r>
            <a:r>
              <a:rPr b="1" lang="zh-TW" sz="900">
                <a:solidFill>
                  <a:srgbClr val="FFEE99"/>
                </a:solidFill>
                <a:highlight>
                  <a:srgbClr val="242424"/>
                </a:highlight>
                <a:latin typeface="Consolas"/>
                <a:ea typeface="Consolas"/>
                <a:cs typeface="Consolas"/>
                <a:sym typeface="Consolas"/>
              </a:rPr>
              <a:t>"jacky"</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 name: </a:t>
            </a:r>
            <a:r>
              <a:rPr b="1" lang="zh-TW" sz="900">
                <a:solidFill>
                  <a:srgbClr val="FFEE99"/>
                </a:solidFill>
                <a:highlight>
                  <a:srgbClr val="242424"/>
                </a:highlight>
                <a:latin typeface="Consolas"/>
                <a:ea typeface="Consolas"/>
                <a:cs typeface="Consolas"/>
                <a:sym typeface="Consolas"/>
              </a:rPr>
              <a:t>"andy"</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 name: </a:t>
            </a:r>
            <a:r>
              <a:rPr b="1" lang="zh-TW" sz="900">
                <a:solidFill>
                  <a:srgbClr val="FFEE99"/>
                </a:solidFill>
                <a:highlight>
                  <a:srgbClr val="242424"/>
                </a:highlight>
                <a:latin typeface="Consolas"/>
                <a:ea typeface="Consolas"/>
                <a:cs typeface="Consolas"/>
                <a:sym typeface="Consolas"/>
              </a:rPr>
              <a:t>"scars"</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 name: </a:t>
            </a:r>
            <a:r>
              <a:rPr b="1" lang="zh-TW" sz="900">
                <a:solidFill>
                  <a:srgbClr val="FFEE99"/>
                </a:solidFill>
                <a:highlight>
                  <a:srgbClr val="242424"/>
                </a:highlight>
                <a:latin typeface="Consolas"/>
                <a:ea typeface="Consolas"/>
                <a:cs typeface="Consolas"/>
                <a:sym typeface="Consolas"/>
              </a:rPr>
              <a:t>"ash"</a:t>
            </a: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  ],</a:t>
            </a:r>
            <a:endParaRPr b="1" sz="900">
              <a:solidFill>
                <a:srgbClr val="F8F8F2"/>
              </a:solidFill>
              <a:highlight>
                <a:srgbClr val="242424"/>
              </a:highlight>
              <a:latin typeface="Consolas"/>
              <a:ea typeface="Consolas"/>
              <a:cs typeface="Consolas"/>
              <a:sym typeface="Consolas"/>
            </a:endParaRPr>
          </a:p>
          <a:p>
            <a:pPr indent="0" lvl="0" marL="0" rtl="0" algn="l">
              <a:lnSpc>
                <a:spcPct val="135714"/>
              </a:lnSpc>
              <a:spcBef>
                <a:spcPts val="0"/>
              </a:spcBef>
              <a:spcAft>
                <a:spcPts val="0"/>
              </a:spcAft>
              <a:buNone/>
            </a:pPr>
            <a:r>
              <a:rPr b="1" lang="zh-TW" sz="900">
                <a:solidFill>
                  <a:srgbClr val="F8F8F2"/>
                </a:solidFill>
                <a:highlight>
                  <a:srgbClr val="242424"/>
                </a:highlight>
                <a:latin typeface="Consolas"/>
                <a:ea typeface="Consolas"/>
                <a:cs typeface="Consolas"/>
                <a:sym typeface="Consolas"/>
              </a:rPr>
              <a:t>};</a:t>
            </a:r>
            <a:endParaRPr b="1" sz="900">
              <a:solidFill>
                <a:srgbClr val="F8F8F2"/>
              </a:solidFill>
              <a:highlight>
                <a:srgbClr val="242424"/>
              </a:highlight>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11-7 </a:t>
            </a:r>
            <a:r>
              <a:rPr b="1" lang="zh-TW" sz="1300">
                <a:solidFill>
                  <a:srgbClr val="F7DF1E"/>
                </a:solidFill>
                <a:highlight>
                  <a:srgbClr val="242424"/>
                </a:highlight>
                <a:latin typeface="Calibri"/>
                <a:ea typeface="Calibri"/>
                <a:cs typeface="Calibri"/>
                <a:sym typeface="Calibri"/>
              </a:rPr>
              <a:t>陣列進階操作 forEach</a:t>
            </a:r>
            <a:endParaRPr b="1" sz="1300">
              <a:solidFill>
                <a:srgbClr val="F7DF1E"/>
              </a:solidFill>
              <a:highlight>
                <a:srgbClr val="242424"/>
              </a:highlight>
              <a:latin typeface="Calibri"/>
              <a:ea typeface="Calibri"/>
              <a:cs typeface="Calibri"/>
              <a:sym typeface="Calibri"/>
            </a:endParaRPr>
          </a:p>
        </p:txBody>
      </p:sp>
      <p:sp>
        <p:nvSpPr>
          <p:cNvPr id="677" name="Google Shape;677;p98"/>
          <p:cNvSpPr txBox="1"/>
          <p:nvPr/>
        </p:nvSpPr>
        <p:spPr>
          <a:xfrm>
            <a:off x="696575" y="1694600"/>
            <a:ext cx="3293100" cy="219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for</a:t>
            </a:r>
            <a:r>
              <a:rPr b="1" lang="zh-TW" sz="900">
                <a:solidFill>
                  <a:srgbClr val="F8F8F2"/>
                </a:solidFill>
                <a:highlight>
                  <a:srgbClr val="242424"/>
                </a:highlight>
                <a:latin typeface="Courier New"/>
                <a:ea typeface="Courier New"/>
                <a:cs typeface="Courier New"/>
                <a:sym typeface="Courier New"/>
              </a:rPr>
              <a:t>(</a:t>
            </a:r>
            <a:r>
              <a:rPr b="1" i="1" lang="zh-TW" sz="900">
                <a:solidFill>
                  <a:srgbClr val="66D9EF"/>
                </a:solidFill>
                <a:highlight>
                  <a:srgbClr val="242424"/>
                </a:highlight>
                <a:latin typeface="Courier New"/>
                <a:ea typeface="Courier New"/>
                <a:cs typeface="Courier New"/>
                <a:sym typeface="Courier New"/>
              </a:rPr>
              <a:t>let</a:t>
            </a:r>
            <a:r>
              <a:rPr b="1" lang="zh-TW" sz="900">
                <a:solidFill>
                  <a:srgbClr val="F8F8F2"/>
                </a:solidFill>
                <a:highlight>
                  <a:srgbClr val="242424"/>
                </a:highlight>
                <a:latin typeface="Courier New"/>
                <a:ea typeface="Courier New"/>
                <a:cs typeface="Courier New"/>
                <a:sym typeface="Courier New"/>
              </a:rPr>
              <a:t> i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0</a:t>
            </a:r>
            <a:r>
              <a:rPr b="1" lang="zh-TW" sz="900">
                <a:solidFill>
                  <a:srgbClr val="F8F8F2"/>
                </a:solidFill>
                <a:highlight>
                  <a:srgbClr val="242424"/>
                </a:highlight>
                <a:latin typeface="Courier New"/>
                <a:ea typeface="Courier New"/>
                <a:cs typeface="Courier New"/>
                <a:sym typeface="Courier New"/>
              </a:rPr>
              <a:t>; i </a:t>
            </a:r>
            <a:r>
              <a:rPr b="1" lang="zh-TW" sz="900">
                <a:solidFill>
                  <a:srgbClr val="F92672"/>
                </a:solidFill>
                <a:highlight>
                  <a:srgbClr val="242424"/>
                </a:highlight>
                <a:latin typeface="Courier New"/>
                <a:ea typeface="Courier New"/>
                <a:cs typeface="Courier New"/>
                <a:sym typeface="Courier New"/>
              </a:rPr>
              <a:t>&lt;</a:t>
            </a:r>
            <a:r>
              <a:rPr b="1" lang="zh-TW" sz="900">
                <a:solidFill>
                  <a:srgbClr val="F8F8F2"/>
                </a:solidFill>
                <a:highlight>
                  <a:srgbClr val="242424"/>
                </a:highlight>
                <a:latin typeface="Courier New"/>
                <a:ea typeface="Courier New"/>
                <a:cs typeface="Courier New"/>
                <a:sym typeface="Courier New"/>
              </a:rPr>
              <a:t> arr</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length</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length; i</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html </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 `</a:t>
            </a:r>
            <a:endParaRPr b="1" sz="900">
              <a:solidFill>
                <a:srgbClr val="FFEE99"/>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   &lt;ul class="tit2"&gt;</a:t>
            </a:r>
            <a:endParaRPr b="1" sz="900">
              <a:solidFill>
                <a:srgbClr val="FFEE99"/>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&lt;li&gt;${arr[i]</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name}&lt;/li&gt;</a:t>
            </a:r>
            <a:endParaRPr b="1" sz="900">
              <a:solidFill>
                <a:srgbClr val="FFEE99"/>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&lt;li&gt;${arr[i]</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money}&lt;/li&gt;</a:t>
            </a:r>
            <a:endParaRPr b="1" sz="900">
              <a:solidFill>
                <a:srgbClr val="FFEE99"/>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&lt;li&gt;${arr[i]</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age}&lt;/li&gt;</a:t>
            </a:r>
            <a:endParaRPr b="1" sz="900">
              <a:solidFill>
                <a:srgbClr val="FFEE99"/>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&lt;li&gt;${arr[i]</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sex}&lt;/li&gt;</a:t>
            </a:r>
            <a:endParaRPr b="1" sz="900">
              <a:solidFill>
                <a:srgbClr val="FFEE99"/>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   &lt;/ul&gt;</a:t>
            </a:r>
            <a:endParaRPr b="1" sz="900">
              <a:solidFill>
                <a:srgbClr val="FFEE99"/>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678" name="Google Shape;678;p98"/>
          <p:cNvSpPr txBox="1"/>
          <p:nvPr/>
        </p:nvSpPr>
        <p:spPr>
          <a:xfrm>
            <a:off x="5198125" y="1694600"/>
            <a:ext cx="3249300" cy="219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arr</a:t>
            </a:r>
            <a:r>
              <a:rPr b="1" lang="zh-TW" sz="900">
                <a:solidFill>
                  <a:srgbClr val="F92672"/>
                </a:solidFill>
                <a:highlight>
                  <a:srgbClr val="242424"/>
                </a:highlight>
                <a:latin typeface="Courier New"/>
                <a:ea typeface="Courier New"/>
                <a:cs typeface="Courier New"/>
                <a:sym typeface="Courier New"/>
              </a:rPr>
              <a:t>.</a:t>
            </a:r>
            <a:r>
              <a:rPr b="1" lang="zh-TW" sz="900">
                <a:solidFill>
                  <a:srgbClr val="A6E22E"/>
                </a:solidFill>
                <a:highlight>
                  <a:srgbClr val="242424"/>
                </a:highlight>
                <a:latin typeface="Courier New"/>
                <a:ea typeface="Courier New"/>
                <a:cs typeface="Courier New"/>
                <a:sym typeface="Courier New"/>
              </a:rPr>
              <a:t>forEach</a:t>
            </a:r>
            <a:r>
              <a:rPr b="1" lang="zh-TW" sz="900">
                <a:solidFill>
                  <a:srgbClr val="F8F8F2"/>
                </a:solidFill>
                <a:highlight>
                  <a:srgbClr val="242424"/>
                </a:highlight>
                <a:latin typeface="Courier New"/>
                <a:ea typeface="Courier New"/>
                <a:cs typeface="Courier New"/>
                <a:sym typeface="Courier New"/>
              </a:rPr>
              <a:t>((obj) </a:t>
            </a:r>
            <a:r>
              <a:rPr b="1" i="1" lang="zh-TW" sz="900">
                <a:solidFill>
                  <a:srgbClr val="66D9EF"/>
                </a:solidFill>
                <a:highlight>
                  <a:srgbClr val="242424"/>
                </a:highlight>
                <a:latin typeface="Courier New"/>
                <a:ea typeface="Courier New"/>
                <a:cs typeface="Courier New"/>
                <a:sym typeface="Courier New"/>
              </a:rPr>
              <a:t>=&gt;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html </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 `</a:t>
            </a:r>
            <a:endParaRPr b="1" sz="900">
              <a:solidFill>
                <a:srgbClr val="FFEE99"/>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   &lt;ul class="tit2"&gt;</a:t>
            </a:r>
            <a:endParaRPr b="1" sz="900">
              <a:solidFill>
                <a:srgbClr val="FFEE99"/>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&lt;li&gt;${obj</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name}&lt;/li&gt;</a:t>
            </a:r>
            <a:endParaRPr b="1" sz="900">
              <a:solidFill>
                <a:srgbClr val="FFEE99"/>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&lt;li&gt;${obj</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money}&lt;/li&gt;</a:t>
            </a:r>
            <a:endParaRPr b="1" sz="900">
              <a:solidFill>
                <a:srgbClr val="FFEE99"/>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&lt;li&gt;${obj</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age}&lt;/li&gt;</a:t>
            </a:r>
            <a:endParaRPr b="1" sz="900">
              <a:solidFill>
                <a:srgbClr val="FFEE99"/>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&lt;li&gt;${obj</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sex}&lt;/li&gt;</a:t>
            </a:r>
            <a:endParaRPr b="1" sz="900">
              <a:solidFill>
                <a:srgbClr val="FFEE99"/>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   &lt;/ul&gt;</a:t>
            </a:r>
            <a:endParaRPr b="1" sz="900">
              <a:solidFill>
                <a:srgbClr val="FFEE99"/>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sp>
        <p:nvSpPr>
          <p:cNvPr id="679" name="Google Shape;679;p98"/>
          <p:cNvSpPr txBox="1"/>
          <p:nvPr/>
        </p:nvSpPr>
        <p:spPr>
          <a:xfrm>
            <a:off x="696575" y="1255600"/>
            <a:ext cx="21375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chemeClr val="dk1"/>
                </a:solidFill>
                <a:highlight>
                  <a:srgbClr val="242424"/>
                </a:highlight>
                <a:latin typeface="Calibri"/>
                <a:ea typeface="Calibri"/>
                <a:cs typeface="Calibri"/>
                <a:sym typeface="Calibri"/>
              </a:rPr>
              <a:t>使用 for 的做法</a:t>
            </a:r>
            <a:endParaRPr b="1" sz="1300">
              <a:solidFill>
                <a:schemeClr val="dk1"/>
              </a:solidFill>
              <a:highlight>
                <a:srgbClr val="242424"/>
              </a:highlight>
              <a:latin typeface="Calibri"/>
              <a:ea typeface="Calibri"/>
              <a:cs typeface="Calibri"/>
              <a:sym typeface="Calibri"/>
            </a:endParaRPr>
          </a:p>
        </p:txBody>
      </p:sp>
      <p:sp>
        <p:nvSpPr>
          <p:cNvPr id="680" name="Google Shape;680;p98"/>
          <p:cNvSpPr txBox="1"/>
          <p:nvPr/>
        </p:nvSpPr>
        <p:spPr>
          <a:xfrm>
            <a:off x="5274950" y="1255600"/>
            <a:ext cx="27405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chemeClr val="dk1"/>
                </a:solidFill>
                <a:highlight>
                  <a:srgbClr val="242424"/>
                </a:highlight>
                <a:latin typeface="Calibri"/>
                <a:ea typeface="Calibri"/>
                <a:cs typeface="Calibri"/>
                <a:sym typeface="Calibri"/>
              </a:rPr>
              <a:t>使用 forEach 的做法</a:t>
            </a:r>
            <a:endParaRPr b="1" sz="1300">
              <a:solidFill>
                <a:schemeClr val="dk1"/>
              </a:solidFill>
              <a:highlight>
                <a:srgbClr val="242424"/>
              </a:highlight>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11-8 陣列進階操作 filter</a:t>
            </a:r>
            <a:endParaRPr b="1" sz="1300">
              <a:solidFill>
                <a:srgbClr val="F7DF1E"/>
              </a:solidFill>
              <a:highlight>
                <a:srgbClr val="242424"/>
              </a:highlight>
              <a:latin typeface="Calibri"/>
              <a:ea typeface="Calibri"/>
              <a:cs typeface="Calibri"/>
              <a:sym typeface="Calibri"/>
            </a:endParaRPr>
          </a:p>
        </p:txBody>
      </p:sp>
      <p:sp>
        <p:nvSpPr>
          <p:cNvPr id="686" name="Google Shape;686;p99"/>
          <p:cNvSpPr txBox="1"/>
          <p:nvPr/>
        </p:nvSpPr>
        <p:spPr>
          <a:xfrm>
            <a:off x="696575" y="1414200"/>
            <a:ext cx="21375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chemeClr val="dk1"/>
                </a:solidFill>
                <a:highlight>
                  <a:srgbClr val="242424"/>
                </a:highlight>
                <a:latin typeface="Calibri"/>
                <a:ea typeface="Calibri"/>
                <a:cs typeface="Calibri"/>
                <a:sym typeface="Calibri"/>
              </a:rPr>
              <a:t>使用 for 的做法</a:t>
            </a:r>
            <a:endParaRPr b="1" sz="1300">
              <a:solidFill>
                <a:schemeClr val="dk1"/>
              </a:solidFill>
              <a:highlight>
                <a:srgbClr val="242424"/>
              </a:highlight>
              <a:latin typeface="Calibri"/>
              <a:ea typeface="Calibri"/>
              <a:cs typeface="Calibri"/>
              <a:sym typeface="Calibri"/>
            </a:endParaRPr>
          </a:p>
        </p:txBody>
      </p:sp>
      <p:sp>
        <p:nvSpPr>
          <p:cNvPr id="687" name="Google Shape;687;p99"/>
          <p:cNvSpPr txBox="1"/>
          <p:nvPr/>
        </p:nvSpPr>
        <p:spPr>
          <a:xfrm>
            <a:off x="5274950" y="1414200"/>
            <a:ext cx="27405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chemeClr val="dk1"/>
                </a:solidFill>
                <a:highlight>
                  <a:srgbClr val="242424"/>
                </a:highlight>
                <a:latin typeface="Calibri"/>
                <a:ea typeface="Calibri"/>
                <a:cs typeface="Calibri"/>
                <a:sym typeface="Calibri"/>
              </a:rPr>
              <a:t>使用 filter 的做法</a:t>
            </a:r>
            <a:endParaRPr b="1" sz="1300">
              <a:solidFill>
                <a:schemeClr val="dk1"/>
              </a:solidFill>
              <a:highlight>
                <a:srgbClr val="242424"/>
              </a:highlight>
              <a:latin typeface="Calibri"/>
              <a:ea typeface="Calibri"/>
              <a:cs typeface="Calibri"/>
              <a:sym typeface="Calibri"/>
            </a:endParaRPr>
          </a:p>
        </p:txBody>
      </p:sp>
      <p:sp>
        <p:nvSpPr>
          <p:cNvPr id="688" name="Google Shape;688;p99"/>
          <p:cNvSpPr txBox="1"/>
          <p:nvPr/>
        </p:nvSpPr>
        <p:spPr>
          <a:xfrm>
            <a:off x="385175" y="2061925"/>
            <a:ext cx="3587700" cy="149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arr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for</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i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0</a:t>
            </a:r>
            <a:r>
              <a:rPr b="1" lang="zh-TW" sz="1000">
                <a:solidFill>
                  <a:srgbClr val="F8F8F2"/>
                </a:solidFill>
                <a:highlight>
                  <a:srgbClr val="242424"/>
                </a:highlight>
                <a:latin typeface="Courier New"/>
                <a:ea typeface="Courier New"/>
                <a:cs typeface="Courier New"/>
                <a:sym typeface="Courier New"/>
              </a:rPr>
              <a:t>; i </a:t>
            </a:r>
            <a:r>
              <a:rPr b="1" lang="zh-TW" sz="1000">
                <a:solidFill>
                  <a:srgbClr val="F92672"/>
                </a:solidFill>
                <a:highlight>
                  <a:srgbClr val="242424"/>
                </a:highlight>
                <a:latin typeface="Courier New"/>
                <a:ea typeface="Courier New"/>
                <a:cs typeface="Courier New"/>
                <a:sym typeface="Courier New"/>
              </a:rPr>
              <a:t>&lt;</a:t>
            </a:r>
            <a:r>
              <a:rPr b="1" lang="zh-TW" sz="1000">
                <a:solidFill>
                  <a:srgbClr val="F8F8F2"/>
                </a:solidFill>
                <a:highlight>
                  <a:srgbClr val="242424"/>
                </a:highlight>
                <a:latin typeface="Courier New"/>
                <a:ea typeface="Courier New"/>
                <a:cs typeface="Courier New"/>
                <a:sym typeface="Courier New"/>
              </a:rPr>
              <a:t> newData</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length; i</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if</a:t>
            </a:r>
            <a:r>
              <a:rPr b="1" lang="zh-TW" sz="1000">
                <a:solidFill>
                  <a:srgbClr val="F8F8F2"/>
                </a:solidFill>
                <a:highlight>
                  <a:srgbClr val="242424"/>
                </a:highlight>
                <a:latin typeface="Courier New"/>
                <a:ea typeface="Courier New"/>
                <a:cs typeface="Courier New"/>
                <a:sym typeface="Courier New"/>
              </a:rPr>
              <a:t> (newData[i]</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money </a:t>
            </a:r>
            <a:r>
              <a:rPr b="1" lang="zh-TW" sz="1000">
                <a:solidFill>
                  <a:srgbClr val="F92672"/>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num) {</a:t>
            </a:r>
            <a:endParaRPr b="1" sz="1000">
              <a:solidFill>
                <a:srgbClr val="F8F8F2"/>
              </a:solidFill>
              <a:highlight>
                <a:srgbClr val="242424"/>
              </a:highlight>
              <a:latin typeface="Courier New"/>
              <a:ea typeface="Courier New"/>
              <a:cs typeface="Courier New"/>
              <a:sym typeface="Courier New"/>
            </a:endParaRPr>
          </a:p>
          <a:p>
            <a:pPr indent="457200" lvl="0" marL="45720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arr</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push</a:t>
            </a:r>
            <a:r>
              <a:rPr b="1" lang="zh-TW" sz="1000">
                <a:solidFill>
                  <a:srgbClr val="F8F8F2"/>
                </a:solidFill>
                <a:highlight>
                  <a:srgbClr val="242424"/>
                </a:highlight>
                <a:latin typeface="Courier New"/>
                <a:ea typeface="Courier New"/>
                <a:cs typeface="Courier New"/>
                <a:sym typeface="Courier New"/>
              </a:rPr>
              <a:t>(newData[i]);</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689" name="Google Shape;689;p99"/>
          <p:cNvSpPr txBox="1"/>
          <p:nvPr/>
        </p:nvSpPr>
        <p:spPr>
          <a:xfrm>
            <a:off x="4864050" y="2061925"/>
            <a:ext cx="36555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arr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newData</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filter</a:t>
            </a:r>
            <a:r>
              <a:rPr b="1" lang="zh-TW" sz="1000">
                <a:solidFill>
                  <a:srgbClr val="F8F8F2"/>
                </a:solidFill>
                <a:highlight>
                  <a:srgbClr val="242424"/>
                </a:highlight>
                <a:latin typeface="Courier New"/>
                <a:ea typeface="Courier New"/>
                <a:cs typeface="Courier New"/>
                <a:sym typeface="Courier New"/>
              </a:rPr>
              <a:t>((obj)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obj</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money </a:t>
            </a:r>
            <a:r>
              <a:rPr b="1" lang="zh-TW" sz="1000">
                <a:solidFill>
                  <a:srgbClr val="F92672"/>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num;</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11-9 陣列進階操作 every</a:t>
            </a:r>
            <a:endParaRPr b="1" sz="1300">
              <a:solidFill>
                <a:srgbClr val="F7DF1E"/>
              </a:solidFill>
              <a:highlight>
                <a:srgbClr val="242424"/>
              </a:highlight>
              <a:latin typeface="Calibri"/>
              <a:ea typeface="Calibri"/>
              <a:cs typeface="Calibri"/>
              <a:sym typeface="Calibri"/>
            </a:endParaRPr>
          </a:p>
        </p:txBody>
      </p:sp>
      <p:sp>
        <p:nvSpPr>
          <p:cNvPr id="695" name="Google Shape;695;p100"/>
          <p:cNvSpPr txBox="1"/>
          <p:nvPr/>
        </p:nvSpPr>
        <p:spPr>
          <a:xfrm>
            <a:off x="885400" y="1482175"/>
            <a:ext cx="21375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chemeClr val="dk1"/>
                </a:solidFill>
                <a:highlight>
                  <a:srgbClr val="242424"/>
                </a:highlight>
                <a:latin typeface="Calibri"/>
                <a:ea typeface="Calibri"/>
                <a:cs typeface="Calibri"/>
                <a:sym typeface="Calibri"/>
              </a:rPr>
              <a:t>使用 for 的做法</a:t>
            </a:r>
            <a:endParaRPr b="1" sz="1300">
              <a:solidFill>
                <a:schemeClr val="dk1"/>
              </a:solidFill>
              <a:highlight>
                <a:srgbClr val="242424"/>
              </a:highlight>
              <a:latin typeface="Calibri"/>
              <a:ea typeface="Calibri"/>
              <a:cs typeface="Calibri"/>
              <a:sym typeface="Calibri"/>
            </a:endParaRPr>
          </a:p>
        </p:txBody>
      </p:sp>
      <p:sp>
        <p:nvSpPr>
          <p:cNvPr id="696" name="Google Shape;696;p100"/>
          <p:cNvSpPr txBox="1"/>
          <p:nvPr/>
        </p:nvSpPr>
        <p:spPr>
          <a:xfrm>
            <a:off x="5463775" y="1482175"/>
            <a:ext cx="27405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chemeClr val="dk1"/>
                </a:solidFill>
                <a:highlight>
                  <a:srgbClr val="242424"/>
                </a:highlight>
                <a:latin typeface="Calibri"/>
                <a:ea typeface="Calibri"/>
                <a:cs typeface="Calibri"/>
                <a:sym typeface="Calibri"/>
              </a:rPr>
              <a:t>使用 every 的做法</a:t>
            </a:r>
            <a:endParaRPr b="1" sz="1300">
              <a:solidFill>
                <a:schemeClr val="dk1"/>
              </a:solidFill>
              <a:highlight>
                <a:srgbClr val="242424"/>
              </a:highlight>
              <a:latin typeface="Calibri"/>
              <a:ea typeface="Calibri"/>
              <a:cs typeface="Calibri"/>
              <a:sym typeface="Calibri"/>
            </a:endParaRPr>
          </a:p>
        </p:txBody>
      </p:sp>
      <p:sp>
        <p:nvSpPr>
          <p:cNvPr id="697" name="Google Shape;697;p100"/>
          <p:cNvSpPr txBox="1"/>
          <p:nvPr/>
        </p:nvSpPr>
        <p:spPr>
          <a:xfrm>
            <a:off x="454150" y="1956200"/>
            <a:ext cx="3828300" cy="17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ans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true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for</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i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0</a:t>
            </a:r>
            <a:r>
              <a:rPr b="1" lang="zh-TW" sz="1000">
                <a:solidFill>
                  <a:srgbClr val="F8F8F2"/>
                </a:solidFill>
                <a:highlight>
                  <a:srgbClr val="242424"/>
                </a:highlight>
                <a:latin typeface="Courier New"/>
                <a:ea typeface="Courier New"/>
                <a:cs typeface="Courier New"/>
                <a:sym typeface="Courier New"/>
              </a:rPr>
              <a:t>; i </a:t>
            </a:r>
            <a:r>
              <a:rPr b="1" lang="zh-TW" sz="1000">
                <a:solidFill>
                  <a:srgbClr val="F92672"/>
                </a:solidFill>
                <a:highlight>
                  <a:srgbClr val="242424"/>
                </a:highlight>
                <a:latin typeface="Courier New"/>
                <a:ea typeface="Courier New"/>
                <a:cs typeface="Courier New"/>
                <a:sym typeface="Courier New"/>
              </a:rPr>
              <a:t>&lt;</a:t>
            </a:r>
            <a:r>
              <a:rPr b="1" lang="zh-TW" sz="1000">
                <a:solidFill>
                  <a:srgbClr val="F8F8F2"/>
                </a:solidFill>
                <a:highlight>
                  <a:srgbClr val="242424"/>
                </a:highlight>
                <a:latin typeface="Courier New"/>
                <a:ea typeface="Courier New"/>
                <a:cs typeface="Courier New"/>
                <a:sym typeface="Courier New"/>
              </a:rPr>
              <a:t> checkboxArr</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length; i</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if</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checkboxArr[i]</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checked)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ans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false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break</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698" name="Google Shape;698;p100"/>
          <p:cNvSpPr txBox="1"/>
          <p:nvPr/>
        </p:nvSpPr>
        <p:spPr>
          <a:xfrm>
            <a:off x="5120850" y="2061950"/>
            <a:ext cx="33309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ans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checkboxArr</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every</a:t>
            </a:r>
            <a:r>
              <a:rPr b="1" lang="zh-TW" sz="1000">
                <a:solidFill>
                  <a:srgbClr val="F8F8F2"/>
                </a:solidFill>
                <a:highlight>
                  <a:srgbClr val="242424"/>
                </a:highlight>
                <a:latin typeface="Courier New"/>
                <a:ea typeface="Courier New"/>
                <a:cs typeface="Courier New"/>
                <a:sym typeface="Courier New"/>
              </a:rPr>
              <a:t>((item)</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item</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checked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true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699" name="Google Shape;699;p100"/>
          <p:cNvSpPr txBox="1"/>
          <p:nvPr/>
        </p:nvSpPr>
        <p:spPr>
          <a:xfrm>
            <a:off x="552700" y="3996800"/>
            <a:ext cx="2137500" cy="32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break</a:t>
            </a:r>
            <a:r>
              <a:rPr b="1" lang="zh-TW" sz="900">
                <a:solidFill>
                  <a:srgbClr val="F8F8F2"/>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 // 結束 for 迴圈執行</a:t>
            </a:r>
            <a:endParaRPr b="1" sz="900">
              <a:solidFill>
                <a:srgbClr val="F8F8F2"/>
              </a:solidFill>
              <a:highlight>
                <a:srgbClr val="242424"/>
              </a:highlight>
              <a:latin typeface="Courier New"/>
              <a:ea typeface="Courier New"/>
              <a:cs typeface="Courier New"/>
              <a:sym typeface="Courier New"/>
            </a:endParaRPr>
          </a:p>
        </p:txBody>
      </p:sp>
      <p:sp>
        <p:nvSpPr>
          <p:cNvPr id="700" name="Google Shape;700;p100"/>
          <p:cNvSpPr txBox="1"/>
          <p:nvPr/>
        </p:nvSpPr>
        <p:spPr>
          <a:xfrm>
            <a:off x="265325" y="506050"/>
            <a:ext cx="645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chemeClr val="dk1"/>
                </a:solidFill>
              </a:rPr>
              <a:t>every() 測試一個陣列內的所有元素是否都能</a:t>
            </a:r>
            <a:r>
              <a:rPr lang="zh-TW" sz="1000">
                <a:solidFill>
                  <a:schemeClr val="dk1"/>
                </a:solidFill>
              </a:rPr>
              <a:t>符合條件，如果都符合回傳 true，只要有一個不符合回傳 false</a:t>
            </a:r>
            <a:r>
              <a:rPr lang="zh-TW" sz="1000">
                <a:solidFill>
                  <a:schemeClr val="dk1"/>
                </a:solidFill>
              </a:rPr>
              <a:t>。</a:t>
            </a:r>
            <a:endParaRPr sz="10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01"/>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11-10 陣列進階操作 map</a:t>
            </a:r>
            <a:endParaRPr b="1" sz="1300">
              <a:solidFill>
                <a:srgbClr val="F7DF1E"/>
              </a:solidFill>
              <a:highlight>
                <a:srgbClr val="242424"/>
              </a:highlight>
              <a:latin typeface="Calibri"/>
              <a:ea typeface="Calibri"/>
              <a:cs typeface="Calibri"/>
              <a:sym typeface="Calibri"/>
            </a:endParaRPr>
          </a:p>
        </p:txBody>
      </p:sp>
      <p:sp>
        <p:nvSpPr>
          <p:cNvPr id="706" name="Google Shape;706;p101"/>
          <p:cNvSpPr txBox="1"/>
          <p:nvPr/>
        </p:nvSpPr>
        <p:spPr>
          <a:xfrm>
            <a:off x="538850" y="2500000"/>
            <a:ext cx="33963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forArr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for</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i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0</a:t>
            </a:r>
            <a:r>
              <a:rPr b="1" lang="zh-TW" sz="1000">
                <a:solidFill>
                  <a:srgbClr val="F8F8F2"/>
                </a:solidFill>
                <a:highlight>
                  <a:srgbClr val="242424"/>
                </a:highlight>
                <a:latin typeface="Courier New"/>
                <a:ea typeface="Courier New"/>
                <a:cs typeface="Courier New"/>
                <a:sym typeface="Courier New"/>
              </a:rPr>
              <a:t>; i </a:t>
            </a:r>
            <a:r>
              <a:rPr b="1" lang="zh-TW" sz="1000">
                <a:solidFill>
                  <a:srgbClr val="F92672"/>
                </a:solidFill>
                <a:highlight>
                  <a:srgbClr val="242424"/>
                </a:highlight>
                <a:latin typeface="Courier New"/>
                <a:ea typeface="Courier New"/>
                <a:cs typeface="Courier New"/>
                <a:sym typeface="Courier New"/>
              </a:rPr>
              <a:t>&lt;</a:t>
            </a:r>
            <a:r>
              <a:rPr b="1" lang="zh-TW" sz="1000">
                <a:solidFill>
                  <a:srgbClr val="F8F8F2"/>
                </a:solidFill>
                <a:highlight>
                  <a:srgbClr val="242424"/>
                </a:highlight>
                <a:latin typeface="Courier New"/>
                <a:ea typeface="Courier New"/>
                <a:cs typeface="Courier New"/>
                <a:sym typeface="Courier New"/>
              </a:rPr>
              <a:t> arr</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length; i</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   forArr</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push</a:t>
            </a:r>
            <a:r>
              <a:rPr b="1" lang="zh-TW" sz="1000">
                <a:solidFill>
                  <a:srgbClr val="F8F8F2"/>
                </a:solidFill>
                <a:highlight>
                  <a:srgbClr val="242424"/>
                </a:highlight>
                <a:latin typeface="Courier New"/>
                <a:ea typeface="Courier New"/>
                <a:cs typeface="Courier New"/>
                <a:sym typeface="Courier New"/>
              </a:rPr>
              <a:t>(arr[i]</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name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arr[i]</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sex);</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707" name="Google Shape;707;p101"/>
          <p:cNvSpPr txBox="1"/>
          <p:nvPr/>
        </p:nvSpPr>
        <p:spPr>
          <a:xfrm>
            <a:off x="885400" y="1806925"/>
            <a:ext cx="21375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chemeClr val="dk1"/>
                </a:solidFill>
                <a:highlight>
                  <a:srgbClr val="242424"/>
                </a:highlight>
                <a:latin typeface="Calibri"/>
                <a:ea typeface="Calibri"/>
                <a:cs typeface="Calibri"/>
                <a:sym typeface="Calibri"/>
              </a:rPr>
              <a:t>使用 for 的做法</a:t>
            </a:r>
            <a:endParaRPr b="1" sz="1300">
              <a:solidFill>
                <a:schemeClr val="dk1"/>
              </a:solidFill>
              <a:highlight>
                <a:srgbClr val="242424"/>
              </a:highlight>
              <a:latin typeface="Calibri"/>
              <a:ea typeface="Calibri"/>
              <a:cs typeface="Calibri"/>
              <a:sym typeface="Calibri"/>
            </a:endParaRPr>
          </a:p>
        </p:txBody>
      </p:sp>
      <p:sp>
        <p:nvSpPr>
          <p:cNvPr id="708" name="Google Shape;708;p101"/>
          <p:cNvSpPr txBox="1"/>
          <p:nvPr/>
        </p:nvSpPr>
        <p:spPr>
          <a:xfrm>
            <a:off x="5463775" y="1806925"/>
            <a:ext cx="27405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chemeClr val="dk1"/>
                </a:solidFill>
                <a:highlight>
                  <a:srgbClr val="242424"/>
                </a:highlight>
                <a:latin typeface="Calibri"/>
                <a:ea typeface="Calibri"/>
                <a:cs typeface="Calibri"/>
                <a:sym typeface="Calibri"/>
              </a:rPr>
              <a:t>使用 map 的做法</a:t>
            </a:r>
            <a:endParaRPr b="1" sz="1300">
              <a:solidFill>
                <a:schemeClr val="dk1"/>
              </a:solidFill>
              <a:highlight>
                <a:srgbClr val="242424"/>
              </a:highlight>
              <a:latin typeface="Calibri"/>
              <a:ea typeface="Calibri"/>
              <a:cs typeface="Calibri"/>
              <a:sym typeface="Calibri"/>
            </a:endParaRPr>
          </a:p>
        </p:txBody>
      </p:sp>
      <p:sp>
        <p:nvSpPr>
          <p:cNvPr id="709" name="Google Shape;709;p101"/>
          <p:cNvSpPr txBox="1"/>
          <p:nvPr/>
        </p:nvSpPr>
        <p:spPr>
          <a:xfrm>
            <a:off x="4977350" y="2557275"/>
            <a:ext cx="31722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forArr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arr</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map</a:t>
            </a:r>
            <a:r>
              <a:rPr b="1" lang="zh-TW" sz="1000">
                <a:solidFill>
                  <a:srgbClr val="F8F8F2"/>
                </a:solidFill>
                <a:highlight>
                  <a:srgbClr val="242424"/>
                </a:highlight>
                <a:latin typeface="Courier New"/>
                <a:ea typeface="Courier New"/>
                <a:cs typeface="Courier New"/>
                <a:sym typeface="Courier New"/>
              </a:rPr>
              <a:t>((obj)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obj</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name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obj</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sex;</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710" name="Google Shape;710;p101"/>
          <p:cNvSpPr txBox="1"/>
          <p:nvPr/>
        </p:nvSpPr>
        <p:spPr>
          <a:xfrm>
            <a:off x="294575" y="460725"/>
            <a:ext cx="680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chemeClr val="dk1"/>
                </a:solidFill>
              </a:rPr>
              <a:t>map 會建立一個新Array，</a:t>
            </a:r>
            <a:r>
              <a:rPr lang="zh-TW" sz="1000">
                <a:solidFill>
                  <a:schemeClr val="dk1"/>
                </a:solidFill>
              </a:rPr>
              <a:t>會依照原本 Array 抽取出來的value重組</a:t>
            </a:r>
            <a:r>
              <a:rPr lang="zh-TW" sz="1000">
                <a:solidFill>
                  <a:schemeClr val="dk1"/>
                </a:solidFill>
              </a:rPr>
              <a:t>。</a:t>
            </a:r>
            <a:endParaRPr sz="1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grpSp>
        <p:nvGrpSpPr>
          <p:cNvPr id="121" name="Google Shape;121;p21"/>
          <p:cNvGrpSpPr/>
          <p:nvPr/>
        </p:nvGrpSpPr>
        <p:grpSpPr>
          <a:xfrm>
            <a:off x="1064913" y="2080800"/>
            <a:ext cx="1752300" cy="981900"/>
            <a:chOff x="606813" y="332325"/>
            <a:chExt cx="1752300" cy="981900"/>
          </a:xfrm>
        </p:grpSpPr>
        <p:sp>
          <p:nvSpPr>
            <p:cNvPr id="122" name="Google Shape;122;p21"/>
            <p:cNvSpPr/>
            <p:nvPr/>
          </p:nvSpPr>
          <p:spPr>
            <a:xfrm>
              <a:off x="606813" y="332325"/>
              <a:ext cx="1752300" cy="981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3" name="Google Shape;123;p21"/>
            <p:cNvPicPr preferRelativeResize="0"/>
            <p:nvPr/>
          </p:nvPicPr>
          <p:blipFill rotWithShape="1">
            <a:blip r:embed="rId3">
              <a:alphaModFix/>
            </a:blip>
            <a:srcRect b="0" l="0" r="0" t="0"/>
            <a:stretch/>
          </p:blipFill>
          <p:spPr>
            <a:xfrm>
              <a:off x="780078" y="465779"/>
              <a:ext cx="1330214" cy="714990"/>
            </a:xfrm>
            <a:prstGeom prst="rect">
              <a:avLst/>
            </a:prstGeom>
            <a:noFill/>
            <a:ln>
              <a:noFill/>
            </a:ln>
          </p:spPr>
        </p:pic>
      </p:grpSp>
      <p:sp>
        <p:nvSpPr>
          <p:cNvPr id="124" name="Google Shape;124;p21"/>
          <p:cNvSpPr/>
          <p:nvPr/>
        </p:nvSpPr>
        <p:spPr>
          <a:xfrm>
            <a:off x="3237975" y="1697550"/>
            <a:ext cx="4841100" cy="17484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zh-TW" sz="1200">
                <a:solidFill>
                  <a:schemeClr val="dk1"/>
                </a:solidFill>
                <a:latin typeface="Arial"/>
                <a:ea typeface="Arial"/>
                <a:cs typeface="Arial"/>
                <a:sym typeface="Arial"/>
              </a:rPr>
              <a:t>全球資訊網協會（World Wide Web Consortium，W3C），又稱W3C理事會，是全球資訊網的主要國際標準組織。為半自治非政府組織</a:t>
            </a:r>
            <a:endParaRPr sz="1200">
              <a:solidFill>
                <a:schemeClr val="dk1"/>
              </a:solidFill>
            </a:endParaRPr>
          </a:p>
          <a:p>
            <a:pPr indent="0" lvl="0" marL="0" marR="0" rtl="0" algn="l">
              <a:lnSpc>
                <a:spcPct val="15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zh-TW" sz="1200">
                <a:solidFill>
                  <a:schemeClr val="dk1"/>
                </a:solidFill>
                <a:latin typeface="Arial"/>
                <a:ea typeface="Arial"/>
                <a:cs typeface="Arial"/>
                <a:sym typeface="Arial"/>
              </a:rPr>
              <a:t>為解決網路應用中不同平台、技術和開發者帶來的不相容問題，保障網路資訊的順利和完整流通，全球資訊網協會制定了一系列標準並督促網路應用開發者和內容提供者遵循這些標準。</a:t>
            </a:r>
            <a:endParaRPr sz="12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2"/>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11-11 陣列進階操作 filter() - 三條件組合</a:t>
            </a:r>
            <a:endParaRPr b="1" sz="1300">
              <a:solidFill>
                <a:srgbClr val="F7DF1E"/>
              </a:solidFill>
              <a:highlight>
                <a:srgbClr val="242424"/>
              </a:highlight>
              <a:latin typeface="Calibri"/>
              <a:ea typeface="Calibri"/>
              <a:cs typeface="Calibri"/>
              <a:sym typeface="Calibri"/>
            </a:endParaRPr>
          </a:p>
        </p:txBody>
      </p:sp>
      <p:sp>
        <p:nvSpPr>
          <p:cNvPr id="716" name="Google Shape;716;p102"/>
          <p:cNvSpPr txBox="1"/>
          <p:nvPr/>
        </p:nvSpPr>
        <p:spPr>
          <a:xfrm>
            <a:off x="2846100" y="1012775"/>
            <a:ext cx="3451800" cy="264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newData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data</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filter</a:t>
            </a:r>
            <a:r>
              <a:rPr b="1" lang="zh-TW" sz="1000">
                <a:solidFill>
                  <a:srgbClr val="F8F8F2"/>
                </a:solidFill>
                <a:highlight>
                  <a:srgbClr val="242424"/>
                </a:highlight>
                <a:latin typeface="Courier New"/>
                <a:ea typeface="Courier New"/>
                <a:cs typeface="Courier New"/>
                <a:sym typeface="Courier New"/>
              </a:rPr>
              <a:t>((item1)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item1</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money </a:t>
            </a:r>
            <a:r>
              <a:rPr b="1" lang="zh-TW" sz="1000">
                <a:solidFill>
                  <a:srgbClr val="F92672"/>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isMoney;</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filter</a:t>
            </a:r>
            <a:r>
              <a:rPr b="1" lang="zh-TW" sz="1000">
                <a:solidFill>
                  <a:srgbClr val="F8F8F2"/>
                </a:solidFill>
                <a:highlight>
                  <a:srgbClr val="242424"/>
                </a:highlight>
                <a:latin typeface="Courier New"/>
                <a:ea typeface="Courier New"/>
                <a:cs typeface="Courier New"/>
                <a:sym typeface="Courier New"/>
              </a:rPr>
              <a:t>((item2)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item2</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age </a:t>
            </a:r>
            <a:r>
              <a:rPr b="1" lang="zh-TW" sz="1000">
                <a:solidFill>
                  <a:srgbClr val="F92672"/>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isAge;</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filter</a:t>
            </a:r>
            <a:r>
              <a:rPr b="1" lang="zh-TW" sz="1000">
                <a:solidFill>
                  <a:srgbClr val="F8F8F2"/>
                </a:solidFill>
                <a:highlight>
                  <a:srgbClr val="242424"/>
                </a:highlight>
                <a:latin typeface="Courier New"/>
                <a:ea typeface="Courier New"/>
                <a:cs typeface="Courier New"/>
                <a:sym typeface="Courier New"/>
              </a:rPr>
              <a:t>((item3) </a:t>
            </a:r>
            <a:r>
              <a:rPr b="1" i="1" lang="zh-TW" sz="1000">
                <a:solidFill>
                  <a:srgbClr val="66D9EF"/>
                </a:solidFill>
                <a:highlight>
                  <a:srgbClr val="242424"/>
                </a:highlight>
                <a:latin typeface="Courier New"/>
                <a:ea typeface="Courier New"/>
                <a:cs typeface="Courier New"/>
                <a:sym typeface="Courier New"/>
              </a:rPr>
              <a:t>=&gt;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if</a:t>
            </a:r>
            <a:r>
              <a:rPr b="1" lang="zh-TW" sz="1000">
                <a:solidFill>
                  <a:srgbClr val="F8F8F2"/>
                </a:solidFill>
                <a:highlight>
                  <a:srgbClr val="242424"/>
                </a:highlight>
                <a:latin typeface="Courier New"/>
                <a:ea typeface="Courier New"/>
                <a:cs typeface="Courier New"/>
                <a:sym typeface="Courier New"/>
              </a:rPr>
              <a:t> (isSex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"no"</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item;</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item3</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sex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isSex;</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
        <p:nvSpPr>
          <p:cNvPr id="717" name="Google Shape;717;p102"/>
          <p:cNvSpPr txBox="1"/>
          <p:nvPr/>
        </p:nvSpPr>
        <p:spPr>
          <a:xfrm>
            <a:off x="1169400" y="3821750"/>
            <a:ext cx="680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200">
                <a:solidFill>
                  <a:schemeClr val="dk1"/>
                </a:solidFill>
              </a:rPr>
              <a:t>如果需要多重篩選的話可以利用 . 的方式來串起來，就不用寫好幾個變數去接 filter return 的 value</a:t>
            </a:r>
            <a:endParaRPr sz="12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3"/>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11-12 Pass by value 還有 Pass by reference</a:t>
            </a:r>
            <a:endParaRPr b="1" sz="1300">
              <a:solidFill>
                <a:srgbClr val="F7DF1E"/>
              </a:solidFill>
              <a:highlight>
                <a:srgbClr val="242424"/>
              </a:highlight>
              <a:latin typeface="Calibri"/>
              <a:ea typeface="Calibri"/>
              <a:cs typeface="Calibri"/>
              <a:sym typeface="Calibri"/>
            </a:endParaRPr>
          </a:p>
        </p:txBody>
      </p:sp>
      <p:sp>
        <p:nvSpPr>
          <p:cNvPr id="723" name="Google Shape;723;p103"/>
          <p:cNvSpPr txBox="1"/>
          <p:nvPr/>
        </p:nvSpPr>
        <p:spPr>
          <a:xfrm>
            <a:off x="2228100" y="1017150"/>
            <a:ext cx="1488000" cy="310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Pass by value</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String</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Number</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Boolean</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Undefined</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Null</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a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"mike"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let</a:t>
            </a:r>
            <a:r>
              <a:rPr b="1" lang="zh-TW" sz="1000">
                <a:solidFill>
                  <a:srgbClr val="F8F8F2"/>
                </a:solidFill>
                <a:highlight>
                  <a:srgbClr val="242424"/>
                </a:highlight>
                <a:latin typeface="Courier New"/>
                <a:ea typeface="Courier New"/>
                <a:cs typeface="Courier New"/>
                <a:sym typeface="Courier New"/>
              </a:rPr>
              <a:t> b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b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"jacky"</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(b);</a:t>
            </a:r>
            <a:endParaRPr b="1" sz="1000">
              <a:solidFill>
                <a:srgbClr val="F8F8F2"/>
              </a:solidFill>
              <a:highlight>
                <a:srgbClr val="242424"/>
              </a:highlight>
              <a:latin typeface="Courier New"/>
              <a:ea typeface="Courier New"/>
              <a:cs typeface="Courier New"/>
              <a:sym typeface="Courier New"/>
            </a:endParaRPr>
          </a:p>
        </p:txBody>
      </p:sp>
      <p:sp>
        <p:nvSpPr>
          <p:cNvPr id="724" name="Google Shape;724;p103"/>
          <p:cNvSpPr txBox="1"/>
          <p:nvPr/>
        </p:nvSpPr>
        <p:spPr>
          <a:xfrm>
            <a:off x="4962250" y="203600"/>
            <a:ext cx="3000000" cy="449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Pass by reference</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Array</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 Object</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8C8C8C"/>
                </a:solidFill>
                <a:highlight>
                  <a:srgbClr val="242424"/>
                </a:highlight>
                <a:latin typeface="Courier New"/>
                <a:ea typeface="Courier New"/>
                <a:cs typeface="Courier New"/>
                <a:sym typeface="Courier New"/>
              </a:rPr>
              <a:t>*/</a:t>
            </a:r>
            <a:endParaRPr b="1" i="1" sz="10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arr1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"mike"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"andy"</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arr2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arr1;</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arr2[</a:t>
            </a:r>
            <a:r>
              <a:rPr b="1" lang="zh-TW" sz="1000">
                <a:solidFill>
                  <a:srgbClr val="FF80F4"/>
                </a:solidFill>
                <a:highlight>
                  <a:srgbClr val="242424"/>
                </a:highlight>
                <a:latin typeface="Courier New"/>
                <a:ea typeface="Courier New"/>
                <a:cs typeface="Courier New"/>
                <a:sym typeface="Courier New"/>
              </a:rPr>
              <a:t>1</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"jacky"</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(arr1);</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(arr2);</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obj1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name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"mike"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age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12</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obj2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obj1;</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obj2</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name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"jacky"</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(obj1);</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(obj2);</a:t>
            </a:r>
            <a:endParaRPr b="1" sz="10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4"/>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11-13 淺拷貝與深拷貝 - 1</a:t>
            </a:r>
            <a:endParaRPr b="1" sz="1300">
              <a:solidFill>
                <a:srgbClr val="F7DF1E"/>
              </a:solidFill>
              <a:highlight>
                <a:srgbClr val="242424"/>
              </a:highlight>
              <a:latin typeface="Calibri"/>
              <a:ea typeface="Calibri"/>
              <a:cs typeface="Calibri"/>
              <a:sym typeface="Calibri"/>
            </a:endParaRPr>
          </a:p>
        </p:txBody>
      </p:sp>
      <p:sp>
        <p:nvSpPr>
          <p:cNvPr id="730" name="Google Shape;730;p104"/>
          <p:cNvSpPr txBox="1"/>
          <p:nvPr/>
        </p:nvSpPr>
        <p:spPr>
          <a:xfrm>
            <a:off x="1027150" y="1505850"/>
            <a:ext cx="2938200" cy="213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arr1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"mike"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"andy"</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arr2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arr1</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slice</a:t>
            </a:r>
            <a:r>
              <a:rPr b="1" lang="zh-TW" sz="1100">
                <a:solidFill>
                  <a:srgbClr val="F8F8F2"/>
                </a:solidFill>
                <a:highlight>
                  <a:srgbClr val="242424"/>
                </a:highlight>
                <a:latin typeface="Courier New"/>
                <a:ea typeface="Courier New"/>
                <a:cs typeface="Courier New"/>
                <a:sym typeface="Courier New"/>
              </a:rPr>
              <a:t>(</a:t>
            </a:r>
            <a:r>
              <a:rPr b="1" lang="zh-TW" sz="1100">
                <a:solidFill>
                  <a:srgbClr val="FF80F4"/>
                </a:solidFill>
                <a:highlight>
                  <a:srgbClr val="242424"/>
                </a:highlight>
                <a:latin typeface="Courier New"/>
                <a:ea typeface="Courier New"/>
                <a:cs typeface="Courier New"/>
                <a:sym typeface="Courier New"/>
              </a:rPr>
              <a:t>0</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arr3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arr1];</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arr2[</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"jacky"</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arr3[</a:t>
            </a:r>
            <a:r>
              <a:rPr b="1" lang="zh-TW" sz="1100">
                <a:solidFill>
                  <a:srgbClr val="FF80F4"/>
                </a:solidFill>
                <a:highlight>
                  <a:srgbClr val="242424"/>
                </a:highlight>
                <a:latin typeface="Courier New"/>
                <a:ea typeface="Courier New"/>
                <a:cs typeface="Courier New"/>
                <a:sym typeface="Courier New"/>
              </a:rPr>
              <a:t>1</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"xuan"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(arr1);</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(arr2);</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(arr3);</a:t>
            </a:r>
            <a:endParaRPr b="1" sz="1100">
              <a:solidFill>
                <a:srgbClr val="F8F8F2"/>
              </a:solidFill>
              <a:highlight>
                <a:srgbClr val="242424"/>
              </a:highlight>
              <a:latin typeface="Courier New"/>
              <a:ea typeface="Courier New"/>
              <a:cs typeface="Courier New"/>
              <a:sym typeface="Courier New"/>
            </a:endParaRPr>
          </a:p>
        </p:txBody>
      </p:sp>
      <p:sp>
        <p:nvSpPr>
          <p:cNvPr id="731" name="Google Shape;731;p104"/>
          <p:cNvSpPr txBox="1"/>
          <p:nvPr/>
        </p:nvSpPr>
        <p:spPr>
          <a:xfrm>
            <a:off x="4705425" y="870900"/>
            <a:ext cx="3783900" cy="340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obj1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100">
                <a:solidFill>
                  <a:srgbClr val="FFEE99"/>
                </a:solidFill>
                <a:highlight>
                  <a:srgbClr val="242424"/>
                </a:highlight>
                <a:latin typeface="Courier New"/>
                <a:ea typeface="Courier New"/>
                <a:cs typeface="Courier New"/>
                <a:sym typeface="Courier New"/>
              </a:rPr>
              <a:t>name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"mike"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457200" lvl="0" marL="0" rtl="0" algn="l">
              <a:lnSpc>
                <a:spcPct val="150000"/>
              </a:lnSpc>
              <a:spcBef>
                <a:spcPts val="0"/>
              </a:spcBef>
              <a:spcAft>
                <a:spcPts val="0"/>
              </a:spcAft>
              <a:buNone/>
            </a:pPr>
            <a:r>
              <a:rPr b="1" lang="zh-TW" sz="1100">
                <a:solidFill>
                  <a:srgbClr val="FFEE99"/>
                </a:solidFill>
                <a:highlight>
                  <a:srgbClr val="242424"/>
                </a:highlight>
                <a:latin typeface="Courier New"/>
                <a:ea typeface="Courier New"/>
                <a:cs typeface="Courier New"/>
                <a:sym typeface="Courier New"/>
              </a:rPr>
              <a:t>age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12</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obj2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i="1" lang="zh-TW" sz="1100">
                <a:solidFill>
                  <a:srgbClr val="66D9EF"/>
                </a:solidFill>
                <a:highlight>
                  <a:srgbClr val="242424"/>
                </a:highlight>
                <a:latin typeface="Courier New"/>
                <a:ea typeface="Courier New"/>
                <a:cs typeface="Courier New"/>
                <a:sym typeface="Courier New"/>
              </a:rPr>
              <a:t>Object</a:t>
            </a:r>
            <a:r>
              <a:rPr b="1" lang="zh-TW" sz="1100">
                <a:solidFill>
                  <a:srgbClr val="F92672"/>
                </a:solidFill>
                <a:highlight>
                  <a:srgbClr val="242424"/>
                </a:highlight>
                <a:latin typeface="Courier New"/>
                <a:ea typeface="Courier New"/>
                <a:cs typeface="Courier New"/>
                <a:sym typeface="Courier New"/>
              </a:rPr>
              <a:t>.</a:t>
            </a:r>
            <a:r>
              <a:rPr b="1" lang="zh-TW" sz="1100">
                <a:solidFill>
                  <a:srgbClr val="A6E22E"/>
                </a:solidFill>
                <a:highlight>
                  <a:srgbClr val="242424"/>
                </a:highlight>
                <a:latin typeface="Courier New"/>
                <a:ea typeface="Courier New"/>
                <a:cs typeface="Courier New"/>
                <a:sym typeface="Courier New"/>
              </a:rPr>
              <a:t>assign</a:t>
            </a:r>
            <a:r>
              <a:rPr b="1" lang="zh-TW" sz="1100">
                <a:solidFill>
                  <a:srgbClr val="F8F8F2"/>
                </a:solidFill>
                <a:highlight>
                  <a:srgbClr val="242424"/>
                </a:highlight>
                <a:latin typeface="Courier New"/>
                <a:ea typeface="Courier New"/>
                <a:cs typeface="Courier New"/>
                <a:sym typeface="Courier New"/>
              </a:rPr>
              <a:t>({}, obj1);</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obj3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obj1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obj2</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name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"andy"</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obj2</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age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100</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obj3</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name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"xuan"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obj3</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age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55</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(obj1);</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(obj2);</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(obj3);</a:t>
            </a:r>
            <a:endParaRPr b="1" sz="1100">
              <a:solidFill>
                <a:srgbClr val="F8F8F2"/>
              </a:solidFill>
              <a:highlight>
                <a:srgbClr val="242424"/>
              </a:highlight>
              <a:latin typeface="Courier New"/>
              <a:ea typeface="Courier New"/>
              <a:cs typeface="Courier New"/>
              <a:sym typeface="Courier New"/>
            </a:endParaRPr>
          </a:p>
        </p:txBody>
      </p:sp>
      <p:sp>
        <p:nvSpPr>
          <p:cNvPr id="732" name="Google Shape;732;p104"/>
          <p:cNvSpPr txBox="1"/>
          <p:nvPr/>
        </p:nvSpPr>
        <p:spPr>
          <a:xfrm>
            <a:off x="261550" y="4387925"/>
            <a:ext cx="65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A5A5A5"/>
                </a:solidFill>
              </a:rPr>
              <a:t>https://developer.mozilla.org/zh-TW/docs/Web/JavaScript/Reference/Global_Objects/Array/slice</a:t>
            </a:r>
            <a:endParaRPr sz="1000">
              <a:solidFill>
                <a:srgbClr val="A5A5A5"/>
              </a:solidFill>
            </a:endParaRPr>
          </a:p>
        </p:txBody>
      </p:sp>
      <p:sp>
        <p:nvSpPr>
          <p:cNvPr id="733" name="Google Shape;733;p104"/>
          <p:cNvSpPr txBox="1"/>
          <p:nvPr/>
        </p:nvSpPr>
        <p:spPr>
          <a:xfrm>
            <a:off x="261550" y="4668875"/>
            <a:ext cx="576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A5A5A5"/>
                </a:solidFill>
              </a:rPr>
              <a:t>https://developer.mozilla.org/zh-TW/docs/Web/JavaScript/Reference/Global_Objects/Object/assign</a:t>
            </a:r>
            <a:endParaRPr sz="1000">
              <a:solidFill>
                <a:srgbClr val="A5A5A5"/>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5"/>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11-14 淺拷貝與深拷貝 - 2</a:t>
            </a:r>
            <a:endParaRPr b="1" sz="1300">
              <a:solidFill>
                <a:srgbClr val="F7DF1E"/>
              </a:solidFill>
              <a:highlight>
                <a:srgbClr val="242424"/>
              </a:highlight>
              <a:latin typeface="Calibri"/>
              <a:ea typeface="Calibri"/>
              <a:cs typeface="Calibri"/>
              <a:sym typeface="Calibri"/>
            </a:endParaRPr>
          </a:p>
        </p:txBody>
      </p:sp>
      <p:sp>
        <p:nvSpPr>
          <p:cNvPr id="739" name="Google Shape;739;p105"/>
          <p:cNvSpPr txBox="1"/>
          <p:nvPr/>
        </p:nvSpPr>
        <p:spPr>
          <a:xfrm>
            <a:off x="5067950" y="237875"/>
            <a:ext cx="3360900" cy="449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obj1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name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"mike"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info</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age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12</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address</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"taiwan"</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sex</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"boy"</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interest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13716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code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"javascript"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13716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sports</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"basketball"</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13716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watch</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"movie"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obj2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_</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cloneDeep</a:t>
            </a:r>
            <a:r>
              <a:rPr b="1" lang="zh-TW" sz="1000">
                <a:solidFill>
                  <a:srgbClr val="F8F8F2"/>
                </a:solidFill>
                <a:highlight>
                  <a:srgbClr val="242424"/>
                </a:highlight>
                <a:latin typeface="Courier New"/>
                <a:ea typeface="Courier New"/>
                <a:cs typeface="Courier New"/>
                <a:sym typeface="Courier New"/>
              </a:rPr>
              <a:t>(obj1);</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obj2</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name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"jacky"</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obj2</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info</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age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100</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(obj1);</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console</a:t>
            </a:r>
            <a:r>
              <a:rPr b="1" lang="zh-TW" sz="1000">
                <a:solidFill>
                  <a:srgbClr val="F92672"/>
                </a:solidFill>
                <a:highlight>
                  <a:srgbClr val="242424"/>
                </a:highlight>
                <a:latin typeface="Courier New"/>
                <a:ea typeface="Courier New"/>
                <a:cs typeface="Courier New"/>
                <a:sym typeface="Courier New"/>
              </a:rPr>
              <a:t>.</a:t>
            </a:r>
            <a:r>
              <a:rPr b="1" lang="zh-TW" sz="1000">
                <a:solidFill>
                  <a:srgbClr val="66D9EF"/>
                </a:solidFill>
                <a:highlight>
                  <a:srgbClr val="242424"/>
                </a:highlight>
                <a:latin typeface="Courier New"/>
                <a:ea typeface="Courier New"/>
                <a:cs typeface="Courier New"/>
                <a:sym typeface="Courier New"/>
              </a:rPr>
              <a:t>log</a:t>
            </a:r>
            <a:r>
              <a:rPr b="1" lang="zh-TW" sz="1000">
                <a:solidFill>
                  <a:srgbClr val="F8F8F2"/>
                </a:solidFill>
                <a:highlight>
                  <a:srgbClr val="242424"/>
                </a:highlight>
                <a:latin typeface="Courier New"/>
                <a:ea typeface="Courier New"/>
                <a:cs typeface="Courier New"/>
                <a:sym typeface="Courier New"/>
              </a:rPr>
              <a:t>(obj2);</a:t>
            </a:r>
            <a:endParaRPr b="1" sz="1000">
              <a:solidFill>
                <a:srgbClr val="F8F8F2"/>
              </a:solidFill>
              <a:highlight>
                <a:srgbClr val="242424"/>
              </a:highlight>
              <a:latin typeface="Courier New"/>
              <a:ea typeface="Courier New"/>
              <a:cs typeface="Courier New"/>
              <a:sym typeface="Courier New"/>
            </a:endParaRPr>
          </a:p>
        </p:txBody>
      </p:sp>
      <p:pic>
        <p:nvPicPr>
          <p:cNvPr id="740" name="Google Shape;740;p105"/>
          <p:cNvPicPr preferRelativeResize="0"/>
          <p:nvPr/>
        </p:nvPicPr>
        <p:blipFill>
          <a:blip r:embed="rId3">
            <a:alphaModFix/>
          </a:blip>
          <a:stretch>
            <a:fillRect/>
          </a:stretch>
        </p:blipFill>
        <p:spPr>
          <a:xfrm>
            <a:off x="1300475" y="1259875"/>
            <a:ext cx="1656775" cy="1486850"/>
          </a:xfrm>
          <a:prstGeom prst="rect">
            <a:avLst/>
          </a:prstGeom>
          <a:noFill/>
          <a:ln>
            <a:noFill/>
          </a:ln>
        </p:spPr>
      </p:pic>
      <p:sp>
        <p:nvSpPr>
          <p:cNvPr id="741" name="Google Shape;741;p105"/>
          <p:cNvSpPr txBox="1"/>
          <p:nvPr/>
        </p:nvSpPr>
        <p:spPr>
          <a:xfrm>
            <a:off x="640263" y="3063950"/>
            <a:ext cx="29772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zh-TW" sz="1200">
                <a:solidFill>
                  <a:schemeClr val="dk1"/>
                </a:solidFill>
              </a:rPr>
              <a:t>可以使用第三方套件 lodash 的 cloneDeep 來幫助完成深拷貝的動作。</a:t>
            </a:r>
            <a:endParaRPr sz="1200">
              <a:solidFill>
                <a:schemeClr val="dk1"/>
              </a:solidFill>
            </a:endParaRPr>
          </a:p>
        </p:txBody>
      </p:sp>
      <p:sp>
        <p:nvSpPr>
          <p:cNvPr id="742" name="Google Shape;742;p105"/>
          <p:cNvSpPr txBox="1"/>
          <p:nvPr/>
        </p:nvSpPr>
        <p:spPr>
          <a:xfrm>
            <a:off x="1115175" y="3816450"/>
            <a:ext cx="2027400" cy="23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u="sng">
                <a:solidFill>
                  <a:schemeClr val="hlink"/>
                </a:solidFill>
                <a:hlinkClick r:id="rId4"/>
              </a:rPr>
              <a:t>https://lodash.com/</a:t>
            </a:r>
            <a:endParaRPr sz="11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6"/>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11-15 淺拷貝與深拷貝 - 3</a:t>
            </a:r>
            <a:endParaRPr b="1" sz="1300">
              <a:solidFill>
                <a:srgbClr val="F7DF1E"/>
              </a:solidFill>
              <a:highlight>
                <a:srgbClr val="242424"/>
              </a:highlight>
              <a:latin typeface="Calibri"/>
              <a:ea typeface="Calibri"/>
              <a:cs typeface="Calibri"/>
              <a:sym typeface="Calibri"/>
            </a:endParaRPr>
          </a:p>
        </p:txBody>
      </p:sp>
      <p:sp>
        <p:nvSpPr>
          <p:cNvPr id="748" name="Google Shape;748;p106"/>
          <p:cNvSpPr txBox="1"/>
          <p:nvPr/>
        </p:nvSpPr>
        <p:spPr>
          <a:xfrm>
            <a:off x="5400275" y="1886850"/>
            <a:ext cx="30666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obj2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deepCopy</a:t>
            </a:r>
            <a:r>
              <a:rPr b="1" lang="zh-TW" sz="1100">
                <a:solidFill>
                  <a:srgbClr val="F8F8F2"/>
                </a:solidFill>
                <a:highlight>
                  <a:srgbClr val="242424"/>
                </a:highlight>
                <a:latin typeface="Courier New"/>
                <a:ea typeface="Courier New"/>
                <a:cs typeface="Courier New"/>
                <a:sym typeface="Courier New"/>
              </a:rPr>
              <a:t>(obj1);</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obj2</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name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"jacky"</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obj2</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info</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age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100</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(obj1);</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console</a:t>
            </a:r>
            <a:r>
              <a:rPr b="1" lang="zh-TW" sz="1100">
                <a:solidFill>
                  <a:srgbClr val="F92672"/>
                </a:solidFill>
                <a:highlight>
                  <a:srgbClr val="242424"/>
                </a:highlight>
                <a:latin typeface="Courier New"/>
                <a:ea typeface="Courier New"/>
                <a:cs typeface="Courier New"/>
                <a:sym typeface="Courier New"/>
              </a:rPr>
              <a:t>.</a:t>
            </a:r>
            <a:r>
              <a:rPr b="1" lang="zh-TW" sz="1100">
                <a:solidFill>
                  <a:srgbClr val="66D9EF"/>
                </a:solidFill>
                <a:highlight>
                  <a:srgbClr val="242424"/>
                </a:highlight>
                <a:latin typeface="Courier New"/>
                <a:ea typeface="Courier New"/>
                <a:cs typeface="Courier New"/>
                <a:sym typeface="Courier New"/>
              </a:rPr>
              <a:t>log</a:t>
            </a:r>
            <a:r>
              <a:rPr b="1" lang="zh-TW" sz="1100">
                <a:solidFill>
                  <a:srgbClr val="F8F8F2"/>
                </a:solidFill>
                <a:highlight>
                  <a:srgbClr val="242424"/>
                </a:highlight>
                <a:latin typeface="Courier New"/>
                <a:ea typeface="Courier New"/>
                <a:cs typeface="Courier New"/>
                <a:sym typeface="Courier New"/>
              </a:rPr>
              <a:t>(obj2);</a:t>
            </a:r>
            <a:endParaRPr b="1" sz="1100">
              <a:solidFill>
                <a:srgbClr val="F8F8F2"/>
              </a:solidFill>
              <a:highlight>
                <a:srgbClr val="242424"/>
              </a:highlight>
              <a:latin typeface="Courier New"/>
              <a:ea typeface="Courier New"/>
              <a:cs typeface="Courier New"/>
              <a:sym typeface="Courier New"/>
            </a:endParaRPr>
          </a:p>
        </p:txBody>
      </p:sp>
      <p:sp>
        <p:nvSpPr>
          <p:cNvPr id="749" name="Google Shape;749;p106"/>
          <p:cNvSpPr txBox="1"/>
          <p:nvPr/>
        </p:nvSpPr>
        <p:spPr>
          <a:xfrm>
            <a:off x="1263800" y="702425"/>
            <a:ext cx="3534900" cy="403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const</a:t>
            </a:r>
            <a:r>
              <a:rPr b="1" lang="zh-TW" sz="1000">
                <a:solidFill>
                  <a:srgbClr val="F8F8F2"/>
                </a:solidFill>
                <a:highlight>
                  <a:srgbClr val="242424"/>
                </a:highlight>
                <a:latin typeface="Courier New"/>
                <a:ea typeface="Courier New"/>
                <a:cs typeface="Courier New"/>
                <a:sym typeface="Courier New"/>
              </a:rPr>
              <a:t> obj1 </a:t>
            </a:r>
            <a:r>
              <a:rPr b="1" lang="zh-TW" sz="1000">
                <a:solidFill>
                  <a:srgbClr val="F92672"/>
                </a:solidFill>
                <a:highlight>
                  <a:srgbClr val="242424"/>
                </a:highlight>
                <a:latin typeface="Courier New"/>
                <a:ea typeface="Courier New"/>
                <a:cs typeface="Courier New"/>
                <a:sym typeface="Courier New"/>
              </a:rPr>
              <a: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name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"mike"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info</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age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80F4"/>
                </a:solidFill>
                <a:highlight>
                  <a:srgbClr val="242424"/>
                </a:highlight>
                <a:latin typeface="Courier New"/>
                <a:ea typeface="Courier New"/>
                <a:cs typeface="Courier New"/>
                <a:sym typeface="Courier New"/>
              </a:rPr>
              <a:t>12</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address</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"taiwan"</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sex</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"boy"</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interest</a:t>
            </a:r>
            <a:r>
              <a:rPr b="1" lang="zh-TW" sz="1000">
                <a:solidFill>
                  <a:srgbClr val="F8F8F2"/>
                </a:solidFill>
                <a:highlight>
                  <a:srgbClr val="242424"/>
                </a:highlight>
                <a:latin typeface="Courier New"/>
                <a:ea typeface="Courier New"/>
                <a:cs typeface="Courier New"/>
                <a:sym typeface="Courier New"/>
              </a:rPr>
              <a:t>: {</a:t>
            </a:r>
            <a:endParaRPr b="1" sz="1000">
              <a:solidFill>
                <a:srgbClr val="F8F8F2"/>
              </a:solidFill>
              <a:highlight>
                <a:srgbClr val="242424"/>
              </a:highlight>
              <a:latin typeface="Courier New"/>
              <a:ea typeface="Courier New"/>
              <a:cs typeface="Courier New"/>
              <a:sym typeface="Courier New"/>
            </a:endParaRPr>
          </a:p>
          <a:p>
            <a:pPr indent="0" lvl="0" marL="13716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code</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"javascript"</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13716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sports</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"basketball"</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1371600" rtl="0" algn="l">
              <a:lnSpc>
                <a:spcPct val="150000"/>
              </a:lnSpc>
              <a:spcBef>
                <a:spcPts val="0"/>
              </a:spcBef>
              <a:spcAft>
                <a:spcPts val="0"/>
              </a:spcAft>
              <a:buNone/>
            </a:pPr>
            <a:r>
              <a:rPr b="1" lang="zh-TW" sz="1000">
                <a:solidFill>
                  <a:srgbClr val="FFEE99"/>
                </a:solidFill>
                <a:highlight>
                  <a:srgbClr val="242424"/>
                </a:highlight>
                <a:latin typeface="Courier New"/>
                <a:ea typeface="Courier New"/>
                <a:cs typeface="Courier New"/>
                <a:sym typeface="Courier New"/>
              </a:rPr>
              <a:t>watch</a:t>
            </a:r>
            <a:r>
              <a:rPr b="1" lang="zh-TW" sz="1000">
                <a:solidFill>
                  <a:srgbClr val="F8F8F2"/>
                </a:solidFill>
                <a:highlight>
                  <a:srgbClr val="242424"/>
                </a:highlight>
                <a:latin typeface="Courier New"/>
                <a:ea typeface="Courier New"/>
                <a:cs typeface="Courier New"/>
                <a:sym typeface="Courier New"/>
              </a:rPr>
              <a:t>: </a:t>
            </a:r>
            <a:r>
              <a:rPr b="1" lang="zh-TW" sz="1000">
                <a:solidFill>
                  <a:srgbClr val="FFEE99"/>
                </a:solidFill>
                <a:highlight>
                  <a:srgbClr val="242424"/>
                </a:highlight>
                <a:latin typeface="Courier New"/>
                <a:ea typeface="Courier New"/>
                <a:cs typeface="Courier New"/>
                <a:sym typeface="Courier New"/>
              </a:rPr>
              <a:t>"movie"</a:t>
            </a: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000">
                <a:solidFill>
                  <a:srgbClr val="66D9EF"/>
                </a:solidFill>
                <a:highlight>
                  <a:srgbClr val="242424"/>
                </a:highlight>
                <a:latin typeface="Courier New"/>
                <a:ea typeface="Courier New"/>
                <a:cs typeface="Courier New"/>
                <a:sym typeface="Courier New"/>
              </a:rPr>
              <a:t>function</a:t>
            </a:r>
            <a:r>
              <a:rPr b="1" lang="zh-TW" sz="1000">
                <a:solidFill>
                  <a:srgbClr val="F8F8F2"/>
                </a:solidFill>
                <a:highlight>
                  <a:srgbClr val="242424"/>
                </a:highlight>
                <a:latin typeface="Courier New"/>
                <a:ea typeface="Courier New"/>
                <a:cs typeface="Courier New"/>
                <a:sym typeface="Courier New"/>
              </a:rPr>
              <a:t> </a:t>
            </a:r>
            <a:r>
              <a:rPr b="1" lang="zh-TW" sz="1000">
                <a:solidFill>
                  <a:srgbClr val="A6E22E"/>
                </a:solidFill>
                <a:highlight>
                  <a:srgbClr val="242424"/>
                </a:highlight>
                <a:latin typeface="Courier New"/>
                <a:ea typeface="Courier New"/>
                <a:cs typeface="Courier New"/>
                <a:sym typeface="Courier New"/>
              </a:rPr>
              <a:t>deepCopy</a:t>
            </a:r>
            <a:r>
              <a:rPr b="1" lang="zh-TW" sz="1000">
                <a:solidFill>
                  <a:srgbClr val="F8F8F2"/>
                </a:solidFill>
                <a:highlight>
                  <a:srgbClr val="242424"/>
                </a:highlight>
                <a:latin typeface="Courier New"/>
                <a:ea typeface="Courier New"/>
                <a:cs typeface="Courier New"/>
                <a:sym typeface="Courier New"/>
              </a:rPr>
              <a:t>(obj) {</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92672"/>
                </a:solidFill>
                <a:highlight>
                  <a:srgbClr val="242424"/>
                </a:highlight>
                <a:latin typeface="Courier New"/>
                <a:ea typeface="Courier New"/>
                <a:cs typeface="Courier New"/>
                <a:sym typeface="Courier New"/>
              </a:rPr>
              <a:t>    </a:t>
            </a:r>
            <a:r>
              <a:rPr b="1" lang="zh-TW" sz="1000">
                <a:solidFill>
                  <a:srgbClr val="F92672"/>
                </a:solidFill>
                <a:highlight>
                  <a:srgbClr val="242424"/>
                </a:highlight>
                <a:latin typeface="Courier New"/>
                <a:ea typeface="Courier New"/>
                <a:cs typeface="Courier New"/>
                <a:sym typeface="Courier New"/>
              </a:rPr>
              <a:t>return</a:t>
            </a:r>
            <a:r>
              <a:rPr b="1" lang="zh-TW" sz="1000">
                <a:solidFill>
                  <a:srgbClr val="F8F8F2"/>
                </a:solidFill>
                <a:highlight>
                  <a:srgbClr val="242424"/>
                </a:highlight>
                <a:latin typeface="Courier New"/>
                <a:ea typeface="Courier New"/>
                <a:cs typeface="Courier New"/>
                <a:sym typeface="Courier New"/>
              </a:rPr>
              <a:t> </a:t>
            </a:r>
            <a:r>
              <a:rPr b="1" i="1" lang="zh-TW" sz="1000">
                <a:solidFill>
                  <a:srgbClr val="66D9EF"/>
                </a:solidFill>
                <a:highlight>
                  <a:srgbClr val="242424"/>
                </a:highlight>
                <a:latin typeface="Courier New"/>
                <a:ea typeface="Courier New"/>
                <a:cs typeface="Courier New"/>
                <a:sym typeface="Courier New"/>
              </a:rPr>
              <a:t>JSON</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parse</a:t>
            </a:r>
            <a:r>
              <a:rPr b="1" lang="zh-TW" sz="1000">
                <a:solidFill>
                  <a:srgbClr val="F8F8F2"/>
                </a:solidFill>
                <a:highlight>
                  <a:srgbClr val="242424"/>
                </a:highlight>
                <a:latin typeface="Courier New"/>
                <a:ea typeface="Courier New"/>
                <a:cs typeface="Courier New"/>
                <a:sym typeface="Courier New"/>
              </a:rPr>
              <a:t>(</a:t>
            </a:r>
            <a:r>
              <a:rPr b="1" i="1" lang="zh-TW" sz="1000">
                <a:solidFill>
                  <a:srgbClr val="66D9EF"/>
                </a:solidFill>
                <a:highlight>
                  <a:srgbClr val="242424"/>
                </a:highlight>
                <a:latin typeface="Courier New"/>
                <a:ea typeface="Courier New"/>
                <a:cs typeface="Courier New"/>
                <a:sym typeface="Courier New"/>
              </a:rPr>
              <a:t>JSON</a:t>
            </a:r>
            <a:r>
              <a:rPr b="1" lang="zh-TW" sz="1000">
                <a:solidFill>
                  <a:srgbClr val="F92672"/>
                </a:solidFill>
                <a:highlight>
                  <a:srgbClr val="242424"/>
                </a:highlight>
                <a:latin typeface="Courier New"/>
                <a:ea typeface="Courier New"/>
                <a:cs typeface="Courier New"/>
                <a:sym typeface="Courier New"/>
              </a:rPr>
              <a:t>.</a:t>
            </a:r>
            <a:r>
              <a:rPr b="1" lang="zh-TW" sz="1000">
                <a:solidFill>
                  <a:srgbClr val="A6E22E"/>
                </a:solidFill>
                <a:highlight>
                  <a:srgbClr val="242424"/>
                </a:highlight>
                <a:latin typeface="Courier New"/>
                <a:ea typeface="Courier New"/>
                <a:cs typeface="Courier New"/>
                <a:sym typeface="Courier New"/>
              </a:rPr>
              <a:t>stringify</a:t>
            </a:r>
            <a:r>
              <a:rPr b="1" lang="zh-TW" sz="1000">
                <a:solidFill>
                  <a:srgbClr val="F8F8F2"/>
                </a:solidFill>
                <a:highlight>
                  <a:srgbClr val="242424"/>
                </a:highlight>
                <a:latin typeface="Courier New"/>
                <a:ea typeface="Courier New"/>
                <a:cs typeface="Courier New"/>
                <a:sym typeface="Courier New"/>
              </a:rPr>
              <a:t>(obj));</a:t>
            </a:r>
            <a:endParaRPr b="1" sz="10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000">
                <a:solidFill>
                  <a:srgbClr val="F8F8F2"/>
                </a:solidFill>
                <a:highlight>
                  <a:srgbClr val="242424"/>
                </a:highlight>
                <a:latin typeface="Courier New"/>
                <a:ea typeface="Courier New"/>
                <a:cs typeface="Courier New"/>
                <a:sym typeface="Courier New"/>
              </a:rPr>
              <a:t>}</a:t>
            </a:r>
            <a:endParaRPr b="1" sz="10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7"/>
          <p:cNvSpPr txBox="1"/>
          <p:nvPr>
            <p:ph type="title"/>
          </p:nvPr>
        </p:nvSpPr>
        <p:spPr>
          <a:xfrm>
            <a:off x="311700" y="859800"/>
            <a:ext cx="8520600" cy="5727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zh-TW" sz="2100"/>
              <a:t>lodash   </a:t>
            </a:r>
            <a:r>
              <a:rPr b="1" lang="zh-TW" sz="2100">
                <a:solidFill>
                  <a:srgbClr val="FFFF00"/>
                </a:solidFill>
              </a:rPr>
              <a:t>VS</a:t>
            </a:r>
            <a:r>
              <a:rPr b="1" lang="zh-TW" sz="2100"/>
              <a:t>  </a:t>
            </a:r>
            <a:r>
              <a:rPr b="1" i="1" lang="zh-TW" sz="1900">
                <a:solidFill>
                  <a:srgbClr val="66D9EF"/>
                </a:solidFill>
                <a:highlight>
                  <a:srgbClr val="242424"/>
                </a:highlight>
                <a:latin typeface="Courier New"/>
                <a:ea typeface="Courier New"/>
                <a:cs typeface="Courier New"/>
                <a:sym typeface="Courier New"/>
              </a:rPr>
              <a:t>JSON</a:t>
            </a:r>
            <a:r>
              <a:rPr b="1" lang="zh-TW" sz="1900">
                <a:solidFill>
                  <a:srgbClr val="F92672"/>
                </a:solidFill>
                <a:highlight>
                  <a:srgbClr val="242424"/>
                </a:highlight>
                <a:latin typeface="Courier New"/>
                <a:ea typeface="Courier New"/>
                <a:cs typeface="Courier New"/>
                <a:sym typeface="Courier New"/>
              </a:rPr>
              <a:t>.</a:t>
            </a:r>
            <a:r>
              <a:rPr b="1" lang="zh-TW" sz="1900">
                <a:solidFill>
                  <a:srgbClr val="A6E22E"/>
                </a:solidFill>
                <a:highlight>
                  <a:srgbClr val="242424"/>
                </a:highlight>
                <a:latin typeface="Courier New"/>
                <a:ea typeface="Courier New"/>
                <a:cs typeface="Courier New"/>
                <a:sym typeface="Courier New"/>
              </a:rPr>
              <a:t>parse</a:t>
            </a:r>
            <a:r>
              <a:rPr b="1" lang="zh-TW" sz="1900">
                <a:solidFill>
                  <a:srgbClr val="F8F8F2"/>
                </a:solidFill>
                <a:highlight>
                  <a:srgbClr val="242424"/>
                </a:highlight>
                <a:latin typeface="Courier New"/>
                <a:ea typeface="Courier New"/>
                <a:cs typeface="Courier New"/>
                <a:sym typeface="Courier New"/>
              </a:rPr>
              <a:t>()</a:t>
            </a:r>
            <a:r>
              <a:rPr b="1" lang="zh-TW" sz="2100"/>
              <a:t> </a:t>
            </a:r>
            <a:endParaRPr b="1" sz="3700"/>
          </a:p>
        </p:txBody>
      </p:sp>
      <p:graphicFrame>
        <p:nvGraphicFramePr>
          <p:cNvPr id="755" name="Google Shape;755;p107"/>
          <p:cNvGraphicFramePr/>
          <p:nvPr/>
        </p:nvGraphicFramePr>
        <p:xfrm>
          <a:off x="952500" y="1906500"/>
          <a:ext cx="3000000" cy="3000000"/>
        </p:xfrm>
        <a:graphic>
          <a:graphicData uri="http://schemas.openxmlformats.org/drawingml/2006/table">
            <a:tbl>
              <a:tblPr>
                <a:noFill/>
                <a:tableStyleId>{A70DA5D9-F027-4C52-BAA3-4FA075446F6D}</a:tableStyleId>
              </a:tblPr>
              <a:tblGrid>
                <a:gridCol w="3556550"/>
                <a:gridCol w="3682450"/>
              </a:tblGrid>
              <a:tr h="381000">
                <a:tc>
                  <a:txBody>
                    <a:bodyPr/>
                    <a:lstStyle/>
                    <a:p>
                      <a:pPr indent="0" lvl="0" marL="0" rtl="0" algn="ctr">
                        <a:lnSpc>
                          <a:spcPct val="150000"/>
                        </a:lnSpc>
                        <a:spcBef>
                          <a:spcPts val="0"/>
                        </a:spcBef>
                        <a:spcAft>
                          <a:spcPts val="0"/>
                        </a:spcAft>
                        <a:buNone/>
                      </a:pPr>
                      <a:r>
                        <a:rPr b="1" lang="zh-TW">
                          <a:solidFill>
                            <a:srgbClr val="FFFF00"/>
                          </a:solidFill>
                        </a:rPr>
                        <a:t>lodash </a:t>
                      </a:r>
                      <a:endParaRPr b="1">
                        <a:solidFill>
                          <a:srgbClr val="FFFF00"/>
                        </a:solidFill>
                      </a:endParaRPr>
                    </a:p>
                  </a:txBody>
                  <a:tcPr marT="91425" marB="91425" marR="91425" marL="91425"/>
                </a:tc>
                <a:tc>
                  <a:txBody>
                    <a:bodyPr/>
                    <a:lstStyle/>
                    <a:p>
                      <a:pPr indent="0" lvl="0" marL="0" rtl="0" algn="ctr">
                        <a:lnSpc>
                          <a:spcPct val="150000"/>
                        </a:lnSpc>
                        <a:spcBef>
                          <a:spcPts val="0"/>
                        </a:spcBef>
                        <a:spcAft>
                          <a:spcPts val="0"/>
                        </a:spcAft>
                        <a:buNone/>
                      </a:pPr>
                      <a:r>
                        <a:rPr b="1" i="1" lang="zh-TW">
                          <a:solidFill>
                            <a:srgbClr val="FFFF00"/>
                          </a:solidFill>
                          <a:highlight>
                            <a:srgbClr val="242424"/>
                          </a:highlight>
                          <a:latin typeface="Courier New"/>
                          <a:ea typeface="Courier New"/>
                          <a:cs typeface="Courier New"/>
                          <a:sym typeface="Courier New"/>
                        </a:rPr>
                        <a:t>JSON</a:t>
                      </a:r>
                      <a:r>
                        <a:rPr b="1" lang="zh-TW">
                          <a:solidFill>
                            <a:srgbClr val="FFFF00"/>
                          </a:solidFill>
                          <a:highlight>
                            <a:srgbClr val="242424"/>
                          </a:highlight>
                          <a:latin typeface="Courier New"/>
                          <a:ea typeface="Courier New"/>
                          <a:cs typeface="Courier New"/>
                          <a:sym typeface="Courier New"/>
                        </a:rPr>
                        <a:t>.parse()</a:t>
                      </a:r>
                      <a:endParaRPr b="1">
                        <a:solidFill>
                          <a:srgbClr val="FFFF00"/>
                        </a:solidFill>
                      </a:endParaRPr>
                    </a:p>
                  </a:txBody>
                  <a:tcPr marT="91425" marB="91425" marR="91425" marL="91425"/>
                </a:tc>
              </a:tr>
              <a:tr h="381000">
                <a:tc>
                  <a:txBody>
                    <a:bodyPr/>
                    <a:lstStyle/>
                    <a:p>
                      <a:pPr indent="0" lvl="0" marL="0" rtl="0" algn="ctr">
                        <a:lnSpc>
                          <a:spcPct val="150000"/>
                        </a:lnSpc>
                        <a:spcBef>
                          <a:spcPts val="0"/>
                        </a:spcBef>
                        <a:spcAft>
                          <a:spcPts val="0"/>
                        </a:spcAft>
                        <a:buNone/>
                      </a:pPr>
                      <a:r>
                        <a:rPr lang="zh-TW" sz="1100">
                          <a:solidFill>
                            <a:schemeClr val="dk1"/>
                          </a:solidFill>
                        </a:rPr>
                        <a:t>更好地保留各種數據類型（例如日期、正則表達式等），並且能夠保持原始</a:t>
                      </a:r>
                      <a:r>
                        <a:rPr lang="zh-TW" sz="1100">
                          <a:solidFill>
                            <a:schemeClr val="dk1"/>
                          </a:solidFill>
                        </a:rPr>
                        <a:t>物件</a:t>
                      </a:r>
                      <a:r>
                        <a:rPr lang="zh-TW" sz="1100">
                          <a:solidFill>
                            <a:schemeClr val="dk1"/>
                          </a:solidFill>
                        </a:rPr>
                        <a:t>的原型</a:t>
                      </a:r>
                      <a:endParaRPr sz="1100">
                        <a:solidFill>
                          <a:schemeClr val="dk1"/>
                        </a:solidFill>
                      </a:endParaRPr>
                    </a:p>
                  </a:txBody>
                  <a:tcPr marT="91425" marB="91425" marR="91425" marL="91425" anchor="ctr"/>
                </a:tc>
                <a:tc>
                  <a:txBody>
                    <a:bodyPr/>
                    <a:lstStyle/>
                    <a:p>
                      <a:pPr indent="0" lvl="0" marL="0" rtl="0" algn="ctr">
                        <a:lnSpc>
                          <a:spcPct val="150000"/>
                        </a:lnSpc>
                        <a:spcBef>
                          <a:spcPts val="0"/>
                        </a:spcBef>
                        <a:spcAft>
                          <a:spcPts val="0"/>
                        </a:spcAft>
                        <a:buNone/>
                      </a:pPr>
                      <a:r>
                        <a:rPr lang="zh-TW" sz="1100">
                          <a:solidFill>
                            <a:schemeClr val="dk1"/>
                          </a:solidFill>
                        </a:rPr>
                        <a:t>所有非JSON支持的類型都將被忽略或轉換，日期會被轉換為字符串，正則表達式會被丟棄</a:t>
                      </a:r>
                      <a:endParaRPr sz="1100">
                        <a:solidFill>
                          <a:schemeClr val="dk1"/>
                        </a:solidFill>
                      </a:endParaRPr>
                    </a:p>
                  </a:txBody>
                  <a:tcPr marT="91425" marB="91425" marR="91425" marL="91425" anchor="ctr"/>
                </a:tc>
              </a:tr>
              <a:tr h="381000">
                <a:tc>
                  <a:txBody>
                    <a:bodyPr/>
                    <a:lstStyle/>
                    <a:p>
                      <a:pPr indent="0" lvl="0" marL="0" rtl="0" algn="ctr">
                        <a:lnSpc>
                          <a:spcPct val="150000"/>
                        </a:lnSpc>
                        <a:spcBef>
                          <a:spcPts val="0"/>
                        </a:spcBef>
                        <a:spcAft>
                          <a:spcPts val="0"/>
                        </a:spcAft>
                        <a:buNone/>
                      </a:pPr>
                      <a:r>
                        <a:rPr lang="zh-TW" sz="1100">
                          <a:solidFill>
                            <a:schemeClr val="dk1"/>
                          </a:solidFill>
                        </a:rPr>
                        <a:t>對於大型或複雜的物件效能較差</a:t>
                      </a:r>
                      <a:endParaRPr sz="1100">
                        <a:solidFill>
                          <a:schemeClr val="dk1"/>
                        </a:solidFill>
                      </a:endParaRPr>
                    </a:p>
                  </a:txBody>
                  <a:tcPr marT="91425" marB="91425" marR="91425" marL="91425" anchor="ctr"/>
                </a:tc>
                <a:tc>
                  <a:txBody>
                    <a:bodyPr/>
                    <a:lstStyle/>
                    <a:p>
                      <a:pPr indent="0" lvl="0" marL="0" rtl="0" algn="ctr">
                        <a:lnSpc>
                          <a:spcPct val="150000"/>
                        </a:lnSpc>
                        <a:spcBef>
                          <a:spcPts val="0"/>
                        </a:spcBef>
                        <a:spcAft>
                          <a:spcPts val="0"/>
                        </a:spcAft>
                        <a:buNone/>
                      </a:pPr>
                      <a:r>
                        <a:rPr lang="zh-TW" sz="1100">
                          <a:solidFill>
                            <a:schemeClr val="dk1"/>
                          </a:solidFill>
                        </a:rPr>
                        <a:t>對於較小或簡單的</a:t>
                      </a:r>
                      <a:r>
                        <a:rPr lang="zh-TW" sz="1100">
                          <a:solidFill>
                            <a:schemeClr val="dk1"/>
                          </a:solidFill>
                        </a:rPr>
                        <a:t>物件</a:t>
                      </a:r>
                      <a:r>
                        <a:rPr lang="zh-TW" sz="1100">
                          <a:solidFill>
                            <a:schemeClr val="dk1"/>
                          </a:solidFill>
                        </a:rPr>
                        <a:t>，這種方法通常比cloneDeep更快</a:t>
                      </a:r>
                      <a:endParaRPr sz="1100">
                        <a:solidFill>
                          <a:schemeClr val="dk1"/>
                        </a:solidFill>
                      </a:endParaRPr>
                    </a:p>
                  </a:txBody>
                  <a:tcPr marT="91425" marB="91425" marR="91425" marL="91425" anchor="ct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8"/>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11-16 物件的解構</a:t>
            </a:r>
            <a:endParaRPr b="1" sz="1300">
              <a:solidFill>
                <a:srgbClr val="F7DF1E"/>
              </a:solidFill>
              <a:highlight>
                <a:srgbClr val="242424"/>
              </a:highlight>
              <a:latin typeface="Calibri"/>
              <a:ea typeface="Calibri"/>
              <a:cs typeface="Calibri"/>
              <a:sym typeface="Calibri"/>
            </a:endParaRPr>
          </a:p>
        </p:txBody>
      </p:sp>
      <p:sp>
        <p:nvSpPr>
          <p:cNvPr id="761" name="Google Shape;761;p108"/>
          <p:cNvSpPr txBox="1"/>
          <p:nvPr/>
        </p:nvSpPr>
        <p:spPr>
          <a:xfrm>
            <a:off x="876100" y="913875"/>
            <a:ext cx="4259700" cy="34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obj1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name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age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address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"taiwan"</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sex</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"boy"</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code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"javascript"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sports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"basketball"</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watch</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"movie"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解構物件</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name, age, address, sex, code, sports, watch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obj1;</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(name, age, address, sex, code, sports, watch);</a:t>
            </a:r>
            <a:endParaRPr b="1" sz="900">
              <a:solidFill>
                <a:srgbClr val="F8F8F2"/>
              </a:solidFill>
              <a:highlight>
                <a:srgbClr val="242424"/>
              </a:highlight>
              <a:latin typeface="Courier New"/>
              <a:ea typeface="Courier New"/>
              <a:cs typeface="Courier New"/>
              <a:sym typeface="Courier New"/>
            </a:endParaRPr>
          </a:p>
        </p:txBody>
      </p:sp>
      <p:sp>
        <p:nvSpPr>
          <p:cNvPr id="762" name="Google Shape;762;p108"/>
          <p:cNvSpPr txBox="1"/>
          <p:nvPr/>
        </p:nvSpPr>
        <p:spPr>
          <a:xfrm>
            <a:off x="5407825" y="1178250"/>
            <a:ext cx="3383700" cy="260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以前 </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function</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addContent</a:t>
            </a:r>
            <a:r>
              <a:rPr b="1" lang="zh-TW" sz="900">
                <a:solidFill>
                  <a:srgbClr val="F8F8F2"/>
                </a:solidFill>
                <a:highlight>
                  <a:srgbClr val="242424"/>
                </a:highlight>
                <a:latin typeface="Courier New"/>
                <a:ea typeface="Courier New"/>
                <a:cs typeface="Courier New"/>
                <a:sym typeface="Courier New"/>
              </a:rPr>
              <a:t>(obj)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FEE99"/>
                </a:solidFill>
                <a:highlight>
                  <a:srgbClr val="242424"/>
                </a:highlight>
                <a:latin typeface="Courier New"/>
                <a:ea typeface="Courier New"/>
                <a:cs typeface="Courier New"/>
                <a:sym typeface="Courier New"/>
              </a:rPr>
              <a:t> `姓名:${obj</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name}, 年齡:${obj</a:t>
            </a:r>
            <a:r>
              <a:rPr b="1" lang="zh-TW" sz="900">
                <a:solidFill>
                  <a:srgbClr val="F92672"/>
                </a:solidFill>
                <a:highlight>
                  <a:srgbClr val="242424"/>
                </a:highlight>
                <a:latin typeface="Courier New"/>
                <a:ea typeface="Courier New"/>
                <a:cs typeface="Courier New"/>
                <a:sym typeface="Courier New"/>
              </a:rPr>
              <a:t>.</a:t>
            </a:r>
            <a:r>
              <a:rPr b="1" lang="zh-TW" sz="900">
                <a:solidFill>
                  <a:srgbClr val="FFEE99"/>
                </a:solidFill>
                <a:highlight>
                  <a:srgbClr val="242424"/>
                </a:highlight>
                <a:latin typeface="Courier New"/>
                <a:ea typeface="Courier New"/>
                <a:cs typeface="Courier New"/>
                <a:sym typeface="Courier New"/>
              </a:rPr>
              <a:t>age}`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現在 - </a:t>
            </a:r>
            <a:r>
              <a:rPr b="1" i="1" lang="zh-TW" sz="900">
                <a:solidFill>
                  <a:srgbClr val="8C8C8C"/>
                </a:solidFill>
                <a:highlight>
                  <a:srgbClr val="242424"/>
                </a:highlight>
                <a:latin typeface="Courier New"/>
                <a:ea typeface="Courier New"/>
                <a:cs typeface="Courier New"/>
                <a:sym typeface="Courier New"/>
              </a:rPr>
              <a:t>解構 </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function</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addContent</a:t>
            </a:r>
            <a:r>
              <a:rPr b="1" lang="zh-TW" sz="900">
                <a:solidFill>
                  <a:srgbClr val="F8F8F2"/>
                </a:solidFill>
                <a:highlight>
                  <a:srgbClr val="242424"/>
                </a:highlight>
                <a:latin typeface="Courier New"/>
                <a:ea typeface="Courier New"/>
                <a:cs typeface="Courier New"/>
                <a:sym typeface="Courier New"/>
              </a:rPr>
              <a:t>({ name, age })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FEE99"/>
                </a:solidFill>
                <a:highlight>
                  <a:srgbClr val="242424"/>
                </a:highlight>
                <a:latin typeface="Courier New"/>
                <a:ea typeface="Courier New"/>
                <a:cs typeface="Courier New"/>
                <a:sym typeface="Courier New"/>
              </a:rPr>
              <a:t> `姓名:${name}, 年齡:${age}`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str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addContent</a:t>
            </a:r>
            <a:r>
              <a:rPr b="1" lang="zh-TW" sz="900">
                <a:solidFill>
                  <a:srgbClr val="F8F8F2"/>
                </a:solidFill>
                <a:highlight>
                  <a:srgbClr val="242424"/>
                </a:highlight>
                <a:latin typeface="Courier New"/>
                <a:ea typeface="Courier New"/>
                <a:cs typeface="Courier New"/>
                <a:sym typeface="Courier New"/>
              </a:rPr>
              <a:t>(obj1);</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(str);</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9"/>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11-17 展開運算子</a:t>
            </a:r>
            <a:endParaRPr b="1" sz="1300">
              <a:solidFill>
                <a:srgbClr val="F7DF1E"/>
              </a:solidFill>
              <a:highlight>
                <a:srgbClr val="242424"/>
              </a:highlight>
              <a:latin typeface="Calibri"/>
              <a:ea typeface="Calibri"/>
              <a:cs typeface="Calibri"/>
              <a:sym typeface="Calibri"/>
            </a:endParaRPr>
          </a:p>
        </p:txBody>
      </p:sp>
      <p:sp>
        <p:nvSpPr>
          <p:cNvPr id="768" name="Google Shape;768;p109"/>
          <p:cNvSpPr txBox="1"/>
          <p:nvPr/>
        </p:nvSpPr>
        <p:spPr>
          <a:xfrm>
            <a:off x="1606200" y="840175"/>
            <a:ext cx="2965800" cy="385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陣列的合併</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3</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b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4</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5</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const c = a.concat(b);</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c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b];</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a:t>
            </a:r>
            <a:r>
              <a:rPr b="1" i="1" lang="zh-TW" sz="900">
                <a:solidFill>
                  <a:srgbClr val="8C8C8C"/>
                </a:solidFill>
                <a:highlight>
                  <a:srgbClr val="242424"/>
                </a:highlight>
                <a:latin typeface="Courier New"/>
                <a:ea typeface="Courier New"/>
                <a:cs typeface="Courier New"/>
                <a:sym typeface="Courier New"/>
              </a:rPr>
              <a:t>陣列展開傳入函式</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function</a:t>
            </a:r>
            <a:r>
              <a:rPr b="1" lang="zh-TW" sz="900">
                <a:solidFill>
                  <a:srgbClr val="F8F8F2"/>
                </a:solidFill>
                <a:highlight>
                  <a:srgbClr val="242424"/>
                </a:highlight>
                <a:latin typeface="Courier New"/>
                <a:ea typeface="Courier New"/>
                <a:cs typeface="Courier New"/>
                <a:sym typeface="Courier New"/>
              </a:rPr>
              <a:t> </a:t>
            </a:r>
            <a:r>
              <a:rPr b="1" lang="zh-TW" sz="900">
                <a:solidFill>
                  <a:srgbClr val="A6E22E"/>
                </a:solidFill>
                <a:highlight>
                  <a:srgbClr val="242424"/>
                </a:highlight>
                <a:latin typeface="Courier New"/>
                <a:ea typeface="Courier New"/>
                <a:cs typeface="Courier New"/>
                <a:sym typeface="Courier New"/>
              </a:rPr>
              <a:t>addNum</a:t>
            </a:r>
            <a:r>
              <a:rPr b="1" lang="zh-TW" sz="900">
                <a:solidFill>
                  <a:srgbClr val="F8F8F2"/>
                </a:solidFill>
                <a:highlight>
                  <a:srgbClr val="242424"/>
                </a:highlight>
                <a:latin typeface="Courier New"/>
                <a:ea typeface="Courier New"/>
                <a:cs typeface="Courier New"/>
                <a:sym typeface="Courier New"/>
              </a:rPr>
              <a:t>(x, y)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9267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return</a:t>
            </a:r>
            <a:r>
              <a:rPr b="1" lang="zh-TW" sz="900">
                <a:solidFill>
                  <a:srgbClr val="F8F8F2"/>
                </a:solidFill>
                <a:highlight>
                  <a:srgbClr val="242424"/>
                </a:highlight>
                <a:latin typeface="Courier New"/>
                <a:ea typeface="Courier New"/>
                <a:cs typeface="Courier New"/>
                <a:sym typeface="Courier New"/>
              </a:rPr>
              <a:t> x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y;</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arr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1</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A6E22E"/>
                </a:solidFill>
                <a:highlight>
                  <a:srgbClr val="242424"/>
                </a:highlight>
                <a:latin typeface="Courier New"/>
                <a:ea typeface="Courier New"/>
                <a:cs typeface="Courier New"/>
                <a:sym typeface="Courier New"/>
              </a:rPr>
              <a:t>addNum</a:t>
            </a:r>
            <a:r>
              <a:rPr b="1" lang="zh-TW" sz="900">
                <a:solidFill>
                  <a:srgbClr val="F8F8F2"/>
                </a:solidFill>
                <a:highlight>
                  <a:srgbClr val="242424"/>
                </a:highlight>
                <a:latin typeface="Courier New"/>
                <a:ea typeface="Courier New"/>
                <a:cs typeface="Courier New"/>
                <a:sym typeface="Courier New"/>
              </a:rPr>
              <a:t>(</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arr);</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//字串分割</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title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"TheCodingPro"</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const stringNameArr = name.split("");</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strTitleArr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title];</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(strTitleArr);</a:t>
            </a:r>
            <a:endParaRPr b="1" sz="900">
              <a:solidFill>
                <a:srgbClr val="F8F8F2"/>
              </a:solidFill>
              <a:highlight>
                <a:srgbClr val="242424"/>
              </a:highlight>
              <a:latin typeface="Courier New"/>
              <a:ea typeface="Courier New"/>
              <a:cs typeface="Courier New"/>
              <a:sym typeface="Courier New"/>
            </a:endParaRPr>
          </a:p>
        </p:txBody>
      </p:sp>
      <p:sp>
        <p:nvSpPr>
          <p:cNvPr id="769" name="Google Shape;769;p109"/>
          <p:cNvSpPr txBox="1"/>
          <p:nvPr/>
        </p:nvSpPr>
        <p:spPr>
          <a:xfrm>
            <a:off x="4909325" y="955500"/>
            <a:ext cx="3000000" cy="323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900">
                <a:solidFill>
                  <a:srgbClr val="8C8C8C"/>
                </a:solidFill>
                <a:highlight>
                  <a:srgbClr val="242424"/>
                </a:highlight>
                <a:latin typeface="Courier New"/>
                <a:ea typeface="Courier New"/>
                <a:cs typeface="Courier New"/>
                <a:sym typeface="Courier New"/>
              </a:rPr>
              <a:t>// 剩下的解構物件</a:t>
            </a:r>
            <a:endParaRPr b="1" i="1" sz="900">
              <a:solidFill>
                <a:srgbClr val="8C8C8C"/>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obj1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name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"mike"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age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80F4"/>
                </a:solidFill>
                <a:highlight>
                  <a:srgbClr val="242424"/>
                </a:highlight>
                <a:latin typeface="Courier New"/>
                <a:ea typeface="Courier New"/>
                <a:cs typeface="Courier New"/>
                <a:sym typeface="Courier New"/>
              </a:rPr>
              <a:t>12</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address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"taiwan"</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sex</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"boy"</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code</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"javascript"</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sports</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"basketball"</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zh-TW" sz="900">
                <a:solidFill>
                  <a:srgbClr val="FFEE99"/>
                </a:solidFill>
                <a:highlight>
                  <a:srgbClr val="242424"/>
                </a:highlight>
                <a:latin typeface="Courier New"/>
                <a:ea typeface="Courier New"/>
                <a:cs typeface="Courier New"/>
                <a:sym typeface="Courier New"/>
              </a:rPr>
              <a:t>watch</a:t>
            </a:r>
            <a:r>
              <a:rPr b="1" lang="zh-TW" sz="900">
                <a:solidFill>
                  <a:srgbClr val="F8F8F2"/>
                </a:solidFill>
                <a:highlight>
                  <a:srgbClr val="242424"/>
                </a:highlight>
                <a:latin typeface="Courier New"/>
                <a:ea typeface="Courier New"/>
                <a:cs typeface="Courier New"/>
                <a:sym typeface="Courier New"/>
              </a:rPr>
              <a:t>: </a:t>
            </a:r>
            <a:r>
              <a:rPr b="1" lang="zh-TW" sz="900">
                <a:solidFill>
                  <a:srgbClr val="FFEE99"/>
                </a:solidFill>
                <a:highlight>
                  <a:srgbClr val="242424"/>
                </a:highlight>
                <a:latin typeface="Courier New"/>
                <a:ea typeface="Courier New"/>
                <a:cs typeface="Courier New"/>
                <a:sym typeface="Courier New"/>
              </a:rPr>
              <a:t>"movie"</a:t>
            </a: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const</a:t>
            </a:r>
            <a:r>
              <a:rPr b="1" lang="zh-TW" sz="900">
                <a:solidFill>
                  <a:srgbClr val="F8F8F2"/>
                </a:solidFill>
                <a:highlight>
                  <a:srgbClr val="242424"/>
                </a:highlight>
                <a:latin typeface="Courier New"/>
                <a:ea typeface="Courier New"/>
                <a:cs typeface="Courier New"/>
                <a:sym typeface="Courier New"/>
              </a:rPr>
              <a:t> { name, age,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info } </a:t>
            </a:r>
            <a:r>
              <a:rPr b="1" lang="zh-TW" sz="900">
                <a:solidFill>
                  <a:srgbClr val="F92672"/>
                </a:solidFill>
                <a:highlight>
                  <a:srgbClr val="242424"/>
                </a:highlight>
                <a:latin typeface="Courier New"/>
                <a:ea typeface="Courier New"/>
                <a:cs typeface="Courier New"/>
                <a:sym typeface="Courier New"/>
              </a:rPr>
              <a:t>=</a:t>
            </a:r>
            <a:r>
              <a:rPr b="1" lang="zh-TW" sz="900">
                <a:solidFill>
                  <a:srgbClr val="F8F8F2"/>
                </a:solidFill>
                <a:highlight>
                  <a:srgbClr val="242424"/>
                </a:highlight>
                <a:latin typeface="Courier New"/>
                <a:ea typeface="Courier New"/>
                <a:cs typeface="Courier New"/>
                <a:sym typeface="Courier New"/>
              </a:rPr>
              <a:t> obj1;</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(name);</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(age);</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900">
                <a:solidFill>
                  <a:srgbClr val="66D9EF"/>
                </a:solidFill>
                <a:highlight>
                  <a:srgbClr val="242424"/>
                </a:highlight>
                <a:latin typeface="Courier New"/>
                <a:ea typeface="Courier New"/>
                <a:cs typeface="Courier New"/>
                <a:sym typeface="Courier New"/>
              </a:rPr>
              <a:t>console</a:t>
            </a:r>
            <a:r>
              <a:rPr b="1" lang="zh-TW" sz="900">
                <a:solidFill>
                  <a:srgbClr val="F92672"/>
                </a:solidFill>
                <a:highlight>
                  <a:srgbClr val="242424"/>
                </a:highlight>
                <a:latin typeface="Courier New"/>
                <a:ea typeface="Courier New"/>
                <a:cs typeface="Courier New"/>
                <a:sym typeface="Courier New"/>
              </a:rPr>
              <a:t>.</a:t>
            </a:r>
            <a:r>
              <a:rPr b="1" lang="zh-TW" sz="900">
                <a:solidFill>
                  <a:srgbClr val="66D9EF"/>
                </a:solidFill>
                <a:highlight>
                  <a:srgbClr val="242424"/>
                </a:highlight>
                <a:latin typeface="Courier New"/>
                <a:ea typeface="Courier New"/>
                <a:cs typeface="Courier New"/>
                <a:sym typeface="Courier New"/>
              </a:rPr>
              <a:t>log</a:t>
            </a:r>
            <a:r>
              <a:rPr b="1" lang="zh-TW" sz="900">
                <a:solidFill>
                  <a:srgbClr val="F8F8F2"/>
                </a:solidFill>
                <a:highlight>
                  <a:srgbClr val="242424"/>
                </a:highlight>
                <a:latin typeface="Courier New"/>
                <a:ea typeface="Courier New"/>
                <a:cs typeface="Courier New"/>
                <a:sym typeface="Courier New"/>
              </a:rPr>
              <a:t>(info);</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0"/>
          <p:cNvSpPr txBox="1"/>
          <p:nvPr/>
        </p:nvSpPr>
        <p:spPr>
          <a:xfrm>
            <a:off x="191400" y="158625"/>
            <a:ext cx="43806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TW" sz="1300">
                <a:solidFill>
                  <a:srgbClr val="F7DF1E"/>
                </a:solidFill>
                <a:highlight>
                  <a:srgbClr val="242424"/>
                </a:highlight>
                <a:latin typeface="Calibri"/>
                <a:ea typeface="Calibri"/>
                <a:cs typeface="Calibri"/>
                <a:sym typeface="Calibri"/>
              </a:rPr>
              <a:t># 11-18 淺拷貝與深拷貝 - 4</a:t>
            </a:r>
            <a:endParaRPr b="1" sz="1300">
              <a:solidFill>
                <a:srgbClr val="F7DF1E"/>
              </a:solidFill>
              <a:highlight>
                <a:srgbClr val="242424"/>
              </a:highlight>
              <a:latin typeface="Calibri"/>
              <a:ea typeface="Calibri"/>
              <a:cs typeface="Calibri"/>
              <a:sym typeface="Calibri"/>
            </a:endParaRPr>
          </a:p>
        </p:txBody>
      </p:sp>
      <p:sp>
        <p:nvSpPr>
          <p:cNvPr id="775" name="Google Shape;775;p110"/>
          <p:cNvSpPr txBox="1"/>
          <p:nvPr/>
        </p:nvSpPr>
        <p:spPr>
          <a:xfrm>
            <a:off x="1183725" y="653300"/>
            <a:ext cx="3287400" cy="36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obj1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name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"mike"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info</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age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80F4"/>
                </a:solidFill>
                <a:highlight>
                  <a:srgbClr val="242424"/>
                </a:highlight>
                <a:latin typeface="Courier New"/>
                <a:ea typeface="Courier New"/>
                <a:cs typeface="Courier New"/>
                <a:sym typeface="Courier New"/>
              </a:rPr>
              <a:t>12</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address</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"taiwan"</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date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92672"/>
                </a:solidFill>
                <a:highlight>
                  <a:srgbClr val="242424"/>
                </a:highlight>
                <a:latin typeface="Courier New"/>
                <a:ea typeface="Courier New"/>
                <a:cs typeface="Courier New"/>
                <a:sym typeface="Courier New"/>
              </a:rPr>
              <a:t>new</a:t>
            </a:r>
            <a:r>
              <a:rPr b="1" lang="zh-TW" sz="1100">
                <a:solidFill>
                  <a:srgbClr val="F8F8F2"/>
                </a:solidFill>
                <a:highlight>
                  <a:srgbClr val="242424"/>
                </a:highlight>
                <a:latin typeface="Courier New"/>
                <a:ea typeface="Courier New"/>
                <a:cs typeface="Courier New"/>
                <a:sym typeface="Courier New"/>
              </a:rPr>
              <a:t> Date(),</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interest</a:t>
            </a: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code</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"javascript"</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sports</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"basketball"</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watch</a:t>
            </a:r>
            <a:r>
              <a:rPr b="1" lang="zh-TW" sz="1100">
                <a:solidFill>
                  <a:srgbClr val="F8F8F2"/>
                </a:solidFill>
                <a:highlight>
                  <a:srgbClr val="242424"/>
                </a:highlight>
                <a:latin typeface="Courier New"/>
                <a:ea typeface="Courier New"/>
                <a:cs typeface="Courier New"/>
                <a:sym typeface="Courier New"/>
              </a:rPr>
              <a:t>: </a:t>
            </a:r>
            <a:r>
              <a:rPr b="1" lang="zh-TW" sz="1100">
                <a:solidFill>
                  <a:srgbClr val="FFEE99"/>
                </a:solidFill>
                <a:highlight>
                  <a:srgbClr val="242424"/>
                </a:highlight>
                <a:latin typeface="Courier New"/>
                <a:ea typeface="Courier New"/>
                <a:cs typeface="Courier New"/>
                <a:sym typeface="Courier New"/>
              </a:rPr>
              <a:t>"movie"</a:t>
            </a: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  }</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zh-TW"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i="1" lang="zh-TW" sz="1100">
                <a:solidFill>
                  <a:srgbClr val="66D9EF"/>
                </a:solidFill>
                <a:highlight>
                  <a:srgbClr val="242424"/>
                </a:highlight>
                <a:latin typeface="Courier New"/>
                <a:ea typeface="Courier New"/>
                <a:cs typeface="Courier New"/>
                <a:sym typeface="Courier New"/>
              </a:rPr>
              <a:t>const</a:t>
            </a:r>
            <a:r>
              <a:rPr b="1" lang="zh-TW" sz="1100">
                <a:solidFill>
                  <a:srgbClr val="F8F8F2"/>
                </a:solidFill>
                <a:highlight>
                  <a:srgbClr val="242424"/>
                </a:highlight>
                <a:latin typeface="Courier New"/>
                <a:ea typeface="Courier New"/>
                <a:cs typeface="Courier New"/>
                <a:sym typeface="Courier New"/>
              </a:rPr>
              <a:t> obj2 </a:t>
            </a:r>
            <a:r>
              <a:rPr b="1" lang="zh-TW" sz="1100">
                <a:solidFill>
                  <a:srgbClr val="F92672"/>
                </a:solidFill>
                <a:highlight>
                  <a:srgbClr val="242424"/>
                </a:highlight>
                <a:latin typeface="Courier New"/>
                <a:ea typeface="Courier New"/>
                <a:cs typeface="Courier New"/>
                <a:sym typeface="Courier New"/>
              </a:rPr>
              <a:t>=</a:t>
            </a:r>
            <a:r>
              <a:rPr b="1" lang="zh-TW" sz="1100">
                <a:solidFill>
                  <a:srgbClr val="F8F8F2"/>
                </a:solidFill>
                <a:highlight>
                  <a:srgbClr val="242424"/>
                </a:highlight>
                <a:latin typeface="Courier New"/>
                <a:ea typeface="Courier New"/>
                <a:cs typeface="Courier New"/>
                <a:sym typeface="Courier New"/>
              </a:rPr>
              <a:t> </a:t>
            </a:r>
            <a:r>
              <a:rPr b="1" lang="zh-TW" sz="1100">
                <a:solidFill>
                  <a:srgbClr val="A6E22E"/>
                </a:solidFill>
                <a:highlight>
                  <a:srgbClr val="242424"/>
                </a:highlight>
                <a:latin typeface="Courier New"/>
                <a:ea typeface="Courier New"/>
                <a:cs typeface="Courier New"/>
                <a:sym typeface="Courier New"/>
              </a:rPr>
              <a:t>structuredClone</a:t>
            </a:r>
            <a:r>
              <a:rPr b="1" lang="zh-TW" sz="1100">
                <a:solidFill>
                  <a:srgbClr val="F8F8F2"/>
                </a:solidFill>
                <a:highlight>
                  <a:srgbClr val="242424"/>
                </a:highlight>
                <a:latin typeface="Courier New"/>
                <a:ea typeface="Courier New"/>
                <a:cs typeface="Courier New"/>
                <a:sym typeface="Courier New"/>
              </a:rPr>
              <a:t>(obj1);</a:t>
            </a:r>
            <a:endParaRPr b="1" i="1" sz="1300">
              <a:solidFill>
                <a:srgbClr val="66D9EF"/>
              </a:solidFill>
              <a:highlight>
                <a:srgbClr val="242424"/>
              </a:highlight>
              <a:latin typeface="Courier New"/>
              <a:ea typeface="Courier New"/>
              <a:cs typeface="Courier New"/>
              <a:sym typeface="Courier New"/>
            </a:endParaRPr>
          </a:p>
        </p:txBody>
      </p:sp>
      <p:sp>
        <p:nvSpPr>
          <p:cNvPr id="776" name="Google Shape;776;p110"/>
          <p:cNvSpPr txBox="1"/>
          <p:nvPr/>
        </p:nvSpPr>
        <p:spPr>
          <a:xfrm>
            <a:off x="2119800" y="4554550"/>
            <a:ext cx="49044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u="sng">
                <a:solidFill>
                  <a:schemeClr val="hlink"/>
                </a:solidFill>
                <a:hlinkClick r:id="rId3"/>
              </a:rPr>
              <a:t>https://developer.mozilla.org/zh-CN/docs/Web/API/structuredClone</a:t>
            </a:r>
            <a:endParaRPr sz="1100"/>
          </a:p>
        </p:txBody>
      </p:sp>
      <p:sp>
        <p:nvSpPr>
          <p:cNvPr id="777" name="Google Shape;777;p110"/>
          <p:cNvSpPr txBox="1"/>
          <p:nvPr/>
        </p:nvSpPr>
        <p:spPr>
          <a:xfrm>
            <a:off x="5273800" y="389025"/>
            <a:ext cx="3189900" cy="3971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JavaScript 基礎類型</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Array</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ArrayBuffer</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Boolean</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DataView</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Date</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Error</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Map</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Object</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除 symbol 以外的基本類型。</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RegExp</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Set</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String</a:t>
            </a:r>
            <a:endParaRPr b="1" sz="1200">
              <a:solidFill>
                <a:srgbClr val="F8F8F2"/>
              </a:solidFill>
              <a:highlight>
                <a:srgbClr val="242424"/>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F8F8F2"/>
              </a:buClr>
              <a:buSzPts val="1200"/>
              <a:buFont typeface="Courier New"/>
              <a:buChar char="●"/>
            </a:pPr>
            <a:r>
              <a:rPr b="1" lang="zh-TW" sz="1200">
                <a:solidFill>
                  <a:srgbClr val="F8F8F2"/>
                </a:solidFill>
                <a:highlight>
                  <a:srgbClr val="242424"/>
                </a:highlight>
                <a:latin typeface="Courier New"/>
                <a:ea typeface="Courier New"/>
                <a:cs typeface="Courier New"/>
                <a:sym typeface="Courier New"/>
              </a:rPr>
              <a:t>TypedArray</a:t>
            </a:r>
            <a:endParaRPr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111"/>
          <p:cNvPicPr preferRelativeResize="0"/>
          <p:nvPr/>
        </p:nvPicPr>
        <p:blipFill>
          <a:blip r:embed="rId3">
            <a:alphaModFix/>
          </a:blip>
          <a:stretch>
            <a:fillRect/>
          </a:stretch>
        </p:blipFill>
        <p:spPr>
          <a:xfrm>
            <a:off x="2021272" y="543150"/>
            <a:ext cx="5101476" cy="3569549"/>
          </a:xfrm>
          <a:prstGeom prst="rect">
            <a:avLst/>
          </a:prstGeom>
          <a:noFill/>
          <a:ln>
            <a:noFill/>
          </a:ln>
        </p:spPr>
      </p:pic>
      <p:sp>
        <p:nvSpPr>
          <p:cNvPr id="783" name="Google Shape;783;p111"/>
          <p:cNvSpPr txBox="1"/>
          <p:nvPr/>
        </p:nvSpPr>
        <p:spPr>
          <a:xfrm>
            <a:off x="2195113" y="4271100"/>
            <a:ext cx="4753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4"/>
              </a:rPr>
              <a:t>https://web.dev/articles/structured-clone?hl=zh-tw</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